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60" r:id="rId12"/>
    <p:sldId id="261" r:id="rId13"/>
    <p:sldId id="262" r:id="rId14"/>
    <p:sldId id="263" r:id="rId15"/>
    <p:sldId id="272" r:id="rId1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1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2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0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9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2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80C2-02AB-424F-8BBF-2328F0585087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8243-4DEE-463C-A46C-A95CC052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6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9862"/>
          </a:xfrm>
        </p:spPr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smtClean="0"/>
              <a:t>장 </a:t>
            </a:r>
            <a:r>
              <a:rPr lang="en-US" altLang="ko-KR" smtClean="0"/>
              <a:t>AI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dirty="0" smtClean="0"/>
              <a:t>윤리</a:t>
            </a:r>
            <a:r>
              <a:rPr lang="ko-KR" altLang="en-US" dirty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법제도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i="1" dirty="0" smtClean="0"/>
              <a:t>“</a:t>
            </a:r>
            <a:r>
              <a:rPr lang="ko-KR" altLang="en-US" i="1" dirty="0"/>
              <a:t>로봇이 지배하는 세상에서 홀로코스트는 없다</a:t>
            </a:r>
            <a:r>
              <a:rPr lang="en-US" altLang="ko-KR" i="1" dirty="0"/>
              <a:t>.” </a:t>
            </a:r>
            <a:r>
              <a:rPr lang="ko-KR" altLang="en-US" i="1" dirty="0"/>
              <a:t>백산</a:t>
            </a:r>
            <a:r>
              <a:rPr lang="en-US" altLang="ko-KR" i="1" dirty="0" smtClean="0"/>
              <a:t>.</a:t>
            </a:r>
          </a:p>
          <a:p>
            <a:pPr algn="r"/>
            <a:endParaRPr lang="ko-KR" altLang="en-US" dirty="0"/>
          </a:p>
          <a:p>
            <a:r>
              <a:rPr lang="ko-KR" altLang="en-US" dirty="0" smtClean="0"/>
              <a:t>용 환 승</a:t>
            </a:r>
            <a:endParaRPr lang="en-US" altLang="ko-KR" dirty="0" smtClean="0"/>
          </a:p>
          <a:p>
            <a:r>
              <a:rPr lang="ko-KR" altLang="en-US" dirty="0" smtClean="0"/>
              <a:t>이화여자대학교 컴퓨터공학과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8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윤리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인터넷 윤리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윤리의 기본 원칙</a:t>
            </a:r>
            <a:r>
              <a:rPr lang="en-US" altLang="ko-KR" dirty="0" smtClean="0"/>
              <a:t>, Seoul PACT, 2019</a:t>
            </a:r>
            <a:endParaRPr lang="ko-KR" altLang="en-US" dirty="0" smtClean="0"/>
          </a:p>
          <a:p>
            <a:r>
              <a:rPr lang="ko-KR" altLang="en-US" dirty="0" smtClean="0"/>
              <a:t>공공성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공익우선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약자 배려</a:t>
            </a:r>
            <a:endParaRPr lang="en-US" altLang="ko-KR" dirty="0" smtClean="0"/>
          </a:p>
          <a:p>
            <a:r>
              <a:rPr lang="ko-KR" altLang="en-US" dirty="0" err="1" smtClean="0"/>
              <a:t>책무성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책임분배</a:t>
            </a:r>
            <a:r>
              <a:rPr lang="ko-KR" altLang="en-US" dirty="0" smtClean="0"/>
              <a:t> 명확</a:t>
            </a:r>
            <a:endParaRPr lang="en-US" altLang="ko-KR" dirty="0" smtClean="0"/>
          </a:p>
          <a:p>
            <a:r>
              <a:rPr lang="ko-KR" altLang="en-US" dirty="0" err="1" smtClean="0"/>
              <a:t>통제성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인간의 </a:t>
            </a:r>
            <a:r>
              <a:rPr lang="ko-KR" altLang="en-US" dirty="0" err="1" smtClean="0"/>
              <a:t>통제의무</a:t>
            </a:r>
            <a:endParaRPr lang="en-US" altLang="ko-KR" dirty="0" smtClean="0"/>
          </a:p>
          <a:p>
            <a:r>
              <a:rPr lang="ko-KR" altLang="en-US" dirty="0" smtClean="0"/>
              <a:t>투명성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설명가능성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204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9EB7C-E805-406B-911A-F5901C22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길들이기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0AA96-6B24-4152-904D-5316ED14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로봇으로 하여금 인간과 구별이 안되게 만들기</a:t>
            </a:r>
            <a:endParaRPr lang="en-US" altLang="ko-KR" dirty="0"/>
          </a:p>
          <a:p>
            <a:r>
              <a:rPr lang="ko-KR" altLang="en-US" dirty="0"/>
              <a:t>인간성을 갖도록</a:t>
            </a:r>
            <a:r>
              <a:rPr lang="en-US" altLang="ko-KR" dirty="0"/>
              <a:t>, </a:t>
            </a:r>
            <a:r>
              <a:rPr lang="ko-KR" altLang="en-US" dirty="0"/>
              <a:t>인간미를 갖게 하기</a:t>
            </a:r>
            <a:endParaRPr lang="en-US" altLang="ko-KR" dirty="0"/>
          </a:p>
          <a:p>
            <a:r>
              <a:rPr lang="ko-KR" altLang="en-US" dirty="0"/>
              <a:t>인간이 가지는 상식을 교육하기</a:t>
            </a:r>
            <a:endParaRPr lang="en-US" altLang="ko-KR" dirty="0"/>
          </a:p>
          <a:p>
            <a:r>
              <a:rPr lang="ko-KR" altLang="en-US" dirty="0"/>
              <a:t>핵심</a:t>
            </a:r>
            <a:endParaRPr lang="en-US" altLang="ko-KR" dirty="0"/>
          </a:p>
          <a:p>
            <a:pPr lvl="1"/>
            <a:r>
              <a:rPr lang="ko-KR" altLang="en-US" dirty="0"/>
              <a:t>인간적</a:t>
            </a:r>
            <a:r>
              <a:rPr lang="en-US" altLang="ko-KR" dirty="0"/>
              <a:t>, </a:t>
            </a:r>
            <a:r>
              <a:rPr lang="ko-KR" altLang="en-US" dirty="0"/>
              <a:t>휴머니즘을 구체적으로 교육하기 위해서 </a:t>
            </a:r>
            <a:endParaRPr lang="en-US" altLang="ko-KR" dirty="0"/>
          </a:p>
          <a:p>
            <a:pPr lvl="1"/>
            <a:r>
              <a:rPr lang="ko-KR" altLang="en-US" dirty="0"/>
              <a:t>휴머니즘을 정의</a:t>
            </a:r>
            <a:endParaRPr lang="en-US" altLang="ko-KR" dirty="0"/>
          </a:p>
          <a:p>
            <a:pPr lvl="1"/>
            <a:r>
              <a:rPr lang="ko-KR" altLang="en-US" dirty="0"/>
              <a:t>무엇을 가르쳐야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3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26E86-A87D-46BB-AE03-CD0856AD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54CAC-AC38-4168-90B0-446A6A95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C61F9D-1694-4979-A42F-3E70B9BC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96168"/>
            <a:ext cx="8007929" cy="66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0A01A-2B70-4903-8995-1D2DBBDA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로봇에게 인간성 </a:t>
            </a:r>
            <a:r>
              <a:rPr lang="ko-KR" altLang="en-US" dirty="0"/>
              <a:t>교육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74ECE-48CE-40C2-976A-796CB533C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인간은</a:t>
            </a:r>
            <a:r>
              <a:rPr lang="en-US" altLang="ko-KR" dirty="0" smtClean="0"/>
              <a:t> </a:t>
            </a:r>
            <a:r>
              <a:rPr lang="en-US" altLang="ko-KR" dirty="0"/>
              <a:t>4</a:t>
            </a:r>
            <a:r>
              <a:rPr lang="ko-KR" altLang="en-US" dirty="0"/>
              <a:t>단 </a:t>
            </a:r>
            <a:r>
              <a:rPr lang="en-US" altLang="ko-KR" dirty="0"/>
              <a:t>7</a:t>
            </a:r>
            <a:r>
              <a:rPr lang="ko-KR" altLang="en-US" dirty="0"/>
              <a:t>정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理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측은</a:t>
            </a:r>
            <a:r>
              <a:rPr lang="en-US" altLang="ko-KR" dirty="0"/>
              <a:t>(</a:t>
            </a:r>
            <a:r>
              <a:rPr lang="ko-KR" altLang="en-US" dirty="0"/>
              <a:t>딱하게 여기는 마음</a:t>
            </a:r>
            <a:r>
              <a:rPr lang="en-US" altLang="ko-KR" dirty="0"/>
              <a:t>): </a:t>
            </a:r>
          </a:p>
          <a:p>
            <a:pPr lvl="2"/>
            <a:r>
              <a:rPr lang="ko-KR" altLang="en-US" dirty="0"/>
              <a:t>羞惡 자기의 옳지 못함을 부끄러워하고</a:t>
            </a:r>
            <a:r>
              <a:rPr lang="en-US" altLang="ko-KR" dirty="0"/>
              <a:t>, </a:t>
            </a:r>
            <a:r>
              <a:rPr lang="ko-KR" altLang="en-US" dirty="0"/>
              <a:t>남의 옳지 못함을 미워하는 마음</a:t>
            </a:r>
            <a:r>
              <a:rPr lang="en-US" altLang="ko-KR" dirty="0"/>
              <a:t>. </a:t>
            </a:r>
            <a:r>
              <a:rPr lang="ko-KR" altLang="en-US" dirty="0"/>
              <a:t>羞 </a:t>
            </a:r>
            <a:r>
              <a:rPr lang="en-US" altLang="ko-KR" dirty="0"/>
              <a:t>: </a:t>
            </a:r>
            <a:r>
              <a:rPr lang="ko-KR" altLang="en-US" dirty="0"/>
              <a:t>부끄러울 수 </a:t>
            </a:r>
            <a:r>
              <a:rPr lang="ko-KR" altLang="en-US" dirty="0" err="1"/>
              <a:t>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미워할 오 </a:t>
            </a:r>
            <a:endParaRPr lang="en-US" altLang="ko-KR" dirty="0"/>
          </a:p>
          <a:p>
            <a:pPr lvl="2"/>
            <a:r>
              <a:rPr lang="ko-KR" altLang="en-US" dirty="0"/>
              <a:t>시비지심</a:t>
            </a:r>
            <a:r>
              <a:rPr lang="en-US" altLang="ko-KR" dirty="0"/>
              <a:t>(</a:t>
            </a:r>
            <a:r>
              <a:rPr lang="ko-KR" altLang="en-US" dirty="0"/>
              <a:t>잘못을 가리는 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氣 </a:t>
            </a:r>
            <a:r>
              <a:rPr lang="en-US" altLang="ko-KR" dirty="0"/>
              <a:t>: </a:t>
            </a:r>
            <a:r>
              <a:rPr lang="ko-KR" altLang="en-US" dirty="0"/>
              <a:t>희</a:t>
            </a:r>
            <a:r>
              <a:rPr lang="en-US" altLang="ko-KR" dirty="0"/>
              <a:t>-</a:t>
            </a:r>
            <a:r>
              <a:rPr lang="ko-KR" altLang="en-US" dirty="0"/>
              <a:t>기쁨</a:t>
            </a:r>
            <a:r>
              <a:rPr lang="en-US" altLang="ko-KR" dirty="0"/>
              <a:t>, </a:t>
            </a:r>
            <a:r>
              <a:rPr lang="ko-KR" altLang="en-US" dirty="0"/>
              <a:t>노</a:t>
            </a:r>
            <a:r>
              <a:rPr lang="en-US" altLang="ko-KR" dirty="0"/>
              <a:t>-</a:t>
            </a:r>
            <a:r>
              <a:rPr lang="ko-KR" altLang="en-US" dirty="0"/>
              <a:t>노여움</a:t>
            </a:r>
            <a:r>
              <a:rPr lang="en-US" altLang="ko-KR" dirty="0"/>
              <a:t>, </a:t>
            </a:r>
            <a:r>
              <a:rPr lang="ko-KR" altLang="en-US" dirty="0"/>
              <a:t>애</a:t>
            </a:r>
            <a:r>
              <a:rPr lang="en-US" altLang="ko-KR" dirty="0"/>
              <a:t>-</a:t>
            </a:r>
            <a:r>
              <a:rPr lang="ko-KR" altLang="en-US" dirty="0"/>
              <a:t>슬픔</a:t>
            </a:r>
            <a:r>
              <a:rPr lang="en-US" altLang="ko-KR" dirty="0"/>
              <a:t>, </a:t>
            </a:r>
            <a:r>
              <a:rPr lang="ko-KR" altLang="en-US" dirty="0" err="1"/>
              <a:t>락</a:t>
            </a:r>
            <a:r>
              <a:rPr lang="en-US" altLang="ko-KR" dirty="0"/>
              <a:t>-</a:t>
            </a:r>
            <a:r>
              <a:rPr lang="ko-KR" altLang="en-US" dirty="0"/>
              <a:t>즐거움</a:t>
            </a:r>
            <a:r>
              <a:rPr lang="en-US" altLang="ko-KR" dirty="0"/>
              <a:t>, </a:t>
            </a:r>
            <a:r>
              <a:rPr lang="ko-KR" altLang="en-US" dirty="0"/>
              <a:t>애</a:t>
            </a:r>
            <a:r>
              <a:rPr lang="en-US" altLang="ko-KR" dirty="0"/>
              <a:t>-</a:t>
            </a:r>
            <a:r>
              <a:rPr lang="ko-KR" altLang="en-US" dirty="0"/>
              <a:t>사랑</a:t>
            </a:r>
            <a:r>
              <a:rPr lang="en-US" altLang="ko-KR" dirty="0"/>
              <a:t>, </a:t>
            </a:r>
            <a:r>
              <a:rPr lang="ko-KR" altLang="en-US" dirty="0"/>
              <a:t>오</a:t>
            </a:r>
            <a:r>
              <a:rPr lang="en-US" altLang="ko-KR" dirty="0"/>
              <a:t>-</a:t>
            </a:r>
            <a:r>
              <a:rPr lang="ko-KR" altLang="en-US" dirty="0"/>
              <a:t>미움</a:t>
            </a:r>
            <a:r>
              <a:rPr lang="en-US" altLang="ko-KR" dirty="0"/>
              <a:t>, </a:t>
            </a:r>
            <a:r>
              <a:rPr lang="ko-KR" altLang="en-US" dirty="0"/>
              <a:t>욕</a:t>
            </a:r>
            <a:r>
              <a:rPr lang="en-US" altLang="ko-KR" dirty="0"/>
              <a:t>-</a:t>
            </a:r>
            <a:r>
              <a:rPr lang="ko-KR" altLang="en-US" dirty="0"/>
              <a:t>욕심</a:t>
            </a:r>
            <a:endParaRPr lang="en-US" altLang="ko-KR" dirty="0"/>
          </a:p>
          <a:p>
            <a:r>
              <a:rPr lang="ko-KR" altLang="en-US" dirty="0"/>
              <a:t>바른 인간성과 틀린 인간성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76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로보티즘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로봇 </a:t>
            </a:r>
            <a:r>
              <a:rPr lang="en-US" altLang="ko-KR" dirty="0"/>
              <a:t>+ </a:t>
            </a:r>
            <a:r>
              <a:rPr lang="ko-KR" altLang="en-US" dirty="0"/>
              <a:t>휴머니즘</a:t>
            </a:r>
            <a:endParaRPr lang="en-US" altLang="ko-KR" dirty="0"/>
          </a:p>
          <a:p>
            <a:r>
              <a:rPr lang="ko-KR" altLang="en-US" dirty="0"/>
              <a:t>로봇 </a:t>
            </a:r>
            <a:r>
              <a:rPr lang="en-US" altLang="ko-KR" dirty="0"/>
              <a:t>8</a:t>
            </a:r>
            <a:r>
              <a:rPr lang="ko-KR" altLang="en-US" dirty="0"/>
              <a:t>조 금법</a:t>
            </a:r>
            <a:r>
              <a:rPr lang="en-US" altLang="ko-KR" dirty="0"/>
              <a:t>? Vs </a:t>
            </a:r>
            <a:r>
              <a:rPr lang="ko-KR" altLang="en-US" dirty="0"/>
              <a:t>고조선 </a:t>
            </a:r>
            <a:r>
              <a:rPr lang="en-US" altLang="ko-KR" dirty="0"/>
              <a:t>8</a:t>
            </a:r>
            <a:r>
              <a:rPr lang="ko-KR" altLang="en-US" dirty="0"/>
              <a:t>조 금법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진시황의 악법에 대응한 유방의 대처</a:t>
            </a:r>
            <a:endParaRPr lang="en-US" altLang="ko-KR" dirty="0"/>
          </a:p>
          <a:p>
            <a:r>
              <a:rPr lang="ko-KR" altLang="en-US" dirty="0"/>
              <a:t>로봇의 시대가 오면 세상은 어떻게 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전문가</a:t>
            </a:r>
            <a:r>
              <a:rPr lang="en-US" altLang="ko-KR" dirty="0"/>
              <a:t>, </a:t>
            </a:r>
            <a:r>
              <a:rPr lang="ko-KR" altLang="en-US" dirty="0"/>
              <a:t>성직자</a:t>
            </a:r>
            <a:r>
              <a:rPr lang="en-US" altLang="ko-KR" dirty="0"/>
              <a:t>, </a:t>
            </a:r>
            <a:r>
              <a:rPr lang="ko-KR" altLang="en-US" dirty="0"/>
              <a:t>교육자 등 모두 로봇이 대체할 것</a:t>
            </a:r>
            <a:endParaRPr lang="en-US" altLang="ko-KR" dirty="0"/>
          </a:p>
          <a:p>
            <a:pPr lvl="1"/>
            <a:r>
              <a:rPr lang="ko-KR" altLang="en-US" dirty="0"/>
              <a:t>영국 드라마 </a:t>
            </a:r>
            <a:r>
              <a:rPr lang="en-US" altLang="ko-KR" dirty="0"/>
              <a:t>‘Humans’</a:t>
            </a:r>
            <a:r>
              <a:rPr lang="ko-KR" altLang="en-US" dirty="0"/>
              <a:t> 참고</a:t>
            </a:r>
            <a:endParaRPr lang="en-US" altLang="ko-KR" dirty="0"/>
          </a:p>
          <a:p>
            <a:pPr lvl="2"/>
            <a:r>
              <a:rPr lang="ko-KR" altLang="en-US" dirty="0"/>
              <a:t>아이들과 남편이 </a:t>
            </a:r>
            <a:r>
              <a:rPr lang="en-US" altLang="ko-KR" dirty="0"/>
              <a:t>‘</a:t>
            </a:r>
            <a:r>
              <a:rPr lang="ko-KR" altLang="en-US" dirty="0"/>
              <a:t>엄마</a:t>
            </a:r>
            <a:r>
              <a:rPr lang="en-US" altLang="ko-KR" dirty="0"/>
              <a:t>, </a:t>
            </a:r>
            <a:r>
              <a:rPr lang="ko-KR" altLang="en-US" dirty="0"/>
              <a:t>아내</a:t>
            </a:r>
            <a:r>
              <a:rPr lang="en-US" altLang="ko-KR" dirty="0"/>
              <a:t>’</a:t>
            </a:r>
            <a:r>
              <a:rPr lang="ko-KR" altLang="en-US" dirty="0"/>
              <a:t>보다 로봇을 더 좋아함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애완동물이 가족이듯이 로봇은 더 가족같은 상황</a:t>
            </a:r>
            <a:endParaRPr lang="en-US" altLang="ko-KR" dirty="0"/>
          </a:p>
          <a:p>
            <a:pPr lvl="2"/>
            <a:r>
              <a:rPr lang="ko-KR" altLang="en-US" dirty="0"/>
              <a:t>로봇 장례</a:t>
            </a:r>
            <a:r>
              <a:rPr lang="en-US" altLang="ko-KR" dirty="0"/>
              <a:t>, </a:t>
            </a:r>
            <a:r>
              <a:rPr lang="ko-KR" altLang="en-US" dirty="0"/>
              <a:t>미사 등 종교 서비스</a:t>
            </a:r>
            <a:endParaRPr lang="en-US" altLang="ko-KR" dirty="0"/>
          </a:p>
          <a:p>
            <a:pPr lvl="3"/>
            <a:r>
              <a:rPr lang="ko-KR" altLang="en-US" dirty="0"/>
              <a:t>독일</a:t>
            </a:r>
            <a:r>
              <a:rPr lang="en-US" altLang="ko-KR" dirty="0"/>
              <a:t>, </a:t>
            </a:r>
            <a:r>
              <a:rPr lang="ko-KR" altLang="en-US" dirty="0"/>
              <a:t>일본에서는 이미 애완견 장례</a:t>
            </a:r>
            <a:r>
              <a:rPr lang="en-US" altLang="ko-KR" dirty="0"/>
              <a:t>, </a:t>
            </a:r>
            <a:r>
              <a:rPr lang="ko-KR" altLang="en-US" dirty="0"/>
              <a:t>미사가 진행중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윤리 헌장</a:t>
            </a:r>
          </a:p>
        </p:txBody>
      </p:sp>
    </p:spTree>
    <p:extLst>
      <p:ext uri="{BB962C8B-B14F-4D97-AF65-F5344CB8AC3E}">
        <p14:creationId xmlns:p14="http://schemas.microsoft.com/office/powerpoint/2010/main" val="101077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저작권</a:t>
            </a:r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로 인한 미풍양속의  문제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딥누드</a:t>
            </a:r>
            <a:r>
              <a:rPr lang="en-US" altLang="ko-KR" dirty="0" smtClean="0"/>
              <a:t>(Deep Nude)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평범한 사진을 누드사진으로 변환</a:t>
            </a:r>
            <a:endParaRPr lang="en-US" altLang="ko-KR" dirty="0" smtClean="0"/>
          </a:p>
          <a:p>
            <a:r>
              <a:rPr lang="ko-KR" altLang="en-US" dirty="0" smtClean="0"/>
              <a:t>존재하지 않는 존재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가상인간과</a:t>
            </a:r>
            <a:r>
              <a:rPr lang="ko-KR" altLang="en-US" dirty="0" smtClean="0"/>
              <a:t> 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가상인간에</a:t>
            </a:r>
            <a:r>
              <a:rPr lang="ko-KR" altLang="en-US" dirty="0" smtClean="0"/>
              <a:t> 대한 법적 권리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재주는 곰이 부리고 돈은 인간이 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휴머노이드의</a:t>
            </a:r>
            <a:r>
              <a:rPr lang="ko-KR" altLang="en-US" dirty="0" smtClean="0"/>
              <a:t> 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 수준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인간과 동물의 중간 수준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유산 상속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예천 </a:t>
            </a:r>
            <a:r>
              <a:rPr lang="ko-KR" altLang="en-US" dirty="0" err="1" smtClean="0"/>
              <a:t>석송령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재산을 보유한 나무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장학금과 세금 부과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1928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이수목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석송령으로</a:t>
            </a:r>
            <a:r>
              <a:rPr lang="ko-KR" altLang="en-US" dirty="0" smtClean="0"/>
              <a:t> 호적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토지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거주자 임대료 지불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애완동물에 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샤넬 디자이너 </a:t>
            </a:r>
            <a:r>
              <a:rPr lang="ko-KR" altLang="en-US" dirty="0" err="1" smtClean="0"/>
              <a:t>라거펠트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반려묘에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억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국내는 불가능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65" y="76199"/>
            <a:ext cx="4370035" cy="2538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9325" y="2638790"/>
            <a:ext cx="2289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문화재청 국가문화유산포털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69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작품에는 저작권이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미국 스티븐 </a:t>
            </a:r>
            <a:r>
              <a:rPr lang="ko-KR" altLang="en-US" dirty="0" err="1" smtClean="0"/>
              <a:t>테일러</a:t>
            </a:r>
            <a:endParaRPr lang="en-US" altLang="ko-KR" dirty="0"/>
          </a:p>
          <a:p>
            <a:pPr lvl="1"/>
            <a:r>
              <a:rPr lang="ko-KR" altLang="en-US" dirty="0" smtClean="0"/>
              <a:t>저작권 등록 신청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거절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위헌심판 </a:t>
            </a:r>
            <a:r>
              <a:rPr lang="en-US" altLang="ko-KR" dirty="0" smtClean="0">
                <a:sym typeface="Wingdings" panose="05000000000000000000" pitchFamily="2" charset="2"/>
              </a:rPr>
              <a:t> 2022</a:t>
            </a:r>
            <a:r>
              <a:rPr lang="ko-KR" altLang="en-US" dirty="0" smtClean="0">
                <a:sym typeface="Wingdings" panose="05000000000000000000" pitchFamily="2" charset="2"/>
              </a:rPr>
              <a:t>년 합헌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19" y="1528478"/>
            <a:ext cx="6212461" cy="46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3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원숭이 셀카 저작권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 데이비드 </a:t>
            </a:r>
            <a:r>
              <a:rPr lang="ko-KR" altLang="en-US" dirty="0" err="1" smtClean="0"/>
              <a:t>슬레이터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저작권 인정 소송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소송비로</a:t>
            </a:r>
            <a:r>
              <a:rPr lang="ko-KR" altLang="en-US" dirty="0" smtClean="0"/>
              <a:t> 취하함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이유는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현재 저작권 규정에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ko-KR" altLang="en-US" dirty="0" smtClean="0">
                <a:sym typeface="Wingdings" panose="05000000000000000000" pitchFamily="2" charset="2"/>
              </a:rPr>
              <a:t>인간의 창작물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r>
              <a:rPr lang="ko-KR" altLang="en-US" dirty="0" smtClean="0">
                <a:sym typeface="Wingdings" panose="05000000000000000000" pitchFamily="2" charset="2"/>
              </a:rPr>
              <a:t>로 명시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미래에는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AI</a:t>
            </a:r>
            <a:r>
              <a:rPr lang="ko-KR" altLang="en-US" dirty="0" smtClean="0">
                <a:sym typeface="Wingdings" panose="05000000000000000000" pitchFamily="2" charset="2"/>
              </a:rPr>
              <a:t>와 동물도 인정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60" y="1150938"/>
            <a:ext cx="6447640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1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윤리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딜레마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어떤 선택을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보행자의 안전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탑승자의 안전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최소 희생의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전투기 </a:t>
            </a:r>
            <a:r>
              <a:rPr lang="ko-KR" altLang="en-US" dirty="0" err="1" smtClean="0"/>
              <a:t>조종서의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민간 지역이 아닌 곳에서 추락</a:t>
            </a:r>
            <a:endParaRPr lang="en-US" altLang="ko-KR" dirty="0" smtClean="0"/>
          </a:p>
          <a:p>
            <a:r>
              <a:rPr lang="ko-KR" altLang="en-US" dirty="0" smtClean="0"/>
              <a:t>자동차 회사와 소비자의 선택은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461770"/>
            <a:ext cx="7020406" cy="48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윤리에 대한 규정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윤리는 강제 규범이 아니다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실효성 문제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글로벌 기업들의 도덕성 문제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구글</a:t>
            </a:r>
            <a:r>
              <a:rPr lang="en-US" altLang="ko-KR" dirty="0" smtClean="0">
                <a:sym typeface="Wingdings" panose="05000000000000000000" pitchFamily="2" charset="2"/>
              </a:rPr>
              <a:t>: Don’t be Evil.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마이크로소프트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화웨이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애플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코드심기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기능 저하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앱결제</a:t>
            </a:r>
            <a:r>
              <a:rPr lang="ko-KR" altLang="en-US" dirty="0" smtClean="0">
                <a:sym typeface="Wingdings" panose="05000000000000000000" pitchFamily="2" charset="2"/>
              </a:rPr>
              <a:t> 강제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93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이 악의적 활용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사생활 침해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얼굴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생체 정보 인식</a:t>
            </a:r>
            <a:endParaRPr lang="en-US" altLang="ko-KR" dirty="0" smtClean="0"/>
          </a:p>
          <a:p>
            <a:r>
              <a:rPr lang="ko-KR" altLang="en-US" dirty="0" smtClean="0"/>
              <a:t>전쟁 무기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대량살상</a:t>
            </a:r>
            <a:endParaRPr lang="en-US" altLang="ko-KR" dirty="0"/>
          </a:p>
          <a:p>
            <a:pPr lvl="1"/>
            <a:r>
              <a:rPr lang="ko-KR" altLang="en-US" dirty="0" smtClean="0"/>
              <a:t>특정 개인만 살상하는 마이크로 미사일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경호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98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와 직업의 공존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인터넷을 통한 서비스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모두 금지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인터넷 중개업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공인중개사 불법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다윈중개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반값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중개료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인터넷 중고차 매매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자동차 </a:t>
            </a:r>
            <a:r>
              <a:rPr lang="ko-KR" altLang="en-US" dirty="0" err="1" smtClean="0">
                <a:sym typeface="Wingdings" panose="05000000000000000000" pitchFamily="2" charset="2"/>
              </a:rPr>
              <a:t>중개법</a:t>
            </a:r>
            <a:r>
              <a:rPr lang="ko-KR" altLang="en-US" dirty="0" smtClean="0">
                <a:sym typeface="Wingdings" panose="05000000000000000000" pitchFamily="2" charset="2"/>
              </a:rPr>
              <a:t> 위반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인터넷 법률서비스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변호사 법 위반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인터넷 의료상담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의사법</a:t>
            </a:r>
            <a:r>
              <a:rPr lang="ko-KR" altLang="en-US" dirty="0" smtClean="0">
                <a:sym typeface="Wingdings" panose="05000000000000000000" pitchFamily="2" charset="2"/>
              </a:rPr>
              <a:t> 위반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인터넷 교육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무제한 허용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AI </a:t>
            </a:r>
            <a:r>
              <a:rPr lang="ko-KR" altLang="en-US" dirty="0"/>
              <a:t>기반 </a:t>
            </a:r>
            <a:r>
              <a:rPr lang="ko-KR" altLang="en-US" dirty="0" smtClean="0"/>
              <a:t>서비스는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모두 위법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/>
              <a:t>삼쩜삼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세무신고 </a:t>
            </a:r>
            <a:r>
              <a:rPr lang="ko-KR" altLang="en-US" dirty="0"/>
              <a:t>및 환급 서비스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세무사고시회로부터 </a:t>
            </a:r>
            <a:r>
              <a:rPr lang="ko-KR" altLang="en-US" dirty="0" smtClean="0">
                <a:sym typeface="Wingdings" panose="05000000000000000000" pitchFamily="2" charset="2"/>
              </a:rPr>
              <a:t>고발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빅밸류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부동산 시세 자동 감정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감정평사사협회 고발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로톡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법률 서비스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변호사협회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강남언니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미용과 의료 정보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불법의료광고 고발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의사협회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인간과 </a:t>
            </a:r>
            <a:r>
              <a:rPr lang="en-US" altLang="ko-KR" dirty="0" smtClean="0">
                <a:sym typeface="Wingdings" panose="05000000000000000000" pitchFamily="2" charset="2"/>
              </a:rPr>
              <a:t>AI</a:t>
            </a:r>
            <a:r>
              <a:rPr lang="ko-KR" altLang="en-US" dirty="0" smtClean="0">
                <a:sym typeface="Wingdings" panose="05000000000000000000" pitchFamily="2" charset="2"/>
              </a:rPr>
              <a:t>는 직업으로 공존 불가능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5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설명가능한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3762375" cy="4351338"/>
          </a:xfrm>
        </p:spPr>
        <p:txBody>
          <a:bodyPr/>
          <a:lstStyle/>
          <a:p>
            <a:r>
              <a:rPr lang="ko-KR" altLang="en-US" dirty="0" smtClean="0"/>
              <a:t>개인의 </a:t>
            </a:r>
            <a:r>
              <a:rPr lang="ko-KR" altLang="en-US" dirty="0" err="1" smtClean="0"/>
              <a:t>정보요구</a:t>
            </a:r>
            <a:r>
              <a:rPr lang="ko-KR" altLang="en-US" dirty="0" smtClean="0"/>
              <a:t> 권리</a:t>
            </a:r>
            <a:endParaRPr lang="en-US" altLang="ko-KR" dirty="0" smtClean="0"/>
          </a:p>
          <a:p>
            <a:r>
              <a:rPr lang="ko-KR" altLang="en-US" dirty="0" smtClean="0"/>
              <a:t>왜 이렇게 </a:t>
            </a:r>
            <a:r>
              <a:rPr lang="ko-KR" altLang="en-US" dirty="0" err="1" smtClean="0"/>
              <a:t>결정했나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왜 내가 </a:t>
            </a:r>
            <a:r>
              <a:rPr lang="ko-KR" altLang="en-US" dirty="0" err="1" smtClean="0"/>
              <a:t>불합격되었나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왜 내 학점이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왜 자동차가 커브를 틀고 있나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1442377"/>
            <a:ext cx="71061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9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양심이 없다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소시오패스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양심</a:t>
            </a:r>
            <a:r>
              <a:rPr lang="en-US" altLang="ko-KR" dirty="0" smtClean="0"/>
              <a:t>(Conscience), </a:t>
            </a:r>
            <a:r>
              <a:rPr lang="ko-KR" altLang="en-US" dirty="0" smtClean="0"/>
              <a:t>도덕성이 높은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종교지도자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선과 악을 판단해서 선한 일을 추구하는 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선과 악의 판단 기준 자체가 모호함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국가별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러시아의 우크라이나 침략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일본의 태평양 전쟁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중국의 한국전쟁 참전 등</a:t>
            </a:r>
            <a:endParaRPr lang="en-US" altLang="ko-KR" dirty="0" smtClean="0"/>
          </a:p>
          <a:p>
            <a:r>
              <a:rPr lang="ko-KR" altLang="en-US" dirty="0" err="1" smtClean="0"/>
              <a:t>소시오패스</a:t>
            </a:r>
            <a:r>
              <a:rPr lang="en-US" altLang="ko-KR" dirty="0" smtClean="0"/>
              <a:t>(Sociopath), </a:t>
            </a:r>
            <a:r>
              <a:rPr lang="ko-KR" altLang="en-US" dirty="0" smtClean="0"/>
              <a:t>반사회적 인격 장애인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수치심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감정</a:t>
            </a:r>
            <a:r>
              <a:rPr lang="en-US" altLang="ko-KR" dirty="0" smtClean="0"/>
              <a:t>X(</a:t>
            </a:r>
            <a:r>
              <a:rPr lang="ko-KR" altLang="en-US" dirty="0" smtClean="0"/>
              <a:t>공감이 </a:t>
            </a:r>
            <a:r>
              <a:rPr lang="en-US" altLang="ko-KR" dirty="0" smtClean="0"/>
              <a:t>X), </a:t>
            </a:r>
            <a:r>
              <a:rPr lang="ko-KR" altLang="en-US" dirty="0" err="1" smtClean="0"/>
              <a:t>자존감</a:t>
            </a:r>
            <a:r>
              <a:rPr lang="ko-KR" altLang="en-US" dirty="0" smtClean="0"/>
              <a:t> 낮음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유년기의 결핍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다른 사람의 마음을 잘 끌도록 행동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위선적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꿍꿍이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/>
              <a:t>가스라이팅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자존심 셈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err="1" smtClean="0"/>
              <a:t>사이코패스</a:t>
            </a:r>
            <a:r>
              <a:rPr lang="en-US" altLang="ko-KR" dirty="0" smtClean="0"/>
              <a:t>(Psychopath), </a:t>
            </a:r>
            <a:r>
              <a:rPr lang="ko-KR" altLang="en-US" dirty="0" smtClean="0"/>
              <a:t>성격 장애인</a:t>
            </a:r>
            <a:endParaRPr lang="en-US" altLang="ko-KR" dirty="0" smtClean="0"/>
          </a:p>
          <a:p>
            <a:r>
              <a:rPr lang="ko-KR" altLang="en-US" dirty="0" smtClean="0"/>
              <a:t>위대한 거짓 양심들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푸틴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김정일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모택동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사이비 교주들</a:t>
            </a:r>
            <a:endParaRPr lang="en-US" altLang="ko-KR" dirty="0"/>
          </a:p>
          <a:p>
            <a:r>
              <a:rPr lang="ko-KR" altLang="en-US" dirty="0" err="1" smtClean="0"/>
              <a:t>인공양심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선한 일만 하고 옳다고 여기는 </a:t>
            </a:r>
            <a:r>
              <a:rPr lang="en-US" altLang="ko-KR" dirty="0" smtClean="0"/>
              <a:t>(SNS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최고의 판단만을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주관이 없이 객관적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BTS</a:t>
            </a:r>
            <a:r>
              <a:rPr lang="ko-KR" altLang="en-US" dirty="0" smtClean="0"/>
              <a:t>의 병역특례는 공정한가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대중문화 스타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전주대사습</a:t>
            </a:r>
            <a:r>
              <a:rPr lang="ko-KR" altLang="en-US" dirty="0" smtClean="0"/>
              <a:t> 판소리 우승자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초양심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휴인의</a:t>
            </a:r>
            <a:r>
              <a:rPr lang="ko-KR" altLang="en-US" dirty="0" smtClean="0"/>
              <a:t> 등장하면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신흥 최고 지도자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오직 신만이 할 수 있는 일을 하는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01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755</Words>
  <Application>Microsoft Office PowerPoint</Application>
  <PresentationFormat>와이드스크린</PresentationFormat>
  <Paragraphs>123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12장 AI의 윤리와 법제도</vt:lpstr>
      <vt:lpstr>AI 작품에는 저작권이 없다.</vt:lpstr>
      <vt:lpstr>원숭이 셀카 저작권</vt:lpstr>
      <vt:lpstr>AI의 ‘윤리’딜레마</vt:lpstr>
      <vt:lpstr>AI의 윤리에 대한 규정</vt:lpstr>
      <vt:lpstr>AI이 악의적 활용 문제</vt:lpstr>
      <vt:lpstr>AI와 직업의 공존</vt:lpstr>
      <vt:lpstr>설명가능한 AI</vt:lpstr>
      <vt:lpstr>AI는 양심이 없다: 소시오패스</vt:lpstr>
      <vt:lpstr>AI 윤리 vs 인터넷 윤리</vt:lpstr>
      <vt:lpstr>로봇 길들이기</vt:lpstr>
      <vt:lpstr>PowerPoint 프레젠테이션</vt:lpstr>
      <vt:lpstr>로봇에게 인간성 교육</vt:lpstr>
      <vt:lpstr>로봇 윤리 헌장</vt:lpstr>
      <vt:lpstr>해결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15</cp:revision>
  <cp:lastPrinted>2022-05-26T02:21:57Z</cp:lastPrinted>
  <dcterms:created xsi:type="dcterms:W3CDTF">2022-04-21T00:42:06Z</dcterms:created>
  <dcterms:modified xsi:type="dcterms:W3CDTF">2023-02-17T02:10:04Z</dcterms:modified>
</cp:coreProperties>
</file>