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82" r:id="rId9"/>
    <p:sldId id="293" r:id="rId10"/>
    <p:sldId id="283" r:id="rId11"/>
    <p:sldId id="284" r:id="rId12"/>
    <p:sldId id="285" r:id="rId13"/>
    <p:sldId id="286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3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4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8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8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1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8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4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0C15-D399-4616-9FA5-61904A2C675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2691-9D5D-47C7-A8EA-0E7FC6DF9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장 변화와 공존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용 환 승</a:t>
            </a:r>
            <a:endParaRPr lang="en-US" altLang="ko-KR" dirty="0" smtClean="0"/>
          </a:p>
          <a:p>
            <a:r>
              <a:rPr lang="ko-KR" altLang="en-US" dirty="0" smtClean="0"/>
              <a:t>이화여자대학교 컴퓨터공학과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유토피아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디스토피아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진정한 유</a:t>
            </a:r>
            <a:r>
              <a:rPr lang="ko-KR" altLang="en-US" dirty="0" smtClean="0"/>
              <a:t>토피아의 </a:t>
            </a:r>
            <a:r>
              <a:rPr lang="ko-KR" altLang="en-US" dirty="0"/>
              <a:t>시대에 무엇을 할 것인가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err="1" smtClean="0"/>
              <a:t>호모데우스</a:t>
            </a:r>
            <a:r>
              <a:rPr lang="en-US" altLang="ko-KR" dirty="0" smtClean="0"/>
              <a:t>, 2017, </a:t>
            </a:r>
            <a:r>
              <a:rPr lang="ko-KR" altLang="en-US" dirty="0" err="1" smtClean="0"/>
              <a:t>유발하라리</a:t>
            </a:r>
            <a:endParaRPr lang="en-US" altLang="ko-KR" dirty="0" smtClean="0"/>
          </a:p>
          <a:p>
            <a:r>
              <a:rPr lang="ko-KR" altLang="en-US" dirty="0" smtClean="0"/>
              <a:t>천국에 가면 할 일은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세기를 위한 </a:t>
            </a:r>
            <a:r>
              <a:rPr lang="en-US" altLang="ko-KR" dirty="0" smtClean="0"/>
              <a:t>21</a:t>
            </a:r>
            <a:r>
              <a:rPr lang="ko-KR" altLang="en-US" dirty="0" smtClean="0"/>
              <a:t>가지 제언</a:t>
            </a:r>
            <a:r>
              <a:rPr lang="en-US" altLang="ko-KR" dirty="0" smtClean="0"/>
              <a:t>, 2018</a:t>
            </a:r>
          </a:p>
          <a:p>
            <a:pPr lvl="1"/>
            <a:r>
              <a:rPr lang="ko-KR" altLang="en-US" dirty="0" smtClean="0"/>
              <a:t>다가올 문제들을 슬기롭게 해결해야 한다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466" y="2348881"/>
            <a:ext cx="1933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4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44643B-591F-4F81-A42D-4ABFE76D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인간의 일자리 감소 문제</a:t>
            </a:r>
            <a:endParaRPr lang="en-US" altLang="ko-KR" dirty="0"/>
          </a:p>
          <a:p>
            <a:r>
              <a:rPr lang="ko-KR" altLang="en-US" dirty="0"/>
              <a:t>인간을 지배하고 파괴할 수도</a:t>
            </a:r>
            <a:r>
              <a:rPr lang="en-US" altLang="ko-KR" dirty="0"/>
              <a:t>, </a:t>
            </a:r>
            <a:r>
              <a:rPr lang="ko-KR" altLang="en-US" dirty="0"/>
              <a:t>인류의 종말</a:t>
            </a:r>
            <a:endParaRPr lang="en-US" altLang="ko-KR" dirty="0"/>
          </a:p>
          <a:p>
            <a:r>
              <a:rPr lang="ko-KR" altLang="en-US" dirty="0"/>
              <a:t>킬러 로봇 개발 금지 </a:t>
            </a:r>
            <a:endParaRPr lang="en-US" altLang="ko-KR" dirty="0"/>
          </a:p>
          <a:p>
            <a:pPr lvl="1"/>
            <a:r>
              <a:rPr lang="ko-KR" altLang="en-US" dirty="0"/>
              <a:t>과연 가능한가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핵개발 금지가 가능한가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이란과 북한의 핵개발 완성</a:t>
            </a:r>
            <a:endParaRPr lang="en-US" altLang="ko-KR" dirty="0"/>
          </a:p>
          <a:p>
            <a:r>
              <a:rPr lang="ko-KR" altLang="en-US" dirty="0" err="1"/>
              <a:t>볼링공</a:t>
            </a:r>
            <a:r>
              <a:rPr lang="ko-KR" altLang="en-US" dirty="0"/>
              <a:t> 로봇 정리 기계</a:t>
            </a:r>
            <a:endParaRPr lang="en-US" altLang="ko-KR" dirty="0"/>
          </a:p>
          <a:p>
            <a:r>
              <a:rPr lang="ko-KR" altLang="en-US" dirty="0"/>
              <a:t>적기 조례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2952BB-BE7E-44F2-992F-F45DDD8F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휴인 개발을 거부</a:t>
            </a:r>
          </a:p>
        </p:txBody>
      </p:sp>
    </p:spTree>
    <p:extLst>
      <p:ext uri="{BB962C8B-B14F-4D97-AF65-F5344CB8AC3E}">
        <p14:creationId xmlns:p14="http://schemas.microsoft.com/office/powerpoint/2010/main" val="292034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호모데우스의</a:t>
            </a:r>
            <a:r>
              <a:rPr lang="ko-KR" altLang="en-US" dirty="0" smtClean="0"/>
              <a:t> </a:t>
            </a:r>
            <a:r>
              <a:rPr lang="ko-KR" altLang="en-US" dirty="0"/>
              <a:t>탄생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6375"/>
            <a:ext cx="9934575" cy="4914900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/>
              <a:t>호모데우스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유발 </a:t>
            </a:r>
            <a:r>
              <a:rPr lang="ko-KR" altLang="en-US" dirty="0" err="1" smtClean="0"/>
              <a:t>하라리</a:t>
            </a:r>
            <a:r>
              <a:rPr lang="en-US" altLang="ko-KR" dirty="0" smtClean="0"/>
              <a:t>, 2017</a:t>
            </a:r>
          </a:p>
          <a:p>
            <a:r>
              <a:rPr lang="ko-KR" altLang="en-US" dirty="0" err="1" smtClean="0"/>
              <a:t>스마트휴먼</a:t>
            </a:r>
            <a:r>
              <a:rPr lang="en-US" altLang="ko-KR" dirty="0" smtClean="0"/>
              <a:t>: Hand Computer+</a:t>
            </a:r>
            <a:r>
              <a:rPr lang="ko-KR" altLang="en-US" dirty="0" err="1" smtClean="0"/>
              <a:t>스마트반지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스마트네일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/>
              <a:t>빅휴먼</a:t>
            </a:r>
            <a:r>
              <a:rPr lang="en-US" altLang="ko-KR" dirty="0"/>
              <a:t>(Big Human</a:t>
            </a:r>
            <a:r>
              <a:rPr lang="en-US" altLang="ko-KR" dirty="0" smtClean="0"/>
              <a:t>): </a:t>
            </a:r>
            <a:r>
              <a:rPr lang="ko-KR" altLang="en-US" dirty="0" err="1" smtClean="0"/>
              <a:t>스마트휴먼</a:t>
            </a:r>
            <a:r>
              <a:rPr lang="en-US" altLang="ko-KR" dirty="0" smtClean="0"/>
              <a:t>+AI</a:t>
            </a:r>
            <a:endParaRPr lang="en-US" altLang="ko-KR" dirty="0"/>
          </a:p>
          <a:p>
            <a:r>
              <a:rPr lang="ko-KR" altLang="en-US" dirty="0" err="1" smtClean="0"/>
              <a:t>웨어러블</a:t>
            </a:r>
            <a:r>
              <a:rPr lang="ko-KR" altLang="en-US" dirty="0" smtClean="0"/>
              <a:t> 휴먼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빅휴먼</a:t>
            </a:r>
            <a:r>
              <a:rPr lang="en-US" altLang="ko-KR" dirty="0" smtClean="0"/>
              <a:t>+Wearable IOT 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전동키트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하이브리드</a:t>
            </a:r>
            <a:r>
              <a:rPr lang="ko-KR" altLang="en-US" dirty="0" smtClean="0"/>
              <a:t> 휴먼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트랜스 휴먼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사이보그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휴먼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기계</a:t>
            </a:r>
            <a:endParaRPr lang="en-US" altLang="ko-KR" dirty="0" smtClean="0"/>
          </a:p>
          <a:p>
            <a:r>
              <a:rPr lang="ko-KR" altLang="en-US" dirty="0" err="1" smtClean="0"/>
              <a:t>포스트휴먼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휴머노이드와</a:t>
            </a:r>
            <a:r>
              <a:rPr lang="ko-KR" altLang="en-US" dirty="0" smtClean="0"/>
              <a:t> 공존하는 인류</a:t>
            </a:r>
            <a:r>
              <a:rPr lang="en-US" altLang="ko-KR" dirty="0" smtClean="0"/>
              <a:t>” </a:t>
            </a:r>
          </a:p>
          <a:p>
            <a:pPr lvl="1"/>
            <a:r>
              <a:rPr lang="ko-KR" altLang="en-US" dirty="0" err="1" smtClean="0"/>
              <a:t>하이브리드</a:t>
            </a:r>
            <a:r>
              <a:rPr lang="ko-KR" altLang="en-US" dirty="0" smtClean="0"/>
              <a:t> 휴먼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휴머노이드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인간이 </a:t>
            </a:r>
            <a:r>
              <a:rPr lang="en-US" altLang="ko-KR" dirty="0"/>
              <a:t>‘</a:t>
            </a:r>
            <a:r>
              <a:rPr lang="ko-KR" altLang="en-US" dirty="0"/>
              <a:t>신</a:t>
            </a:r>
            <a:r>
              <a:rPr lang="en-US" altLang="ko-KR" dirty="0"/>
              <a:t>＇</a:t>
            </a:r>
            <a:r>
              <a:rPr lang="ko-KR" altLang="en-US" dirty="0"/>
              <a:t>의 역할을 대신</a:t>
            </a:r>
            <a:r>
              <a:rPr lang="en-US" altLang="ko-KR" dirty="0"/>
              <a:t>?, </a:t>
            </a:r>
            <a:r>
              <a:rPr lang="ko-KR" altLang="en-US" dirty="0"/>
              <a:t>새로운 종교의 탄생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기존의 종교는 몰락</a:t>
            </a:r>
            <a:r>
              <a:rPr lang="en-US" altLang="ko-KR" dirty="0"/>
              <a:t>? </a:t>
            </a:r>
            <a:r>
              <a:rPr lang="ko-KR" altLang="en-US" dirty="0" err="1"/>
              <a:t>사이언톨로지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어쩌면 신흥종교는 불가능할 수도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29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휴머노이드와의</a:t>
            </a:r>
            <a:r>
              <a:rPr lang="ko-KR" altLang="en-US" dirty="0" smtClean="0"/>
              <a:t> 공존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인간에게 쉬운 일은 컴퓨터에게 어렵고</a:t>
            </a:r>
            <a:r>
              <a:rPr lang="en-US" altLang="ko-KR" dirty="0"/>
              <a:t>, </a:t>
            </a:r>
            <a:r>
              <a:rPr lang="ko-KR" altLang="en-US" dirty="0"/>
              <a:t>컴퓨터에게 </a:t>
            </a:r>
            <a:r>
              <a:rPr lang="ko-KR" altLang="en-US" dirty="0" err="1"/>
              <a:t>쉬운일은</a:t>
            </a:r>
            <a:r>
              <a:rPr lang="ko-KR" altLang="en-US" dirty="0"/>
              <a:t> 인간에게 어렵다</a:t>
            </a:r>
            <a:r>
              <a:rPr lang="en-US" altLang="ko-KR" dirty="0"/>
              <a:t>. </a:t>
            </a:r>
            <a:r>
              <a:rPr lang="ko-KR" altLang="en-US" dirty="0"/>
              <a:t>한스 </a:t>
            </a:r>
            <a:r>
              <a:rPr lang="ko-KR" altLang="en-US" dirty="0" err="1"/>
              <a:t>모라벡</a:t>
            </a:r>
            <a:r>
              <a:rPr lang="en-US" altLang="ko-KR" dirty="0"/>
              <a:t>, 1988</a:t>
            </a:r>
            <a:endParaRPr lang="ko-KR" altLang="en-US" dirty="0"/>
          </a:p>
          <a:p>
            <a:pPr lvl="1" fontAlgn="base"/>
            <a:r>
              <a:rPr lang="ko-KR" altLang="en-US" dirty="0"/>
              <a:t>인간에게 </a:t>
            </a:r>
            <a:r>
              <a:rPr lang="ko-KR" altLang="en-US" dirty="0" err="1"/>
              <a:t>쉬운일이건</a:t>
            </a:r>
            <a:r>
              <a:rPr lang="ko-KR" altLang="en-US" dirty="0"/>
              <a:t> 어려운 일이건 </a:t>
            </a:r>
            <a:r>
              <a:rPr lang="ko-KR" altLang="en-US" dirty="0" err="1"/>
              <a:t>컴퓨터에겐</a:t>
            </a:r>
            <a:r>
              <a:rPr lang="ko-KR" altLang="en-US" dirty="0"/>
              <a:t> </a:t>
            </a:r>
            <a:r>
              <a:rPr lang="ko-KR" altLang="en-US" dirty="0" err="1"/>
              <a:t>쉬운일이다</a:t>
            </a:r>
            <a:r>
              <a:rPr lang="en-US" altLang="ko-KR" dirty="0"/>
              <a:t>. 2020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en-US" altLang="ko-KR" dirty="0" smtClean="0"/>
              <a:t>2050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지구의 주인은 인류에서 로봇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마음의 아이들</a:t>
            </a:r>
            <a:r>
              <a:rPr lang="en-US" altLang="ko-KR" dirty="0" smtClean="0"/>
              <a:t>＂</a:t>
            </a:r>
          </a:p>
          <a:p>
            <a:pPr lvl="1" fontAlgn="base"/>
            <a:r>
              <a:rPr lang="ko-KR" altLang="en-US" dirty="0" smtClean="0"/>
              <a:t>마빈 </a:t>
            </a:r>
            <a:r>
              <a:rPr lang="ko-KR" altLang="en-US" dirty="0" err="1" smtClean="0"/>
              <a:t>민스키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로봇이 지구를 물려받을 것인가</a:t>
            </a:r>
            <a:r>
              <a:rPr lang="en-US" altLang="ko-KR" dirty="0" smtClean="0"/>
              <a:t>?”</a:t>
            </a:r>
            <a:endParaRPr lang="ko-KR" altLang="en-US" dirty="0"/>
          </a:p>
          <a:p>
            <a:r>
              <a:rPr lang="ko-KR" altLang="en-US" dirty="0" err="1" smtClean="0"/>
              <a:t>로보칼립스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인류의 재앙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호모데우스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로보데우스</a:t>
            </a:r>
            <a:endParaRPr lang="en-US" altLang="ko-KR" dirty="0" smtClean="0"/>
          </a:p>
          <a:p>
            <a:r>
              <a:rPr lang="ko-KR" altLang="en-US" dirty="0" smtClean="0"/>
              <a:t>가장 이상적인 인간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휴머노이드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철학 등 인류의 모든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가진 </a:t>
            </a:r>
            <a:r>
              <a:rPr lang="ko-KR" altLang="en-US" dirty="0" err="1" smtClean="0"/>
              <a:t>휴인의</a:t>
            </a:r>
            <a:r>
              <a:rPr lang="ko-KR" altLang="en-US" dirty="0" smtClean="0"/>
              <a:t> 탄생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인성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로보성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0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의 폭주를 막을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오렌</a:t>
            </a:r>
            <a:r>
              <a:rPr lang="ko-KR" altLang="en-US" dirty="0"/>
              <a:t> </a:t>
            </a:r>
            <a:r>
              <a:rPr lang="ko-KR" altLang="en-US" dirty="0" err="1"/>
              <a:t>에지오니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 err="1"/>
              <a:t>앨런연구소</a:t>
            </a:r>
            <a:r>
              <a:rPr lang="ko-KR" altLang="en-US" dirty="0"/>
              <a:t> </a:t>
            </a:r>
            <a:r>
              <a:rPr lang="ko-KR" altLang="en-US" dirty="0" smtClean="0"/>
              <a:t>대표</a:t>
            </a:r>
            <a:r>
              <a:rPr lang="en-US" altLang="ko-KR" dirty="0" smtClean="0"/>
              <a:t>, 2017</a:t>
            </a:r>
            <a:r>
              <a:rPr lang="ko-KR" altLang="en-US" dirty="0"/>
              <a:t>년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원칙</a:t>
            </a:r>
            <a:r>
              <a:rPr lang="en-US" altLang="ko-KR" dirty="0" smtClean="0"/>
              <a:t>: AI</a:t>
            </a:r>
            <a:r>
              <a:rPr lang="ko-KR" altLang="en-US" dirty="0" smtClean="0"/>
              <a:t>도 인간과 동일한 규제를 받는다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제가 한 것이 아니고 </a:t>
            </a:r>
            <a:r>
              <a:rPr lang="en-US" altLang="ko-KR" dirty="0" smtClean="0"/>
              <a:t>AI</a:t>
            </a:r>
            <a:r>
              <a:rPr lang="ko-KR" altLang="en-US" dirty="0" smtClean="0"/>
              <a:t>가 했어요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원칙</a:t>
            </a:r>
            <a:r>
              <a:rPr lang="en-US" altLang="ko-KR" dirty="0" smtClean="0"/>
              <a:t>: AI</a:t>
            </a:r>
            <a:r>
              <a:rPr lang="ko-KR" altLang="en-US" dirty="0" smtClean="0"/>
              <a:t>는 자신이 인간이 아님을 명백히 알려야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원칙</a:t>
            </a:r>
            <a:r>
              <a:rPr lang="en-US" altLang="ko-KR" dirty="0" smtClean="0"/>
              <a:t>: AI</a:t>
            </a:r>
            <a:r>
              <a:rPr lang="ko-KR" altLang="en-US" dirty="0" smtClean="0"/>
              <a:t>는 기밀 정보를 공개하거나 보유해서는 안된다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서비스 중에 취득한 각종 개인 정보와 데이터 공개 금지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862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로봇과의 공존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err="1" smtClean="0"/>
              <a:t>아시모프</a:t>
            </a:r>
            <a:r>
              <a:rPr lang="en-US" altLang="ko-KR" dirty="0" smtClean="0"/>
              <a:t>, 1943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원칙</a:t>
            </a:r>
            <a:r>
              <a:rPr lang="en-US" altLang="ko-KR" dirty="0"/>
              <a:t>: </a:t>
            </a:r>
            <a:r>
              <a:rPr lang="ko-KR" altLang="en-US" dirty="0"/>
              <a:t>로봇은 인간에게 해를 끼쳐서는 안되며</a:t>
            </a:r>
            <a:r>
              <a:rPr lang="en-US" altLang="ko-KR" dirty="0"/>
              <a:t>, </a:t>
            </a:r>
            <a:r>
              <a:rPr lang="ko-KR" altLang="en-US" dirty="0"/>
              <a:t>위험에 처해 있는 </a:t>
            </a:r>
            <a:r>
              <a:rPr lang="ko-KR" altLang="en-US" dirty="0" smtClean="0"/>
              <a:t>인간을 </a:t>
            </a:r>
            <a:r>
              <a:rPr lang="ko-KR" altLang="en-US" dirty="0"/>
              <a:t>방관해서도 안된다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원칙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원칙에 위배되지 않는 경우 로봇은 인간의 명령에 반드시 복종해야만 한다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인간에게 해를 끼치는 명령은 복종하지 않는다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ko-KR" altLang="en-US" dirty="0" smtClean="0"/>
              <a:t>상사의 지시가 불법인 경우는 듣지 않아도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공무원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경찰 등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원칙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원칙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원칙에 위배되지 않는 경우 로봇은 자기자신을 보호해야만 한다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로봇에게 위험한 일을 시킬 수 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로봇은 인류를 위해서만 행동해야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지배할 수 없다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smtClean="0"/>
              <a:t>원칙을 위배하는 로봇을 인간이 만들 수 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58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로봇과의 협업을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호모사피엔스 </a:t>
            </a:r>
            <a:r>
              <a:rPr lang="en-US" altLang="ko-KR" dirty="0"/>
              <a:t>3</a:t>
            </a:r>
            <a:r>
              <a:rPr lang="ko-KR" altLang="en-US" dirty="0" smtClean="0"/>
              <a:t>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로봇에 대한 인간의 법칙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원칙</a:t>
            </a:r>
            <a:r>
              <a:rPr lang="en-US" altLang="ko-KR" dirty="0"/>
              <a:t>: </a:t>
            </a:r>
            <a:r>
              <a:rPr lang="ko-KR" altLang="en-US" dirty="0"/>
              <a:t>인간은 로봇에게 해를 끼쳐서는 안되며 위험에 처해 있는 로봇을 방관해서도 안된다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원칙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원칙에 위배되지 않는 경우 인간은 로봇의 명령에 복종할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원칙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원칙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원칙에 위배되지 않는 경우</a:t>
            </a:r>
            <a:r>
              <a:rPr lang="en-US" altLang="ko-KR" dirty="0"/>
              <a:t>, </a:t>
            </a:r>
            <a:r>
              <a:rPr lang="ko-KR" altLang="en-US" dirty="0"/>
              <a:t>인간은 자기 자신을 보호하지 않을 수도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53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협업의 수단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209925" cy="4351338"/>
          </a:xfrm>
        </p:spPr>
        <p:txBody>
          <a:bodyPr/>
          <a:lstStyle/>
          <a:p>
            <a:r>
              <a:rPr lang="ko-KR" altLang="en-US" dirty="0" smtClean="0"/>
              <a:t>로봇과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 인류의 새로운 수단</a:t>
            </a:r>
            <a:endParaRPr lang="en-US" altLang="ko-KR" dirty="0" smtClean="0"/>
          </a:p>
          <a:p>
            <a:r>
              <a:rPr lang="ko-KR" altLang="en-US" dirty="0" smtClean="0"/>
              <a:t>동물은 기계에 의해서 해방됨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16" y="1466516"/>
            <a:ext cx="7401384" cy="53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공존 모델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9713"/>
            <a:ext cx="9629775" cy="3217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099" y="4838698"/>
            <a:ext cx="850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미국 </a:t>
            </a:r>
            <a:r>
              <a:rPr lang="ko-KR" altLang="en-US" dirty="0" err="1" smtClean="0"/>
              <a:t>아밋슈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Amishe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아직도 중세 시대의 삶을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마차 </a:t>
            </a:r>
            <a:r>
              <a:rPr lang="ko-KR" altLang="en-US" dirty="0" err="1" smtClean="0"/>
              <a:t>사용중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중국 공산당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천년 역사를 잿더미로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남은 것은 </a:t>
            </a:r>
            <a:r>
              <a:rPr lang="ko-KR" altLang="en-US" dirty="0" err="1" smtClean="0"/>
              <a:t>자금성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영은사</a:t>
            </a:r>
            <a:r>
              <a:rPr lang="ko-KR" altLang="en-US" dirty="0" smtClean="0"/>
              <a:t> 등 일부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아일랜드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디지털 국가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유럽 최고의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en-US" altLang="ko-KR" dirty="0" smtClean="0"/>
              <a:t>GDP</a:t>
            </a:r>
            <a:r>
              <a:rPr lang="ko-KR" altLang="en-US" dirty="0"/>
              <a:t> </a:t>
            </a:r>
            <a:r>
              <a:rPr lang="ko-KR" altLang="en-US" dirty="0" smtClean="0"/>
              <a:t>국가로 변신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73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공존을 위한 타협안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도입을 완만하게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혁명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혁신 보다는 점진적인 </a:t>
            </a:r>
            <a:r>
              <a:rPr lang="ko-KR" altLang="en-US" dirty="0" err="1" smtClean="0"/>
              <a:t>보수정책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무인택시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현 택시운전자들 </a:t>
            </a:r>
            <a:r>
              <a:rPr lang="ko-KR" altLang="en-US" dirty="0" err="1" smtClean="0">
                <a:sym typeface="Wingdings" panose="05000000000000000000" pitchFamily="2" charset="2"/>
              </a:rPr>
              <a:t>은퇴후</a:t>
            </a:r>
            <a:r>
              <a:rPr lang="ko-KR" altLang="en-US" dirty="0" smtClean="0">
                <a:sym typeface="Wingdings" panose="05000000000000000000" pitchFamily="2" charset="2"/>
              </a:rPr>
              <a:t> 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길거리 노점상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구두수선점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신규 허가 금지 등 서서히 소멸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현재 사람이 하고 있으면 기존의 업무 존중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국가간의 치열한 경쟁 구도가 가속화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일본의 보수성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아직 팩스 사용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서류 작업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도장 문화 등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최고 경제수준 국가의 여유</a:t>
            </a:r>
            <a:r>
              <a:rPr lang="en-US" altLang="ko-KR" dirty="0" smtClean="0">
                <a:sym typeface="Wingdings" panose="05000000000000000000" pitchFamily="2" charset="2"/>
              </a:rPr>
              <a:t>?, </a:t>
            </a:r>
            <a:r>
              <a:rPr lang="ko-KR" altLang="en-US" dirty="0" smtClean="0">
                <a:sym typeface="Wingdings" panose="05000000000000000000" pitchFamily="2" charset="2"/>
              </a:rPr>
              <a:t>한국의 급속한 디지털화와 대조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7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62363"/>
            <a:ext cx="10977252" cy="60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5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하이브리드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1575" cy="4351338"/>
          </a:xfrm>
        </p:spPr>
        <p:txBody>
          <a:bodyPr/>
          <a:lstStyle/>
          <a:p>
            <a:r>
              <a:rPr lang="ko-KR" altLang="en-US" dirty="0" smtClean="0"/>
              <a:t>자연과 인공의 조화</a:t>
            </a:r>
            <a:endParaRPr lang="en-US" altLang="ko-KR" dirty="0" smtClean="0"/>
          </a:p>
          <a:p>
            <a:r>
              <a:rPr lang="ko-KR" altLang="en-US" dirty="0" smtClean="0"/>
              <a:t>인간과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의 공존 조화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365125"/>
            <a:ext cx="5372512" cy="64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20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의 공존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인간을 위한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인자 역할 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면에서 인간보다 뛰어나도 항상 복종하는 태도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내비게이션 </a:t>
            </a:r>
            <a:r>
              <a:rPr lang="en-US" altLang="ko-KR" dirty="0" smtClean="0"/>
              <a:t>SW: </a:t>
            </a:r>
            <a:r>
              <a:rPr lang="ko-KR" altLang="en-US" dirty="0" smtClean="0"/>
              <a:t>추천 도로로 인간이 선택하지 않아도 새로운 길 추천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부처님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같이 절대로 화를 내면 안됨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 smtClean="0">
                <a:sym typeface="Wingdings" panose="05000000000000000000" pitchFamily="2" charset="2"/>
              </a:rPr>
              <a:t>법륜의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즉문즉설</a:t>
            </a:r>
            <a:r>
              <a:rPr lang="en-US" altLang="ko-KR" dirty="0" smtClean="0">
                <a:sym typeface="Wingdings" panose="05000000000000000000" pitchFamily="2" charset="2"/>
              </a:rPr>
              <a:t>, AI</a:t>
            </a:r>
            <a:r>
              <a:rPr lang="ko-KR" altLang="en-US" dirty="0" smtClean="0">
                <a:sym typeface="Wingdings" panose="05000000000000000000" pitchFamily="2" charset="2"/>
              </a:rPr>
              <a:t>가 부처님이 될 수 있나요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왕조시대에 뛰어난 신하라도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역린</a:t>
            </a:r>
            <a:r>
              <a:rPr lang="en-US" altLang="ko-KR" dirty="0" smtClean="0">
                <a:sym typeface="Wingdings" panose="05000000000000000000" pitchFamily="2" charset="2"/>
              </a:rPr>
              <a:t>＇</a:t>
            </a:r>
            <a:r>
              <a:rPr lang="ko-KR" altLang="en-US" dirty="0" smtClean="0">
                <a:sym typeface="Wingdings" panose="05000000000000000000" pitchFamily="2" charset="2"/>
              </a:rPr>
              <a:t>을 건드리면 역적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이순신 장군의 </a:t>
            </a:r>
            <a:r>
              <a:rPr lang="ko-KR" altLang="en-US" dirty="0" err="1" smtClean="0">
                <a:sym typeface="Wingdings" panose="05000000000000000000" pitchFamily="2" charset="2"/>
              </a:rPr>
              <a:t>역모예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인간은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의 결정에 의존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신하의 권고를 무시한 어리석은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최후 사례들 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신의 존재를 믿는 사람이 생존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화재경보기</a:t>
            </a:r>
            <a:r>
              <a:rPr lang="en-US" altLang="ko-KR" dirty="0" smtClean="0"/>
              <a:t>(Fire Alarm Theory)</a:t>
            </a:r>
            <a:r>
              <a:rPr lang="ko-KR" altLang="en-US" dirty="0" smtClean="0"/>
              <a:t> 이론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주변의 민감하게 반응하는 것이 생존에 유리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</a:t>
            </a:r>
            <a:r>
              <a:rPr lang="ko-KR" altLang="en-US" dirty="0" smtClean="0"/>
              <a:t>의 지능을 믿고 따르는 사람이 성공</a:t>
            </a:r>
            <a:r>
              <a:rPr lang="en-US" altLang="ko-KR" dirty="0" smtClean="0"/>
              <a:t>?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37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D23-C4DF-41C3-8749-25774C1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3538736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맨하탄의</a:t>
            </a:r>
            <a:r>
              <a:rPr lang="ko-KR" altLang="en-US" dirty="0"/>
              <a:t> 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A457B-7767-488D-8740-8A87ABE2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로봇세</a:t>
            </a:r>
            <a:r>
              <a:rPr lang="ko-KR" altLang="en-US" dirty="0"/>
              <a:t> 도입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7C997B-B729-4E51-A597-2837F18F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-3518"/>
            <a:ext cx="5027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5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지능의 평준화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90" y="1690688"/>
            <a:ext cx="114566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생각할 </a:t>
            </a:r>
            <a:r>
              <a:rPr lang="ko-KR" altLang="en-US" dirty="0" err="1" smtClean="0"/>
              <a:t>필요없다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6" y="1619018"/>
            <a:ext cx="10696437" cy="47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8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전문가에게 위임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식당 메뉴</a:t>
            </a:r>
            <a:endParaRPr lang="en-US" altLang="ko-KR" dirty="0" smtClean="0"/>
          </a:p>
          <a:p>
            <a:r>
              <a:rPr lang="ko-KR" altLang="en-US" dirty="0" smtClean="0"/>
              <a:t>여행 자유여행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ko-KR" altLang="en-US" dirty="0" err="1" smtClean="0"/>
              <a:t>전문영역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세무사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부동산 중개사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애완동물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바리스터</a:t>
            </a:r>
            <a:endParaRPr lang="en-US" altLang="ko-KR" dirty="0" smtClean="0"/>
          </a:p>
          <a:p>
            <a:r>
              <a:rPr lang="ko-KR" altLang="en-US" dirty="0" smtClean="0"/>
              <a:t>운전 내비게이션</a:t>
            </a:r>
            <a:endParaRPr lang="en-US" altLang="ko-KR" dirty="0" smtClean="0"/>
          </a:p>
          <a:p>
            <a:r>
              <a:rPr lang="ko-KR" altLang="en-US" dirty="0" smtClean="0"/>
              <a:t>컨텐츠 추천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8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직업의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02" y="1690688"/>
            <a:ext cx="10077998" cy="48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1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인간만이 할 수 있는 프리미엄 직업은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육아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여행</a:t>
            </a:r>
            <a:endParaRPr lang="en-US" altLang="ko-KR" dirty="0" smtClean="0"/>
          </a:p>
          <a:p>
            <a:r>
              <a:rPr lang="ko-KR" altLang="en-US" dirty="0" smtClean="0"/>
              <a:t>교사</a:t>
            </a:r>
            <a:endParaRPr lang="en-US" altLang="ko-KR" dirty="0" smtClean="0"/>
          </a:p>
          <a:p>
            <a:r>
              <a:rPr lang="ko-KR" altLang="en-US" dirty="0" smtClean="0"/>
              <a:t>대면 컨설팅</a:t>
            </a:r>
            <a:endParaRPr lang="en-US" altLang="ko-KR" dirty="0" smtClean="0"/>
          </a:p>
          <a:p>
            <a:r>
              <a:rPr lang="ko-KR" altLang="en-US" dirty="0" smtClean="0"/>
              <a:t>휴먼 택배</a:t>
            </a:r>
            <a:endParaRPr lang="en-US" altLang="ko-KR" dirty="0" smtClean="0"/>
          </a:p>
          <a:p>
            <a:r>
              <a:rPr lang="ko-KR" altLang="en-US" dirty="0" smtClean="0"/>
              <a:t>대리기사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20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인간과 </a:t>
            </a:r>
            <a:r>
              <a:rPr lang="ko-KR" altLang="en-US" dirty="0" err="1" smtClean="0"/>
              <a:t>휴인의</a:t>
            </a:r>
            <a:r>
              <a:rPr lang="ko-KR" altLang="en-US" dirty="0" smtClean="0"/>
              <a:t> 경쟁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경쟁은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영역에서 </a:t>
            </a:r>
            <a:r>
              <a:rPr lang="ko-KR" altLang="en-US" dirty="0" err="1" smtClean="0"/>
              <a:t>휴인이</a:t>
            </a:r>
            <a:r>
              <a:rPr lang="ko-KR" altLang="en-US" dirty="0" smtClean="0"/>
              <a:t> 압도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인간은 일할 필요가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2020.6 </a:t>
            </a:r>
            <a:r>
              <a:rPr lang="ko-KR" altLang="en-US" dirty="0" err="1" smtClean="0"/>
              <a:t>버트란트</a:t>
            </a:r>
            <a:r>
              <a:rPr lang="ko-KR" altLang="en-US" dirty="0" smtClean="0"/>
              <a:t> 러셀 교수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휴인을</a:t>
            </a:r>
            <a:r>
              <a:rPr lang="ko-KR" altLang="en-US" dirty="0" smtClean="0"/>
              <a:t> 어떻게 통제할 것인가 연구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인간은 삶의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문명의 미래에 대해서 고민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그저 </a:t>
            </a:r>
            <a:r>
              <a:rPr lang="ko-KR" altLang="en-US" dirty="0" err="1" smtClean="0"/>
              <a:t>크루즈에</a:t>
            </a:r>
            <a:r>
              <a:rPr lang="ko-KR" altLang="en-US" dirty="0" smtClean="0"/>
              <a:t> 앉아서 노는 것</a:t>
            </a:r>
            <a:r>
              <a:rPr lang="en-US" altLang="ko-KR" dirty="0" smtClean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98606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의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문명의 </a:t>
            </a:r>
            <a:r>
              <a:rPr lang="ko-KR" altLang="en-US" dirty="0" smtClean="0"/>
              <a:t>가속화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일자리 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컨텐츠 폭증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휴인 노예</a:t>
            </a:r>
            <a:endParaRPr lang="en-US" altLang="ko-KR" dirty="0" smtClean="0"/>
          </a:p>
          <a:p>
            <a:r>
              <a:rPr lang="ko-KR" altLang="en-US" dirty="0" smtClean="0"/>
              <a:t>고립주의의 확대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리쇼어링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소득불평등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49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832</Words>
  <Application>Microsoft Office PowerPoint</Application>
  <PresentationFormat>와이드스크린</PresentationFormat>
  <Paragraphs>126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13장 변화와 공존 </vt:lpstr>
      <vt:lpstr>PowerPoint 프레젠테이션</vt:lpstr>
      <vt:lpstr>지능의 평준화</vt:lpstr>
      <vt:lpstr>생각할 필요없다.</vt:lpstr>
      <vt:lpstr>전문가에게 위임</vt:lpstr>
      <vt:lpstr>직업의 변화</vt:lpstr>
      <vt:lpstr>인간만이 할 수 있는 프리미엄 직업은</vt:lpstr>
      <vt:lpstr>인간과 휴인의 경쟁</vt:lpstr>
      <vt:lpstr>AI의 변화</vt:lpstr>
      <vt:lpstr>유토피아 vs 디스토피아</vt:lpstr>
      <vt:lpstr>휴인 개발을 거부</vt:lpstr>
      <vt:lpstr>호모데우스의 탄생</vt:lpstr>
      <vt:lpstr>로봇/휴머노이드와의 공존</vt:lpstr>
      <vt:lpstr>AI의 폭주를 막을 3대 원칙</vt:lpstr>
      <vt:lpstr>로봇과의 공존 3원칙</vt:lpstr>
      <vt:lpstr>로봇과의 협업을 위한  호모사피엔스 3원칙</vt:lpstr>
      <vt:lpstr>로봇: 협업의 수단</vt:lpstr>
      <vt:lpstr>공존 모델</vt:lpstr>
      <vt:lpstr>공존을 위한 타협안</vt:lpstr>
      <vt:lpstr>하이브리드 모델</vt:lpstr>
      <vt:lpstr>AI의 공존 전략</vt:lpstr>
      <vt:lpstr>맨하탄의 미래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 로봇 휴머노이드와 공존 4부</dc:title>
  <dc:creator>Owner</dc:creator>
  <cp:lastModifiedBy>Owner</cp:lastModifiedBy>
  <cp:revision>4</cp:revision>
  <dcterms:created xsi:type="dcterms:W3CDTF">2022-05-12T05:23:47Z</dcterms:created>
  <dcterms:modified xsi:type="dcterms:W3CDTF">2023-02-17T01:39:39Z</dcterms:modified>
</cp:coreProperties>
</file>