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3" r:id="rId6"/>
    <p:sldId id="259" r:id="rId7"/>
    <p:sldId id="266" r:id="rId8"/>
    <p:sldId id="271" r:id="rId9"/>
    <p:sldId id="265" r:id="rId10"/>
    <p:sldId id="264" r:id="rId11"/>
    <p:sldId id="267" r:id="rId12"/>
    <p:sldId id="263" r:id="rId13"/>
    <p:sldId id="268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A2-3AD6-4D8F-9BFE-54E64E854D2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EAC2-9BE6-49EE-AEB5-2D08ED9D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A2-3AD6-4D8F-9BFE-54E64E854D2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EAC2-9BE6-49EE-AEB5-2D08ED9D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7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A2-3AD6-4D8F-9BFE-54E64E854D2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EAC2-9BE6-49EE-AEB5-2D08ED9D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5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A2-3AD6-4D8F-9BFE-54E64E854D2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EAC2-9BE6-49EE-AEB5-2D08ED9D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1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A2-3AD6-4D8F-9BFE-54E64E854D2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EAC2-9BE6-49EE-AEB5-2D08ED9D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6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A2-3AD6-4D8F-9BFE-54E64E854D2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EAC2-9BE6-49EE-AEB5-2D08ED9D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4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A2-3AD6-4D8F-9BFE-54E64E854D2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EAC2-9BE6-49EE-AEB5-2D08ED9D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5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A2-3AD6-4D8F-9BFE-54E64E854D2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EAC2-9BE6-49EE-AEB5-2D08ED9D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0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A2-3AD6-4D8F-9BFE-54E64E854D2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EAC2-9BE6-49EE-AEB5-2D08ED9D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A2-3AD6-4D8F-9BFE-54E64E854D2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EAC2-9BE6-49EE-AEB5-2D08ED9D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5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91A2-3AD6-4D8F-9BFE-54E64E854D2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EAC2-9BE6-49EE-AEB5-2D08ED9D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9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91A2-3AD6-4D8F-9BFE-54E64E854D23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EAC2-9BE6-49EE-AEB5-2D08ED9D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88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pamtol5/222263986919" TargetMode="External"/><Relationship Id="rId2" Type="http://schemas.openxmlformats.org/officeDocument/2006/relationships/hyperlink" Target="https://www.youtube.com/watch?v=A8TmqvTVQFQ&amp;t=13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의 주요 응용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용 환승</a:t>
            </a:r>
            <a:endParaRPr lang="en-US" altLang="ko-KR" dirty="0" smtClean="0"/>
          </a:p>
          <a:p>
            <a:r>
              <a:rPr lang="ko-KR" altLang="en-US" dirty="0" smtClean="0"/>
              <a:t>이화여자대학교 컴퓨터공학과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34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사물인식의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카메라</a:t>
            </a:r>
            <a:r>
              <a:rPr lang="en-US" altLang="ko-KR" dirty="0" smtClean="0">
                <a:sym typeface="Wingdings" panose="05000000000000000000" pitchFamily="2" charset="2"/>
              </a:rPr>
              <a:t> AI </a:t>
            </a:r>
            <a:r>
              <a:rPr lang="ko-KR" altLang="en-US" dirty="0" smtClean="0">
                <a:sym typeface="Wingdings" panose="05000000000000000000" pitchFamily="2" charset="2"/>
              </a:rPr>
              <a:t>카메라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1964" y="1825625"/>
            <a:ext cx="3615594" cy="463983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구글 렌즈</a:t>
            </a:r>
            <a:endParaRPr lang="en-US" altLang="ko-KR" dirty="0" smtClean="0"/>
          </a:p>
          <a:p>
            <a:r>
              <a:rPr lang="ko-KR" altLang="en-US" dirty="0" smtClean="0"/>
              <a:t>곤충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식물</a:t>
            </a:r>
            <a:endParaRPr lang="en-US" altLang="ko-KR" dirty="0" smtClean="0"/>
          </a:p>
          <a:p>
            <a:r>
              <a:rPr lang="ko-KR" altLang="en-US" dirty="0" smtClean="0"/>
              <a:t>음식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endParaRPr lang="en-US" altLang="ko-KR" dirty="0" smtClean="0"/>
          </a:p>
          <a:p>
            <a:r>
              <a:rPr lang="ko-KR" altLang="en-US" dirty="0" smtClean="0"/>
              <a:t>음식점 간판</a:t>
            </a:r>
            <a:r>
              <a:rPr lang="en-US" altLang="ko-KR" dirty="0" smtClean="0"/>
              <a:t>/</a:t>
            </a:r>
            <a:r>
              <a:rPr lang="ko-KR" altLang="en-US" dirty="0" smtClean="0"/>
              <a:t>메뉴</a:t>
            </a:r>
            <a:endParaRPr lang="en-US" altLang="ko-KR" dirty="0" smtClean="0"/>
          </a:p>
          <a:p>
            <a:r>
              <a:rPr lang="ko-KR" altLang="en-US" dirty="0" smtClean="0"/>
              <a:t>와인 라벨</a:t>
            </a:r>
            <a:endParaRPr lang="en-US" altLang="ko-KR" dirty="0" smtClean="0"/>
          </a:p>
          <a:p>
            <a:r>
              <a:rPr lang="ko-KR" altLang="en-US" dirty="0" smtClean="0"/>
              <a:t>앱</a:t>
            </a:r>
            <a:r>
              <a:rPr lang="en-US" altLang="ko-KR" dirty="0" smtClean="0"/>
              <a:t>: Object Detector, </a:t>
            </a:r>
            <a:r>
              <a:rPr lang="en-US" altLang="ko-KR" dirty="0" err="1"/>
              <a:t>ArdObject</a:t>
            </a:r>
            <a:r>
              <a:rPr lang="en-US" altLang="ko-KR" dirty="0"/>
              <a:t> </a:t>
            </a:r>
            <a:r>
              <a:rPr lang="en-US" altLang="ko-KR" dirty="0" err="1"/>
              <a:t>Detecter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89" y="1525490"/>
            <a:ext cx="5769997" cy="262005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15123" y="6440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861890816" descr="EMB00000f3010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786" y="1969617"/>
            <a:ext cx="2345899" cy="402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72439" y="6093595"/>
            <a:ext cx="324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Object</a:t>
            </a:r>
            <a:r>
              <a:rPr lang="ko-KR" altLang="en-US" dirty="0" smtClean="0"/>
              <a:t> </a:t>
            </a:r>
            <a:r>
              <a:rPr lang="en-US" altLang="ko-KR" dirty="0" smtClean="0"/>
              <a:t>Detector </a:t>
            </a:r>
            <a:r>
              <a:rPr lang="ko-KR" altLang="en-US" dirty="0" smtClean="0"/>
              <a:t>앱의 인식 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37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 문자인식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3781508" cy="4351338"/>
          </a:xfrm>
        </p:spPr>
        <p:txBody>
          <a:bodyPr/>
          <a:lstStyle/>
          <a:p>
            <a:r>
              <a:rPr lang="ko-KR" altLang="en-US" dirty="0" smtClean="0"/>
              <a:t>와인 라벨</a:t>
            </a:r>
            <a:endParaRPr lang="en-US" altLang="ko-KR" dirty="0" smtClean="0"/>
          </a:p>
          <a:p>
            <a:r>
              <a:rPr lang="ko-KR" altLang="en-US" dirty="0" smtClean="0"/>
              <a:t>식당 메뉴 인식 및 번역</a:t>
            </a:r>
            <a:endParaRPr lang="en-US" altLang="ko-KR" dirty="0"/>
          </a:p>
          <a:p>
            <a:r>
              <a:rPr lang="ko-KR" altLang="en-US" dirty="0" err="1" smtClean="0"/>
              <a:t>손글씨</a:t>
            </a:r>
            <a:r>
              <a:rPr lang="ko-KR" altLang="en-US" dirty="0" smtClean="0"/>
              <a:t> 인식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108" y="0"/>
            <a:ext cx="6657892" cy="33382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337" y="3338297"/>
            <a:ext cx="6878010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8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카메라로 촬영하면 유사 제품 검색으로 쇼핑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219608"/>
            <a:ext cx="7050508" cy="516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5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인식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음악 인식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음악을 인식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Query by Humming</a:t>
            </a:r>
          </a:p>
          <a:p>
            <a:pPr lvl="1"/>
            <a:r>
              <a:rPr lang="ko-KR" altLang="en-US" dirty="0" smtClean="0"/>
              <a:t>가사로 검색</a:t>
            </a:r>
            <a:endParaRPr lang="en-US" altLang="ko-KR" dirty="0" smtClean="0"/>
          </a:p>
          <a:p>
            <a:r>
              <a:rPr lang="ko-KR" altLang="en-US" dirty="0" smtClean="0"/>
              <a:t>자동차 번호판 인식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주차관리에</a:t>
            </a:r>
            <a:r>
              <a:rPr lang="ko-KR" altLang="en-US" dirty="0" smtClean="0"/>
              <a:t>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초기에는 태그 부착</a:t>
            </a:r>
            <a:r>
              <a:rPr lang="en-US" altLang="ko-KR" dirty="0" smtClean="0"/>
              <a:t>(RFID)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과속감시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구간단속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경찰의 과속 감시 </a:t>
            </a:r>
            <a:r>
              <a:rPr lang="en-US" altLang="ko-KR" dirty="0" smtClean="0"/>
              <a:t>X, </a:t>
            </a:r>
            <a:r>
              <a:rPr lang="ko-KR" altLang="en-US" dirty="0" smtClean="0"/>
              <a:t>서울시에서만 과속으로 </a:t>
            </a:r>
            <a:r>
              <a:rPr lang="en-US" altLang="ko-KR" dirty="0" smtClean="0"/>
              <a:t>104</a:t>
            </a:r>
            <a:r>
              <a:rPr lang="ko-KR" altLang="en-US" dirty="0" err="1" smtClean="0"/>
              <a:t>만건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(2020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300</a:t>
            </a:r>
            <a:r>
              <a:rPr lang="ko-KR" altLang="en-US" dirty="0" err="1" smtClean="0"/>
              <a:t>억이상</a:t>
            </a:r>
            <a:r>
              <a:rPr lang="ko-KR" altLang="en-US" dirty="0" smtClean="0"/>
              <a:t> 수입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범죄자 추적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도난 차량 추적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157" y="229983"/>
            <a:ext cx="7203906" cy="357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9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비디오</a:t>
            </a:r>
            <a:r>
              <a:rPr lang="en-US" altLang="ko-KR" dirty="0" smtClean="0"/>
              <a:t>(Video) </a:t>
            </a:r>
            <a:r>
              <a:rPr lang="ko-KR" altLang="en-US" dirty="0" smtClean="0"/>
              <a:t>인식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48168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영상 데이터의 비중 증대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검색을 </a:t>
            </a:r>
            <a:r>
              <a:rPr lang="en-US" altLang="ko-KR" dirty="0" err="1" smtClean="0"/>
              <a:t>Youtube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세대차이</a:t>
            </a:r>
            <a:endParaRPr lang="en-US" altLang="ko-KR" dirty="0" smtClean="0"/>
          </a:p>
          <a:p>
            <a:r>
              <a:rPr lang="ko-KR" altLang="en-US" dirty="0" smtClean="0"/>
              <a:t>영상 데이터를 자동 분석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등장인물들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등장 시간대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주제로 그룹화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음식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촬영장소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소품들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옷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신발</a:t>
            </a:r>
            <a:r>
              <a:rPr lang="en-US" altLang="ko-KR" dirty="0" smtClean="0"/>
              <a:t>..)</a:t>
            </a:r>
          </a:p>
          <a:p>
            <a:pPr lvl="1"/>
            <a:r>
              <a:rPr lang="ko-KR" altLang="en-US" dirty="0" smtClean="0"/>
              <a:t>원래 메타데이터로 추가 가능</a:t>
            </a:r>
            <a:r>
              <a:rPr lang="en-US" altLang="ko-KR" dirty="0" smtClean="0"/>
              <a:t>(MPEG4)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420432" y="-3816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275" y="365125"/>
            <a:ext cx="6200544" cy="18440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474" y="2344063"/>
            <a:ext cx="5571449" cy="21919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190" y="4535996"/>
            <a:ext cx="4451052" cy="193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동작과 제스처 인식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제스처</a:t>
            </a:r>
            <a:r>
              <a:rPr lang="en-US" altLang="ko-KR" dirty="0" smtClean="0"/>
              <a:t>(gesture)</a:t>
            </a:r>
          </a:p>
          <a:p>
            <a:pPr lvl="1"/>
            <a:r>
              <a:rPr lang="ko-KR" altLang="en-US" dirty="0" smtClean="0"/>
              <a:t>몸짓은 만국 공통어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손가락 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수화</a:t>
            </a:r>
            <a:r>
              <a:rPr lang="en-US" altLang="ko-KR" dirty="0" smtClean="0"/>
              <a:t>(sign language)</a:t>
            </a:r>
            <a:r>
              <a:rPr lang="ko-KR" altLang="en-US" dirty="0" smtClean="0"/>
              <a:t> 인식과 통역</a:t>
            </a:r>
            <a:endParaRPr lang="en-US" altLang="ko-KR" dirty="0" smtClean="0"/>
          </a:p>
          <a:p>
            <a:r>
              <a:rPr lang="ko-KR" altLang="en-US" dirty="0" smtClean="0"/>
              <a:t>동작</a:t>
            </a:r>
            <a:r>
              <a:rPr lang="en-US" altLang="ko-KR" dirty="0" smtClean="0"/>
              <a:t>(action)</a:t>
            </a:r>
          </a:p>
          <a:p>
            <a:pPr lvl="1"/>
            <a:r>
              <a:rPr lang="ko-KR" altLang="en-US" dirty="0" smtClean="0"/>
              <a:t>범법 행위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싸움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주요 현장에서 자동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신고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엘리베이터 등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모자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가방 뒤에 카메라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동작인식 필요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보안 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뒤통수치기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스포츠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골프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요가 운동 자세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교육과 동작 교정 등에 활용</a:t>
            </a:r>
            <a:endParaRPr lang="en-US" altLang="ko-KR" dirty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중요한 분야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495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설명</a:t>
            </a:r>
            <a:r>
              <a:rPr lang="en-US" altLang="ko-KR" dirty="0" smtClean="0"/>
              <a:t>(descriptive)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마이닝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데이터에 대한 통찰</a:t>
            </a:r>
            <a:r>
              <a:rPr lang="en-US" altLang="ko-KR" dirty="0" smtClean="0"/>
              <a:t>(insight)</a:t>
            </a:r>
            <a:r>
              <a:rPr lang="ko-KR" altLang="en-US" dirty="0" smtClean="0"/>
              <a:t>을 파악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핵심을 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요약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연관규칙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트리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리그레션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군집</a:t>
            </a:r>
            <a:endParaRPr lang="en-US" altLang="ko-KR" dirty="0" smtClean="0"/>
          </a:p>
          <a:p>
            <a:r>
              <a:rPr lang="ko-KR" altLang="en-US" dirty="0" smtClean="0"/>
              <a:t>예측</a:t>
            </a:r>
            <a:r>
              <a:rPr lang="en-US" altLang="ko-KR" dirty="0" smtClean="0"/>
              <a:t>(predictive)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마이닝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데이터에 숨어있는 지식을 기반으로 미지의 데이터를 예측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설명 </a:t>
            </a:r>
            <a:r>
              <a:rPr lang="ko-KR" altLang="en-US" dirty="0" err="1" smtClean="0"/>
              <a:t>마이닝의</a:t>
            </a:r>
            <a:r>
              <a:rPr lang="ko-KR" altLang="en-US" dirty="0" smtClean="0"/>
              <a:t> 결과를 활용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691" y="199787"/>
            <a:ext cx="5366629" cy="286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1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분류</a:t>
            </a:r>
            <a:r>
              <a:rPr lang="en-US" altLang="ko-KR" dirty="0" smtClean="0"/>
              <a:t>(Classification)</a:t>
            </a:r>
          </a:p>
          <a:p>
            <a:pPr lvl="1"/>
            <a:r>
              <a:rPr lang="ko-KR" altLang="en-US" dirty="0" smtClean="0"/>
              <a:t>성적 </a:t>
            </a:r>
            <a:r>
              <a:rPr lang="ko-KR" altLang="en-US" dirty="0" err="1" smtClean="0"/>
              <a:t>우수자는</a:t>
            </a:r>
            <a:r>
              <a:rPr lang="ko-KR" altLang="en-US" dirty="0" smtClean="0"/>
              <a:t> 어떤 과목 점수가 중요한 영향을 끼치는가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성공한 사람의 취미와 습관은</a:t>
            </a:r>
            <a:r>
              <a:rPr lang="en-US" altLang="ko-KR" dirty="0" smtClean="0"/>
              <a:t>? (1</a:t>
            </a:r>
            <a:r>
              <a:rPr lang="ko-KR" altLang="en-US" dirty="0" smtClean="0"/>
              <a:t>등석 고객의 습관은 고전 읽기와 노트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먹는 버섯을 구분하는 방법은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연관규칙</a:t>
            </a:r>
            <a:r>
              <a:rPr lang="en-US" altLang="ko-KR" dirty="0" smtClean="0"/>
              <a:t>(association rule)</a:t>
            </a:r>
          </a:p>
          <a:p>
            <a:pPr lvl="1"/>
            <a:r>
              <a:rPr lang="ko-KR" altLang="en-US" dirty="0" smtClean="0"/>
              <a:t>쇼핑할 때 함께 사는 물건의 연관성은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맥주를 산 사람은 안주도 산다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물품 배치에 반영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구매시</a:t>
            </a:r>
            <a:r>
              <a:rPr lang="ko-KR" altLang="en-US" dirty="0" smtClean="0"/>
              <a:t> 추천 물품에 반영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데이터간의 연관성 규칙을 찾는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책을 구입할 때 연관성</a:t>
            </a:r>
            <a:r>
              <a:rPr lang="en-US" altLang="ko-KR" dirty="0" smtClean="0"/>
              <a:t>: A</a:t>
            </a:r>
            <a:r>
              <a:rPr lang="ko-KR" altLang="en-US" dirty="0" smtClean="0"/>
              <a:t>책을 산 사람은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책도 산다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영화를 감상할 때 연관성</a:t>
            </a:r>
            <a:r>
              <a:rPr lang="en-US" altLang="ko-KR" dirty="0" smtClean="0"/>
              <a:t>: A</a:t>
            </a:r>
            <a:r>
              <a:rPr lang="ko-KR" altLang="en-US" dirty="0" smtClean="0"/>
              <a:t>영화를 본 사람은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영화를 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네플릭스</a:t>
            </a:r>
            <a:r>
              <a:rPr lang="ko-KR" altLang="en-US" dirty="0" smtClean="0"/>
              <a:t> 컨텐츠</a:t>
            </a:r>
            <a:r>
              <a:rPr lang="en-US" altLang="ko-KR" dirty="0" smtClean="0"/>
              <a:t>(</a:t>
            </a:r>
            <a:r>
              <a:rPr lang="ko-KR" altLang="en-US" dirty="0" smtClean="0"/>
              <a:t>콘텐츠</a:t>
            </a:r>
            <a:r>
              <a:rPr lang="en-US" altLang="ko-KR" dirty="0" smtClean="0"/>
              <a:t>) vs </a:t>
            </a:r>
            <a:r>
              <a:rPr lang="ko-KR" altLang="en-US" dirty="0" smtClean="0"/>
              <a:t>유튜브 컨텐츠 추천에 활용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672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마이닝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408811" cy="4351338"/>
          </a:xfrm>
        </p:spPr>
        <p:txBody>
          <a:bodyPr/>
          <a:lstStyle/>
          <a:p>
            <a:r>
              <a:rPr lang="ko-KR" altLang="en-US" dirty="0" smtClean="0"/>
              <a:t>군집</a:t>
            </a:r>
            <a:r>
              <a:rPr lang="en-US" altLang="ko-KR" dirty="0" smtClean="0"/>
              <a:t>(clustering)</a:t>
            </a:r>
          </a:p>
          <a:p>
            <a:pPr lvl="1"/>
            <a:r>
              <a:rPr lang="ko-KR" altLang="en-US" dirty="0" err="1" smtClean="0"/>
              <a:t>비지도학습</a:t>
            </a:r>
            <a:r>
              <a:rPr lang="en-US" altLang="ko-KR" dirty="0" smtClean="0"/>
              <a:t>(unsupervised learning): </a:t>
            </a:r>
            <a:r>
              <a:rPr lang="ko-KR" altLang="en-US" dirty="0" smtClean="0"/>
              <a:t>데이터에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레이블이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붓꽃</a:t>
            </a:r>
            <a:r>
              <a:rPr lang="en-US" altLang="ko-KR" dirty="0" smtClean="0"/>
              <a:t>(iris)</a:t>
            </a:r>
          </a:p>
          <a:p>
            <a:pPr lvl="1"/>
            <a:r>
              <a:rPr lang="ko-KR" altLang="en-US" dirty="0" smtClean="0"/>
              <a:t>꽃잎</a:t>
            </a:r>
            <a:r>
              <a:rPr lang="en-US" altLang="ko-KR" dirty="0" smtClean="0"/>
              <a:t>(petal)</a:t>
            </a:r>
            <a:r>
              <a:rPr lang="ko-KR" altLang="en-US" dirty="0" smtClean="0"/>
              <a:t>의 길이와 폭에 따라서 세 종류로 나누어짐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군집으로 분석했더니 세 집단</a:t>
            </a:r>
            <a:endParaRPr lang="en-US" altLang="ko-KR" dirty="0" smtClean="0"/>
          </a:p>
          <a:p>
            <a:r>
              <a:rPr lang="ko-KR" altLang="en-US" dirty="0" smtClean="0"/>
              <a:t>방대한 데이터 집합의 특징을 파악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981" y="2715364"/>
            <a:ext cx="5564775" cy="40819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495" y="0"/>
            <a:ext cx="3127675" cy="271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4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체스</a:t>
            </a:r>
            <a:r>
              <a:rPr lang="en-US" altLang="ko-KR" dirty="0" smtClean="0"/>
              <a:t>(chess): </a:t>
            </a:r>
            <a:r>
              <a:rPr lang="ko-KR" altLang="en-US" dirty="0" smtClean="0"/>
              <a:t>복잡도</a:t>
            </a:r>
            <a:r>
              <a:rPr lang="en-US" altLang="ko-KR" dirty="0" smtClean="0"/>
              <a:t> 10^50</a:t>
            </a:r>
          </a:p>
          <a:p>
            <a:pPr lvl="1"/>
            <a:r>
              <a:rPr lang="en-US" altLang="ko-KR" dirty="0" smtClean="0"/>
              <a:t>6</a:t>
            </a:r>
            <a:r>
              <a:rPr lang="ko-KR" altLang="en-US" dirty="0" smtClean="0"/>
              <a:t>세기 </a:t>
            </a:r>
            <a:r>
              <a:rPr lang="ko-KR" altLang="en-US" dirty="0" err="1" smtClean="0"/>
              <a:t>차투랑가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chaturanga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라는 인도의 게임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페르시아를 통해서 유럽에 전달</a:t>
            </a:r>
            <a:endParaRPr lang="en-US" altLang="ko-KR" dirty="0" smtClean="0"/>
          </a:p>
          <a:p>
            <a:r>
              <a:rPr lang="ko-KR" altLang="en-US" dirty="0" smtClean="0"/>
              <a:t>바둑</a:t>
            </a:r>
            <a:r>
              <a:rPr lang="en-US" altLang="ko-KR" dirty="0" smtClean="0"/>
              <a:t>(go)</a:t>
            </a:r>
          </a:p>
          <a:p>
            <a:pPr lvl="1"/>
            <a:r>
              <a:rPr lang="en-US" altLang="ko-KR" dirty="0" smtClean="0"/>
              <a:t>19x19 = 361, </a:t>
            </a:r>
            <a:r>
              <a:rPr lang="ko-KR" altLang="en-US" dirty="0" smtClean="0"/>
              <a:t>흑과 백의 경쟁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복잡도 </a:t>
            </a:r>
            <a:r>
              <a:rPr lang="en-US" altLang="ko-KR" dirty="0" smtClean="0"/>
              <a:t>10^170</a:t>
            </a:r>
          </a:p>
          <a:p>
            <a:pPr lvl="1"/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Google </a:t>
            </a:r>
            <a:r>
              <a:rPr lang="ko-KR" altLang="en-US" dirty="0" err="1" smtClean="0"/>
              <a:t>알파고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프로기사에</a:t>
            </a:r>
            <a:r>
              <a:rPr lang="ko-KR" altLang="en-US" dirty="0" smtClean="0"/>
              <a:t> 승리</a:t>
            </a:r>
            <a:endParaRPr lang="en-US" altLang="ko-KR" dirty="0" smtClean="0"/>
          </a:p>
          <a:p>
            <a:r>
              <a:rPr lang="ko-KR" altLang="en-US" dirty="0" smtClean="0"/>
              <a:t>장기</a:t>
            </a:r>
            <a:r>
              <a:rPr lang="en-US" altLang="ko-KR" dirty="0" smtClean="0"/>
              <a:t>(Korean chess): </a:t>
            </a:r>
            <a:r>
              <a:rPr lang="ko-KR" altLang="en-US" dirty="0" smtClean="0"/>
              <a:t>한중일이 다름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글로벌화 </a:t>
            </a:r>
            <a:r>
              <a:rPr lang="en-US" altLang="ko-KR" dirty="0" smtClean="0"/>
              <a:t>X</a:t>
            </a:r>
          </a:p>
          <a:p>
            <a:pPr lvl="1"/>
            <a:r>
              <a:rPr lang="en-US" altLang="ko-KR" dirty="0" smtClean="0"/>
              <a:t>2016</a:t>
            </a:r>
            <a:r>
              <a:rPr lang="ko-KR" altLang="en-US" dirty="0" smtClean="0"/>
              <a:t>년 일본 </a:t>
            </a:r>
            <a:r>
              <a:rPr lang="ko-KR" altLang="en-US" dirty="0" err="1" smtClean="0"/>
              <a:t>컴퓨터장기</a:t>
            </a:r>
            <a:r>
              <a:rPr lang="ko-KR" altLang="en-US" dirty="0" smtClean="0"/>
              <a:t> 인간 </a:t>
            </a:r>
            <a:r>
              <a:rPr lang="en-US" altLang="ko-KR" dirty="0" smtClean="0"/>
              <a:t>8</a:t>
            </a:r>
            <a:r>
              <a:rPr lang="ko-KR" altLang="en-US" dirty="0" smtClean="0"/>
              <a:t>단에 승리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9063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90593" y="194253"/>
            <a:ext cx="17076321" cy="85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861892184" descr="EMB00000f300f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63" y="651453"/>
            <a:ext cx="11244816" cy="607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15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스타크래프트</a:t>
            </a:r>
            <a:r>
              <a:rPr lang="en-US" altLang="ko-KR" dirty="0" smtClean="0"/>
              <a:t>(StarCraft)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경우의 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억</a:t>
            </a:r>
            <a:r>
              <a:rPr lang="en-US" altLang="ko-KR" dirty="0" smtClean="0"/>
              <a:t>(4096x4096x8), </a:t>
            </a:r>
          </a:p>
          <a:p>
            <a:r>
              <a:rPr lang="ko-KR" altLang="en-US" dirty="0" smtClean="0"/>
              <a:t>복잡도 </a:t>
            </a:r>
            <a:r>
              <a:rPr lang="en-US" altLang="ko-KR" dirty="0" smtClean="0"/>
              <a:t>10^1685</a:t>
            </a:r>
          </a:p>
          <a:p>
            <a:r>
              <a:rPr lang="en-US" altLang="ko-KR" dirty="0" smtClean="0"/>
              <a:t>AIIDE, </a:t>
            </a:r>
            <a:r>
              <a:rPr lang="ko-KR" altLang="en-US" dirty="0" smtClean="0"/>
              <a:t>세계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스타크래프트 대회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2018</a:t>
            </a:r>
            <a:r>
              <a:rPr lang="ko-KR" altLang="en-US" dirty="0" smtClean="0"/>
              <a:t>년 삼성 </a:t>
            </a:r>
            <a:r>
              <a:rPr lang="en-US" altLang="ko-KR" dirty="0" smtClean="0"/>
              <a:t>SDS </a:t>
            </a:r>
            <a:r>
              <a:rPr lang="ko-KR" altLang="en-US" dirty="0" smtClean="0"/>
              <a:t>우승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AI</a:t>
            </a:r>
            <a:r>
              <a:rPr lang="ko-KR" altLang="en-US" dirty="0" smtClean="0"/>
              <a:t>가 이길 것이다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023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페이크</a:t>
            </a:r>
            <a:r>
              <a:rPr lang="en-US" altLang="ko-KR" dirty="0" smtClean="0"/>
              <a:t>(Fake)</a:t>
            </a:r>
            <a:r>
              <a:rPr lang="ko-KR" altLang="en-US" dirty="0" smtClean="0"/>
              <a:t> 영상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딥페이크</a:t>
            </a:r>
            <a:r>
              <a:rPr lang="en-US" altLang="ko-KR" dirty="0" smtClean="0"/>
              <a:t>(Deep fake)</a:t>
            </a:r>
          </a:p>
          <a:p>
            <a:pPr lvl="1"/>
            <a:r>
              <a:rPr lang="ko-KR" altLang="en-US" dirty="0" smtClean="0"/>
              <a:t>가짜 동영상 제작</a:t>
            </a:r>
            <a:r>
              <a:rPr lang="en-US" altLang="ko-KR" dirty="0" smtClean="0"/>
              <a:t> (</a:t>
            </a:r>
            <a:r>
              <a:rPr lang="ko-KR" altLang="en-US" dirty="0" err="1" smtClean="0">
                <a:hlinkClick r:id="rId2"/>
              </a:rPr>
              <a:t>톰크루즈를</a:t>
            </a:r>
            <a:r>
              <a:rPr lang="ko-KR" altLang="en-US" dirty="0" smtClean="0">
                <a:hlinkClick r:id="rId2"/>
              </a:rPr>
              <a:t> 아이언맨으로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인물재현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과거의 동영상 데이터로 새로운 동영상 제작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음성재현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과거의 음성 데이터로 새로운 음성 합성</a:t>
            </a:r>
            <a:endParaRPr lang="en-US" altLang="ko-KR" dirty="0" smtClean="0"/>
          </a:p>
          <a:p>
            <a:r>
              <a:rPr lang="ko-KR" altLang="en-US" dirty="0" smtClean="0"/>
              <a:t>화가 스타일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사진을 유명 화가의 작풍으로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우키오에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r>
              <a:rPr lang="ko-KR" altLang="en-US" dirty="0" smtClean="0"/>
              <a:t>사진을 세미동영상으로 </a:t>
            </a:r>
            <a:r>
              <a:rPr lang="en-US" altLang="ko-KR" dirty="0" smtClean="0"/>
              <a:t>Myheritage.com</a:t>
            </a:r>
          </a:p>
          <a:p>
            <a:pPr lvl="1"/>
            <a:r>
              <a:rPr lang="ko-KR" altLang="en-US" dirty="0" smtClean="0"/>
              <a:t>사진을 더 선명하게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흑백을 칼라로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움직이는 사진으로 </a:t>
            </a:r>
            <a:r>
              <a:rPr lang="en-US" altLang="ko-KR" dirty="0" smtClean="0"/>
              <a:t>(</a:t>
            </a:r>
            <a:r>
              <a:rPr lang="ko-KR" altLang="en-US" dirty="0" smtClean="0">
                <a:hlinkClick r:id="rId3"/>
              </a:rPr>
              <a:t>윤동주 예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err="1" smtClean="0"/>
              <a:t>디에이징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deaging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나이를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 젊어 보이게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분장으로 </a:t>
            </a:r>
            <a:r>
              <a:rPr lang="ko-KR" altLang="en-US" dirty="0" err="1" smtClean="0"/>
              <a:t>나이들게</a:t>
            </a:r>
            <a:r>
              <a:rPr lang="ko-KR" altLang="en-US" dirty="0" smtClean="0"/>
              <a:t> 하는 것은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44791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자율주행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신분당선 등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가장 쉬운 수준</a:t>
            </a:r>
            <a:endParaRPr lang="en-US" altLang="ko-KR" dirty="0" smtClean="0"/>
          </a:p>
          <a:p>
            <a:r>
              <a:rPr lang="ko-KR" altLang="en-US" dirty="0" smtClean="0"/>
              <a:t>승용차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테슬라</a:t>
            </a:r>
            <a:r>
              <a:rPr lang="ko-KR" altLang="en-US" dirty="0" smtClean="0"/>
              <a:t> 레벨</a:t>
            </a:r>
            <a:r>
              <a:rPr lang="en-US" altLang="ko-KR" dirty="0" smtClean="0"/>
              <a:t>4(high automation) 2022</a:t>
            </a:r>
          </a:p>
          <a:p>
            <a:r>
              <a:rPr lang="ko-KR" altLang="en-US" dirty="0" smtClean="0"/>
              <a:t>비행기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무인 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계기 착륙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수동착륙이</a:t>
            </a:r>
            <a:r>
              <a:rPr lang="ko-KR" altLang="en-US" dirty="0" smtClean="0">
                <a:sym typeface="Wingdings" panose="05000000000000000000" pitchFamily="2" charset="2"/>
              </a:rPr>
              <a:t> 어려움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2013</a:t>
            </a:r>
            <a:r>
              <a:rPr lang="ko-KR" altLang="en-US" dirty="0" smtClean="0">
                <a:sym typeface="Wingdings" panose="05000000000000000000" pitchFamily="2" charset="2"/>
              </a:rPr>
              <a:t>년 </a:t>
            </a:r>
            <a:r>
              <a:rPr lang="ko-KR" altLang="en-US" dirty="0">
                <a:sym typeface="Wingdings" panose="05000000000000000000" pitchFamily="2" charset="2"/>
              </a:rPr>
              <a:t>아시아나 </a:t>
            </a:r>
            <a:r>
              <a:rPr lang="ko-KR" altLang="en-US" dirty="0" smtClean="0">
                <a:sym typeface="Wingdings" panose="05000000000000000000" pitchFamily="2" charset="2"/>
              </a:rPr>
              <a:t>샌프란시스코 공항 </a:t>
            </a:r>
            <a:r>
              <a:rPr lang="ko-KR" altLang="en-US" dirty="0" err="1" smtClean="0">
                <a:sym typeface="Wingdings" panose="05000000000000000000" pitchFamily="2" charset="2"/>
              </a:rPr>
              <a:t>착륙사고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공항의 </a:t>
            </a:r>
            <a:r>
              <a:rPr lang="ko-KR" altLang="en-US" dirty="0" err="1" smtClean="0">
                <a:sym typeface="Wingdings" panose="05000000000000000000" pitchFamily="2" charset="2"/>
              </a:rPr>
              <a:t>계기착륙</a:t>
            </a:r>
            <a:r>
              <a:rPr lang="ko-KR" altLang="en-US" dirty="0" smtClean="0">
                <a:sym typeface="Wingdings" panose="05000000000000000000" pitchFamily="2" charset="2"/>
              </a:rPr>
              <a:t> 고장으로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무인 </a:t>
            </a:r>
            <a:r>
              <a:rPr lang="ko-KR" altLang="en-US" dirty="0" err="1" smtClean="0">
                <a:sym typeface="Wingdings" panose="05000000000000000000" pitchFamily="2" charset="2"/>
              </a:rPr>
              <a:t>드론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원격조종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우크라이나에서 활약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선박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2022</a:t>
            </a:r>
            <a:r>
              <a:rPr lang="ko-KR" altLang="en-US" dirty="0" smtClean="0"/>
              <a:t>년 노르웨이 야라 </a:t>
            </a:r>
            <a:r>
              <a:rPr lang="ko-KR" altLang="en-US" dirty="0" err="1" smtClean="0"/>
              <a:t>버클랜드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비료운반선</a:t>
            </a:r>
            <a:r>
              <a:rPr lang="ko-KR" altLang="en-US" dirty="0" smtClean="0"/>
              <a:t> 운항 예정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전기선박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국내 자율주행</a:t>
            </a:r>
            <a:r>
              <a:rPr lang="en-US" altLang="ko-KR" dirty="0" smtClean="0"/>
              <a:t>, 2025</a:t>
            </a:r>
            <a:r>
              <a:rPr lang="ko-KR" altLang="en-US" dirty="0" smtClean="0"/>
              <a:t>년까지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항구 접안이 도선사 </a:t>
            </a:r>
            <a:r>
              <a:rPr lang="en-US" altLang="ko-KR" dirty="0" smtClean="0">
                <a:sym typeface="Wingdings" panose="05000000000000000000" pitchFamily="2" charset="2"/>
              </a:rPr>
              <a:t> AI?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49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자율운항</a:t>
            </a:r>
            <a:r>
              <a:rPr lang="ko-KR" altLang="en-US" dirty="0" smtClean="0"/>
              <a:t> 우주선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2021</a:t>
            </a:r>
            <a:r>
              <a:rPr lang="ko-KR" altLang="en-US" dirty="0" smtClean="0"/>
              <a:t>년 아마존 대표 </a:t>
            </a:r>
            <a:r>
              <a:rPr lang="ko-KR" altLang="en-US" dirty="0" err="1" smtClean="0"/>
              <a:t>베이조스</a:t>
            </a:r>
            <a:endParaRPr lang="en-US" altLang="ko-KR" dirty="0"/>
          </a:p>
          <a:p>
            <a:pPr lvl="1"/>
            <a:r>
              <a:rPr lang="ko-KR" altLang="en-US" dirty="0" smtClean="0"/>
              <a:t>우주선 </a:t>
            </a:r>
            <a:r>
              <a:rPr lang="ko-KR" altLang="en-US" dirty="0" err="1" smtClean="0"/>
              <a:t>뉴셰퍼드호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분간 </a:t>
            </a:r>
            <a:r>
              <a:rPr lang="en-US" altLang="ko-KR" dirty="0" smtClean="0"/>
              <a:t>106km </a:t>
            </a:r>
            <a:r>
              <a:rPr lang="ko-KR" altLang="en-US" dirty="0" smtClean="0"/>
              <a:t>상공 여행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무인 조종 우주선</a:t>
            </a:r>
            <a:endParaRPr lang="en-US" altLang="ko-KR" dirty="0" smtClean="0"/>
          </a:p>
          <a:p>
            <a:r>
              <a:rPr lang="ko-KR" altLang="en-US" dirty="0" smtClean="0"/>
              <a:t>화성탐사 무인우주선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1988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발사</a:t>
            </a:r>
            <a:r>
              <a:rPr lang="en-US" altLang="ko-KR" dirty="0" smtClean="0"/>
              <a:t>, 1989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도착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러시아 </a:t>
            </a:r>
            <a:r>
              <a:rPr lang="ko-KR" altLang="en-US" dirty="0" err="1" smtClean="0"/>
              <a:t>포보스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호</a:t>
            </a:r>
            <a:r>
              <a:rPr lang="en-US" altLang="ko-KR" dirty="0" smtClean="0"/>
              <a:t>, 2</a:t>
            </a:r>
            <a:r>
              <a:rPr lang="ko-KR" altLang="en-US" dirty="0" smtClean="0"/>
              <a:t>호</a:t>
            </a:r>
            <a:r>
              <a:rPr lang="en-US" altLang="ko-KR" dirty="0" smtClean="0"/>
              <a:t>, 2</a:t>
            </a:r>
            <a:r>
              <a:rPr lang="ko-KR" altLang="en-US" dirty="0" smtClean="0"/>
              <a:t>호만 도착 </a:t>
            </a:r>
            <a:r>
              <a:rPr lang="ko-KR" altLang="en-US" dirty="0" err="1" smtClean="0"/>
              <a:t>성공후</a:t>
            </a:r>
            <a:r>
              <a:rPr lang="ko-KR" altLang="en-US" dirty="0" smtClean="0"/>
              <a:t> 연락두절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장 전송</a:t>
            </a:r>
            <a:endParaRPr lang="en-US" altLang="ko-KR" dirty="0" smtClean="0"/>
          </a:p>
          <a:p>
            <a:r>
              <a:rPr lang="ko-KR" altLang="en-US" dirty="0" err="1" smtClean="0"/>
              <a:t>보이저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1977</a:t>
            </a:r>
            <a:r>
              <a:rPr lang="ko-KR" altLang="en-US" dirty="0" smtClean="0"/>
              <a:t>년 발사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천왕성 탐사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1989</a:t>
            </a:r>
            <a:r>
              <a:rPr lang="ko-KR" altLang="en-US" dirty="0" smtClean="0"/>
              <a:t>년 해왕성 탐사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지구에서 </a:t>
            </a:r>
            <a:r>
              <a:rPr lang="en-US" altLang="ko-KR" dirty="0" smtClean="0"/>
              <a:t>188</a:t>
            </a:r>
            <a:r>
              <a:rPr lang="ko-KR" altLang="en-US" dirty="0" smtClean="0"/>
              <a:t>억 </a:t>
            </a:r>
            <a:r>
              <a:rPr lang="en-US" altLang="ko-KR" dirty="0" smtClean="0"/>
              <a:t>km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교신중</a:t>
            </a:r>
            <a:r>
              <a:rPr lang="en-US" altLang="ko-KR" dirty="0" smtClean="0"/>
              <a:t>, 2017</a:t>
            </a:r>
            <a:r>
              <a:rPr lang="ko-KR" altLang="en-US" dirty="0" smtClean="0"/>
              <a:t>년 발사 </a:t>
            </a:r>
            <a:r>
              <a:rPr lang="en-US" altLang="ko-KR" dirty="0" smtClean="0"/>
              <a:t>40</a:t>
            </a:r>
            <a:r>
              <a:rPr lang="ko-KR" altLang="en-US" dirty="0" smtClean="0"/>
              <a:t>주년</a:t>
            </a:r>
            <a:endParaRPr lang="en-US" altLang="ko-KR" dirty="0" smtClean="0"/>
          </a:p>
          <a:p>
            <a:r>
              <a:rPr lang="ko-KR" altLang="en-US" dirty="0" smtClean="0"/>
              <a:t>인공위성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우주선 등은 모두 무인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09" y="1"/>
            <a:ext cx="5076891" cy="28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12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의 기본 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 smtClean="0"/>
              <a:t>융합</a:t>
            </a:r>
            <a:r>
              <a:rPr lang="en-US" altLang="ko-KR" dirty="0" smtClean="0"/>
              <a:t>/</a:t>
            </a:r>
            <a:r>
              <a:rPr lang="ko-KR" altLang="en-US" dirty="0" smtClean="0"/>
              <a:t>고급 </a:t>
            </a:r>
            <a:r>
              <a:rPr lang="ko-KR" altLang="en-US" dirty="0"/>
              <a:t>응용 사례는 </a:t>
            </a:r>
            <a:r>
              <a:rPr lang="en-US" altLang="ko-KR" dirty="0"/>
              <a:t>6</a:t>
            </a:r>
            <a:r>
              <a:rPr lang="ko-KR" altLang="en-US" dirty="0"/>
              <a:t>장에서 </a:t>
            </a:r>
            <a:r>
              <a:rPr lang="ko-KR" altLang="en-US" dirty="0" smtClean="0"/>
              <a:t>계속</a:t>
            </a:r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의 응용 한계는 끝이 없다</a:t>
            </a:r>
            <a:endParaRPr lang="en-US" altLang="ko-KR" dirty="0"/>
          </a:p>
          <a:p>
            <a:pPr lvl="1"/>
            <a:r>
              <a:rPr lang="ko-KR" altLang="en-US" dirty="0" smtClean="0"/>
              <a:t>한계는 인간의 상상력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60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언어지능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자연어</a:t>
            </a:r>
            <a:r>
              <a:rPr lang="en-US" altLang="ko-KR" dirty="0" smtClean="0"/>
              <a:t>(Natural Language)</a:t>
            </a:r>
            <a:r>
              <a:rPr lang="ko-KR" altLang="en-US" dirty="0" smtClean="0"/>
              <a:t>의 처리에 관련한 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번역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구글</a:t>
            </a:r>
            <a:r>
              <a:rPr lang="en-US" altLang="ko-KR" dirty="0" smtClean="0"/>
              <a:t>(108</a:t>
            </a:r>
            <a:r>
              <a:rPr lang="ko-KR" altLang="en-US" dirty="0" smtClean="0"/>
              <a:t>개 언어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네이버 </a:t>
            </a:r>
            <a:r>
              <a:rPr lang="ko-KR" altLang="en-US" dirty="0" err="1" smtClean="0"/>
              <a:t>파파고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13</a:t>
            </a:r>
            <a:r>
              <a:rPr lang="ko-KR" altLang="en-US" dirty="0" smtClean="0"/>
              <a:t>개 언어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smtClean="0"/>
              <a:t>음성인식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받아쓰기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문서 분류</a:t>
            </a:r>
            <a:r>
              <a:rPr lang="en-US" altLang="ko-KR" dirty="0" smtClean="0"/>
              <a:t>(Classification): </a:t>
            </a:r>
            <a:r>
              <a:rPr lang="ko-KR" altLang="en-US" dirty="0" smtClean="0"/>
              <a:t>문서의 종류에 따라서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학문분야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고객의 메일을 </a:t>
            </a:r>
            <a:r>
              <a:rPr lang="en-US" altLang="ko-KR" dirty="0" smtClean="0"/>
              <a:t>AS, </a:t>
            </a:r>
            <a:r>
              <a:rPr lang="ko-KR" altLang="en-US" dirty="0" smtClean="0"/>
              <a:t>의견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 불만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언론사의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스포츠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국제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토픽 모델링</a:t>
            </a:r>
            <a:r>
              <a:rPr lang="en-US" altLang="ko-KR" dirty="0" smtClean="0"/>
              <a:t>(Topic Modelling): </a:t>
            </a:r>
            <a:r>
              <a:rPr lang="ko-KR" altLang="en-US" dirty="0" smtClean="0"/>
              <a:t>토픽이 뭐냐</a:t>
            </a:r>
            <a:r>
              <a:rPr lang="en-US" altLang="ko-KR" dirty="0" smtClean="0"/>
              <a:t>? </a:t>
            </a:r>
            <a:endParaRPr lang="en-US" altLang="ko-KR" dirty="0"/>
          </a:p>
          <a:p>
            <a:r>
              <a:rPr lang="ko-KR" altLang="en-US" dirty="0" smtClean="0"/>
              <a:t>퀴즈 문제 풀이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이해에 가까움</a:t>
            </a:r>
            <a:r>
              <a:rPr lang="en-US" altLang="ko-KR" dirty="0" smtClean="0"/>
              <a:t>, Understanding</a:t>
            </a:r>
          </a:p>
          <a:p>
            <a:pPr lvl="1"/>
            <a:r>
              <a:rPr lang="ko-KR" altLang="en-US" dirty="0" err="1" smtClean="0"/>
              <a:t>제퍼디에서</a:t>
            </a:r>
            <a:r>
              <a:rPr lang="ko-KR" altLang="en-US" dirty="0" smtClean="0"/>
              <a:t> 인간을 이긴 </a:t>
            </a:r>
            <a:r>
              <a:rPr lang="en-US" altLang="ko-KR" dirty="0" smtClean="0"/>
              <a:t>IBM </a:t>
            </a:r>
            <a:r>
              <a:rPr lang="ko-KR" altLang="en-US" dirty="0" smtClean="0"/>
              <a:t>왓슨</a:t>
            </a:r>
            <a:endParaRPr lang="en-US" altLang="ko-KR" dirty="0" smtClean="0"/>
          </a:p>
          <a:p>
            <a:r>
              <a:rPr lang="ko-KR" altLang="en-US" dirty="0" smtClean="0"/>
              <a:t>수학능력 시험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인간과 유사한 능력 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일본의 수능시험 </a:t>
            </a:r>
            <a:r>
              <a:rPr lang="en-US" altLang="ko-KR" dirty="0" smtClean="0"/>
              <a:t>AI ‘</a:t>
            </a:r>
            <a:r>
              <a:rPr lang="ko-KR" altLang="en-US" dirty="0" err="1" smtClean="0"/>
              <a:t>도로보군</a:t>
            </a:r>
            <a:r>
              <a:rPr lang="en-US" altLang="ko-KR" dirty="0" smtClean="0"/>
              <a:t>’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도쿄대</a:t>
            </a:r>
            <a:r>
              <a:rPr lang="ko-KR" altLang="en-US" dirty="0" smtClean="0">
                <a:sym typeface="Wingdings" panose="05000000000000000000" pitchFamily="2" charset="2"/>
              </a:rPr>
              <a:t> 입학이 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29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63" y="2244437"/>
            <a:ext cx="2581635" cy="30770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번역기의 현재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82034" y="2244436"/>
            <a:ext cx="3698316" cy="30198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044" y="2244437"/>
            <a:ext cx="3086531" cy="3019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4044" y="178289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구글 번역기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82034" y="181072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네이버 </a:t>
            </a:r>
            <a:r>
              <a:rPr lang="ko-KR" altLang="en-US" dirty="0" err="1" smtClean="0"/>
              <a:t>파파고</a:t>
            </a:r>
            <a:r>
              <a:rPr lang="ko-KR" altLang="en-US" dirty="0" smtClean="0"/>
              <a:t> 번역기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6763" y="1782896"/>
            <a:ext cx="287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BTS </a:t>
            </a:r>
            <a:r>
              <a:rPr lang="ko-KR" altLang="en-US" dirty="0" smtClean="0"/>
              <a:t>크리스마스 러브 가사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174044" y="3879273"/>
            <a:ext cx="1192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652327" y="3879273"/>
            <a:ext cx="1436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652326" y="5186218"/>
            <a:ext cx="1357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174044" y="5186218"/>
            <a:ext cx="1026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9260" y="5587455"/>
            <a:ext cx="461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네이버 </a:t>
            </a:r>
            <a:r>
              <a:rPr lang="ko-KR" altLang="en-US" dirty="0" err="1" smtClean="0"/>
              <a:t>파파고가</a:t>
            </a:r>
            <a:r>
              <a:rPr lang="ko-KR" altLang="en-US" dirty="0" smtClean="0"/>
              <a:t> 한글에서는 약간 우수함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006763" y="3879273"/>
            <a:ext cx="775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06763" y="5250428"/>
            <a:ext cx="12469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63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291" y="14345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고고학에서의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30036"/>
            <a:ext cx="10411691" cy="48469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문서 해독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2021 </a:t>
            </a:r>
            <a:r>
              <a:rPr lang="ko-KR" altLang="en-US" dirty="0" smtClean="0"/>
              <a:t>바티칸 </a:t>
            </a:r>
            <a:r>
              <a:rPr lang="ko-KR" altLang="en-US" dirty="0" err="1" smtClean="0"/>
              <a:t>비밀서고</a:t>
            </a:r>
            <a:r>
              <a:rPr lang="en-US" altLang="ko-KR" dirty="0" smtClean="0"/>
              <a:t>, 12</a:t>
            </a:r>
            <a:r>
              <a:rPr lang="ko-KR" altLang="en-US" dirty="0" smtClean="0"/>
              <a:t>세기</a:t>
            </a:r>
            <a:r>
              <a:rPr lang="en-US" altLang="ko-KR" dirty="0" smtClean="0"/>
              <a:t>, 85km</a:t>
            </a:r>
            <a:r>
              <a:rPr lang="ko-KR" altLang="en-US" dirty="0" smtClean="0"/>
              <a:t>의 서가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난해한 </a:t>
            </a:r>
            <a:r>
              <a:rPr lang="ko-KR" altLang="en-US" dirty="0" err="1" smtClean="0"/>
              <a:t>손글씨로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해독안됨</a:t>
            </a:r>
            <a:r>
              <a:rPr lang="en-US" altLang="ko-KR" dirty="0" smtClean="0"/>
              <a:t>. OCA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로 스캔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 smtClean="0"/>
              <a:t>년 이집트 상형문자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히에로글리프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번역기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구글 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MS, </a:t>
            </a:r>
            <a:r>
              <a:rPr lang="ko-KR" altLang="en-US" dirty="0" err="1" smtClean="0"/>
              <a:t>소수언어인</a:t>
            </a:r>
            <a:r>
              <a:rPr lang="ko-KR" altLang="en-US" dirty="0" smtClean="0"/>
              <a:t> 멕시코 </a:t>
            </a:r>
            <a:r>
              <a:rPr lang="ko-KR" altLang="en-US" dirty="0" err="1" smtClean="0"/>
              <a:t>유카텍어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오토미어</a:t>
            </a:r>
            <a:r>
              <a:rPr lang="ko-KR" altLang="en-US" dirty="0" smtClean="0"/>
              <a:t> 번역기 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2021, MIT </a:t>
            </a:r>
            <a:r>
              <a:rPr lang="ko-KR" altLang="en-US" dirty="0" smtClean="0"/>
              <a:t>단층촬영기술로 미개봉편지의 </a:t>
            </a:r>
            <a:r>
              <a:rPr lang="en-US" altLang="ko-KR" dirty="0" smtClean="0"/>
              <a:t>3D</a:t>
            </a:r>
            <a:r>
              <a:rPr lang="ko-KR" altLang="en-US" dirty="0" smtClean="0"/>
              <a:t>화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훼손방지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2019, </a:t>
            </a:r>
            <a:r>
              <a:rPr lang="ko-KR" altLang="en-US" dirty="0" smtClean="0">
                <a:sym typeface="Wingdings" panose="05000000000000000000" pitchFamily="2" charset="2"/>
              </a:rPr>
              <a:t>일본 </a:t>
            </a:r>
            <a:r>
              <a:rPr lang="en-US" altLang="ko-KR" dirty="0" err="1" smtClean="0">
                <a:sym typeface="Wingdings" panose="05000000000000000000" pitchFamily="2" charset="2"/>
              </a:rPr>
              <a:t>Kuronet</a:t>
            </a:r>
            <a:r>
              <a:rPr lang="en-US" altLang="ko-KR" dirty="0" smtClean="0">
                <a:sym typeface="Wingdings" panose="05000000000000000000" pitchFamily="2" charset="2"/>
              </a:rPr>
              <a:t>, AI</a:t>
            </a:r>
            <a:r>
              <a:rPr lang="ko-KR" altLang="en-US" dirty="0" smtClean="0">
                <a:sym typeface="Wingdings" panose="05000000000000000000" pitchFamily="2" charset="2"/>
              </a:rPr>
              <a:t>로 초서 해독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난중일기 해독 등에 활용 필요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2020, </a:t>
            </a:r>
            <a:r>
              <a:rPr lang="ko-KR" altLang="en-US" dirty="0" smtClean="0">
                <a:sym typeface="Wingdings" panose="05000000000000000000" pitchFamily="2" charset="2"/>
              </a:rPr>
              <a:t>미국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시카고대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설형문자 판독 시스템 개발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2022 </a:t>
            </a:r>
            <a:r>
              <a:rPr lang="ko-KR" altLang="en-US" dirty="0" err="1" smtClean="0">
                <a:sym typeface="Wingdings" panose="05000000000000000000" pitchFamily="2" charset="2"/>
              </a:rPr>
              <a:t>딥마인드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훼손된 </a:t>
            </a:r>
            <a:r>
              <a:rPr lang="ko-KR" altLang="en-US" dirty="0" err="1" smtClean="0">
                <a:sym typeface="Wingdings" panose="05000000000000000000" pitchFamily="2" charset="2"/>
              </a:rPr>
              <a:t>고대문자</a:t>
            </a:r>
            <a:r>
              <a:rPr lang="ko-KR" altLang="en-US" dirty="0" smtClean="0">
                <a:sym typeface="Wingdings" panose="05000000000000000000" pitchFamily="2" charset="2"/>
              </a:rPr>
              <a:t> 해독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Ithaca </a:t>
            </a:r>
            <a:r>
              <a:rPr lang="ko-KR" altLang="en-US" dirty="0" smtClean="0">
                <a:sym typeface="Wingdings" panose="05000000000000000000" pitchFamily="2" charset="2"/>
              </a:rPr>
              <a:t>프로젝트</a:t>
            </a:r>
            <a:r>
              <a:rPr lang="en-US" altLang="ko-KR" dirty="0" smtClean="0">
                <a:sym typeface="Wingdings" panose="05000000000000000000" pitchFamily="2" charset="2"/>
              </a:rPr>
              <a:t>, BC 485</a:t>
            </a:r>
            <a:r>
              <a:rPr lang="ko-KR" altLang="en-US" dirty="0" smtClean="0">
                <a:sym typeface="Wingdings" panose="05000000000000000000" pitchFamily="2" charset="2"/>
              </a:rPr>
              <a:t>년 </a:t>
            </a:r>
            <a:r>
              <a:rPr lang="ko-KR" altLang="en-US" dirty="0" err="1" smtClean="0">
                <a:sym typeface="Wingdings" panose="05000000000000000000" pitchFamily="2" charset="2"/>
              </a:rPr>
              <a:t>법령기록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그리스어 비문 데이터세트로 학습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544" y="4608944"/>
            <a:ext cx="4941455" cy="224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인식</a:t>
            </a:r>
            <a:r>
              <a:rPr lang="en-US" altLang="ko-KR" dirty="0" smtClean="0"/>
              <a:t>(Recognition)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대상이 무엇인지 알아보는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얼굴</a:t>
            </a:r>
            <a:r>
              <a:rPr lang="en-US" altLang="ko-KR" dirty="0"/>
              <a:t> </a:t>
            </a:r>
            <a:r>
              <a:rPr lang="ko-KR" altLang="en-US" dirty="0" smtClean="0"/>
              <a:t>식별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지문 식별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 식별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화자인식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동물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아동의 그림책 공부</a:t>
            </a:r>
            <a:endParaRPr lang="en-US" altLang="ko-KR" dirty="0" smtClean="0"/>
          </a:p>
          <a:p>
            <a:r>
              <a:rPr lang="ko-KR" altLang="en-US" dirty="0" smtClean="0"/>
              <a:t>음성인식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동물의 소리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각종 잡음</a:t>
            </a:r>
            <a:endParaRPr lang="en-US" altLang="ko-KR" dirty="0"/>
          </a:p>
          <a:p>
            <a:pPr lvl="1"/>
            <a:r>
              <a:rPr lang="ko-KR" altLang="en-US" dirty="0" smtClean="0"/>
              <a:t>잠수함의 소나</a:t>
            </a:r>
            <a:r>
              <a:rPr lang="en-US" altLang="ko-KR" dirty="0" smtClean="0"/>
              <a:t>(Sonar)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함정의 종류 구분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네이버 </a:t>
            </a:r>
            <a:r>
              <a:rPr lang="ko-KR" altLang="en-US" dirty="0" err="1" smtClean="0">
                <a:sym typeface="Wingdings" panose="05000000000000000000" pitchFamily="2" charset="2"/>
              </a:rPr>
              <a:t>클로바노트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강의 음성 인식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텍스트로 변환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속기사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문자인식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네이버 </a:t>
            </a:r>
            <a:r>
              <a:rPr lang="ko-KR" altLang="en-US" dirty="0" err="1" smtClean="0">
                <a:sym typeface="Wingdings" panose="05000000000000000000" pitchFamily="2" charset="2"/>
              </a:rPr>
              <a:t>클로바램프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책을 </a:t>
            </a:r>
            <a:r>
              <a:rPr lang="ko-KR" altLang="en-US" dirty="0" err="1" smtClean="0">
                <a:sym typeface="Wingdings" panose="05000000000000000000" pitchFamily="2" charset="2"/>
              </a:rPr>
              <a:t>읽어줌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조명기능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명함 인식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명함을 주소록 데이터로 변환</a:t>
            </a:r>
            <a:endParaRPr lang="en-US" altLang="ko-KR" dirty="0" smtClean="0"/>
          </a:p>
          <a:p>
            <a:r>
              <a:rPr lang="ko-KR" altLang="en-US" dirty="0" smtClean="0"/>
              <a:t>이미지</a:t>
            </a:r>
            <a:r>
              <a:rPr lang="en-US" altLang="ko-KR" dirty="0" smtClean="0"/>
              <a:t>(Image)</a:t>
            </a:r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레이</a:t>
            </a:r>
            <a:r>
              <a:rPr lang="en-US" altLang="ko-KR" dirty="0" smtClean="0"/>
              <a:t>, CT/PET </a:t>
            </a:r>
            <a:r>
              <a:rPr lang="ko-KR" altLang="en-US" dirty="0" smtClean="0"/>
              <a:t>촬영 영상 판독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의료진단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사물 인식 등</a:t>
            </a:r>
            <a:endParaRPr lang="en-US" altLang="ko-KR" dirty="0" smtClean="0"/>
          </a:p>
          <a:p>
            <a:r>
              <a:rPr lang="ko-KR" altLang="en-US" dirty="0" smtClean="0"/>
              <a:t>비전</a:t>
            </a:r>
            <a:r>
              <a:rPr lang="en-US" altLang="ko-KR" dirty="0" smtClean="0"/>
              <a:t>(Computer Vision): </a:t>
            </a:r>
            <a:r>
              <a:rPr lang="ko-KR" altLang="en-US" dirty="0" smtClean="0"/>
              <a:t>카메라로 대상을 인식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자율주행에</a:t>
            </a:r>
            <a:r>
              <a:rPr lang="ko-KR" altLang="en-US" dirty="0" smtClean="0"/>
              <a:t> 필수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비디오 분석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비디오의 모든 컨텐츠를 인식해서 구조화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12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 기술의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308158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카메라</a:t>
            </a:r>
            <a:endParaRPr lang="en-US" altLang="ko-KR" dirty="0"/>
          </a:p>
          <a:p>
            <a:pPr lvl="1"/>
            <a:r>
              <a:rPr lang="en-US" altLang="ko-KR" dirty="0" smtClean="0"/>
              <a:t>1837</a:t>
            </a:r>
            <a:r>
              <a:rPr lang="ko-KR" altLang="en-US" dirty="0" smtClean="0"/>
              <a:t>년 발명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오늘날 스마트폰에</a:t>
            </a:r>
            <a:r>
              <a:rPr lang="en-US" altLang="ko-KR" dirty="0"/>
              <a:t> </a:t>
            </a:r>
            <a:r>
              <a:rPr lang="ko-KR" altLang="en-US" dirty="0" smtClean="0"/>
              <a:t>카메라가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개인 시대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</a:t>
            </a:r>
            <a:r>
              <a:rPr lang="ko-KR" altLang="en-US" dirty="0" smtClean="0"/>
              <a:t>와 결합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피사체를 인식</a:t>
            </a:r>
            <a:endParaRPr lang="en-US" altLang="ko-KR" dirty="0" smtClean="0"/>
          </a:p>
          <a:p>
            <a:r>
              <a:rPr lang="ko-KR" altLang="en-US" dirty="0" smtClean="0"/>
              <a:t>갤럭시 </a:t>
            </a:r>
            <a:r>
              <a:rPr lang="en-US" altLang="ko-KR" dirty="0" smtClean="0"/>
              <a:t>S22 </a:t>
            </a:r>
            <a:r>
              <a:rPr lang="ko-KR" altLang="en-US" dirty="0" smtClean="0"/>
              <a:t>카메라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1200</a:t>
            </a:r>
            <a:r>
              <a:rPr lang="ko-KR" altLang="en-US" dirty="0" smtClean="0"/>
              <a:t>만 </a:t>
            </a:r>
            <a:r>
              <a:rPr lang="ko-KR" altLang="en-US" dirty="0" err="1" smtClean="0"/>
              <a:t>초광각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억</a:t>
            </a:r>
            <a:r>
              <a:rPr lang="en-US" altLang="ko-KR" dirty="0" smtClean="0"/>
              <a:t>800</a:t>
            </a:r>
            <a:r>
              <a:rPr lang="ko-KR" altLang="en-US" dirty="0" smtClean="0"/>
              <a:t>만 광각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1000</a:t>
            </a:r>
            <a:r>
              <a:rPr lang="ko-KR" altLang="en-US" dirty="0" smtClean="0"/>
              <a:t>만 망원</a:t>
            </a:r>
            <a:r>
              <a:rPr lang="en-US" altLang="ko-KR" dirty="0" smtClean="0"/>
              <a:t>(3</a:t>
            </a:r>
            <a:r>
              <a:rPr lang="ko-KR" altLang="en-US" dirty="0" smtClean="0"/>
              <a:t>배 줌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1000</a:t>
            </a:r>
            <a:r>
              <a:rPr lang="ko-KR" altLang="en-US" dirty="0" smtClean="0"/>
              <a:t>만 망원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배 줌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4000</a:t>
            </a:r>
            <a:r>
              <a:rPr lang="ko-KR" altLang="en-US" dirty="0" smtClean="0"/>
              <a:t>만 전면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954778"/>
            <a:ext cx="1775152" cy="2141328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347151" y="365126"/>
            <a:ext cx="5107045" cy="6321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해상도와 픽셀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4k 3840 x 2160, 1000</a:t>
            </a:r>
            <a:r>
              <a:rPr lang="ko-KR" altLang="en-US" dirty="0" smtClean="0"/>
              <a:t>만 </a:t>
            </a:r>
            <a:r>
              <a:rPr lang="ko-KR" altLang="en-US" dirty="0" err="1" smtClean="0"/>
              <a:t>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8k 7680 x 4320, 3300</a:t>
            </a:r>
            <a:r>
              <a:rPr lang="ko-KR" altLang="en-US" dirty="0" smtClean="0"/>
              <a:t>만 </a:t>
            </a:r>
            <a:r>
              <a:rPr lang="ko-KR" altLang="en-US" dirty="0" err="1" smtClean="0"/>
              <a:t>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16K,15360 x 8640, 1</a:t>
            </a:r>
            <a:r>
              <a:rPr lang="ko-KR" altLang="en-US" dirty="0" smtClean="0"/>
              <a:t>억</a:t>
            </a:r>
            <a:r>
              <a:rPr lang="en-US" altLang="ko-KR" dirty="0" smtClean="0"/>
              <a:t>3</a:t>
            </a:r>
            <a:r>
              <a:rPr lang="ko-KR" altLang="en-US" dirty="0" smtClean="0"/>
              <a:t>천만 </a:t>
            </a:r>
            <a:r>
              <a:rPr lang="ko-KR" altLang="en-US" dirty="0" err="1" smtClean="0"/>
              <a:t>화소</a:t>
            </a:r>
            <a:endParaRPr lang="en-US" altLang="ko-KR" dirty="0" smtClean="0"/>
          </a:p>
          <a:p>
            <a:r>
              <a:rPr lang="ko-KR" altLang="en-US" dirty="0" smtClean="0"/>
              <a:t>모니터 가격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4K</a:t>
            </a:r>
            <a:r>
              <a:rPr lang="ko-KR" altLang="en-US" dirty="0" smtClean="0"/>
              <a:t> 모니터</a:t>
            </a:r>
            <a:r>
              <a:rPr lang="en-US" altLang="ko-KR" dirty="0" smtClean="0"/>
              <a:t>, LG 32”, 55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8K </a:t>
            </a:r>
            <a:r>
              <a:rPr lang="ko-KR" altLang="en-US" dirty="0" smtClean="0"/>
              <a:t>모니터</a:t>
            </a:r>
            <a:r>
              <a:rPr lang="en-US" altLang="ko-KR" dirty="0" smtClean="0"/>
              <a:t>, Dell, 32”, 550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16K TV, </a:t>
            </a:r>
            <a:r>
              <a:rPr lang="ko-KR" altLang="en-US" dirty="0" smtClean="0"/>
              <a:t>소니</a:t>
            </a:r>
            <a:r>
              <a:rPr lang="en-US" altLang="ko-KR" dirty="0" smtClean="0"/>
              <a:t>, 69</a:t>
            </a:r>
            <a:r>
              <a:rPr lang="ko-KR" altLang="en-US" dirty="0" smtClean="0"/>
              <a:t>억 </a:t>
            </a:r>
            <a:r>
              <a:rPr lang="en-US" altLang="ko-KR" dirty="0" err="1" smtClean="0"/>
              <a:t>MicroLED</a:t>
            </a:r>
            <a:r>
              <a:rPr lang="en-US" altLang="ko-KR" dirty="0" smtClean="0"/>
              <a:t>, 2019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억 </a:t>
            </a:r>
            <a:r>
              <a:rPr lang="ko-KR" altLang="en-US" dirty="0" err="1" smtClean="0"/>
              <a:t>화소의</a:t>
            </a:r>
            <a:r>
              <a:rPr lang="ko-KR" altLang="en-US" dirty="0" smtClean="0"/>
              <a:t> 사진</a:t>
            </a:r>
            <a:r>
              <a:rPr lang="en-US" altLang="ko-KR" dirty="0" smtClean="0"/>
              <a:t>: 50M/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전체를 볼 모니터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디스플레이가 없다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삼성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억 </a:t>
            </a:r>
            <a:r>
              <a:rPr lang="ko-KR" altLang="en-US" dirty="0" err="1" smtClean="0"/>
              <a:t>화소</a:t>
            </a:r>
            <a:r>
              <a:rPr lang="ko-KR" altLang="en-US" dirty="0" smtClean="0"/>
              <a:t> 카메라 개발완료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모토롤라</a:t>
            </a:r>
            <a:r>
              <a:rPr lang="en-US" altLang="ko-KR" dirty="0" smtClean="0"/>
              <a:t>? </a:t>
            </a:r>
            <a:r>
              <a:rPr lang="ko-KR" altLang="en-US" dirty="0" smtClean="0"/>
              <a:t>갤럭시 </a:t>
            </a:r>
            <a:r>
              <a:rPr lang="en-US" altLang="ko-KR" dirty="0" smtClean="0"/>
              <a:t>S23?</a:t>
            </a:r>
          </a:p>
          <a:p>
            <a:r>
              <a:rPr lang="ko-KR" altLang="en-US" dirty="0" smtClean="0"/>
              <a:t>국내에서 </a:t>
            </a:r>
            <a:r>
              <a:rPr lang="en-US" altLang="ko-KR" dirty="0" smtClean="0"/>
              <a:t>16K </a:t>
            </a:r>
            <a:r>
              <a:rPr lang="ko-KR" altLang="en-US" dirty="0" smtClean="0"/>
              <a:t>영상을 볼 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곳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국립춘천박물관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99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사물 인식의 시대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영상의 모든 객체를 인식</a:t>
            </a:r>
            <a:endParaRPr lang="en-US" altLang="ko-KR" dirty="0" smtClean="0"/>
          </a:p>
          <a:p>
            <a:pPr lvl="1"/>
            <a:r>
              <a:rPr lang="ko-KR" altLang="en-US" dirty="0"/>
              <a:t>물</a:t>
            </a:r>
            <a:endParaRPr lang="en-US" altLang="ko-KR" dirty="0"/>
          </a:p>
          <a:p>
            <a:pPr lvl="1"/>
            <a:r>
              <a:rPr lang="ko-KR" altLang="en-US" dirty="0" smtClean="0"/>
              <a:t>하늘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호수</a:t>
            </a:r>
            <a:endParaRPr lang="en-US" altLang="ko-KR" dirty="0" smtClean="0"/>
          </a:p>
          <a:p>
            <a:pPr lvl="1"/>
            <a:r>
              <a:rPr lang="ko-KR" altLang="en-US" dirty="0"/>
              <a:t>외부</a:t>
            </a:r>
            <a:endParaRPr lang="en-US" altLang="ko-KR" dirty="0"/>
          </a:p>
          <a:p>
            <a:pPr lvl="1"/>
            <a:r>
              <a:rPr lang="ko-KR" altLang="en-US" dirty="0" smtClean="0"/>
              <a:t>고층건물들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낮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21" y="427940"/>
            <a:ext cx="5268060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6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얼굴 인식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얼굴의 주인공이 누구인지 식별</a:t>
            </a:r>
            <a:endParaRPr lang="en-US" altLang="ko-KR" dirty="0" smtClean="0"/>
          </a:p>
          <a:p>
            <a:r>
              <a:rPr lang="ko-KR" altLang="en-US" dirty="0" smtClean="0"/>
              <a:t>얼굴은 중요한 보안의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왕의 얼굴은 절대로 보지 못했다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핵심 인물들만 식별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머리를 숙이고 있어야 함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드는 순간 사형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암살 등의 위험 방지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명성황후 </a:t>
            </a:r>
            <a:r>
              <a:rPr lang="ko-KR" altLang="en-US" dirty="0" err="1" smtClean="0">
                <a:sym typeface="Wingdings" panose="05000000000000000000" pitchFamily="2" charset="2"/>
              </a:rPr>
              <a:t>시해시</a:t>
            </a:r>
            <a:r>
              <a:rPr lang="ko-KR" altLang="en-US" dirty="0" smtClean="0">
                <a:sym typeface="Wingdings" panose="05000000000000000000" pitchFamily="2" charset="2"/>
              </a:rPr>
              <a:t> 어떻게 </a:t>
            </a:r>
            <a:r>
              <a:rPr lang="ko-KR" altLang="en-US" dirty="0" err="1" smtClean="0">
                <a:sym typeface="Wingdings" panose="05000000000000000000" pitchFamily="2" charset="2"/>
              </a:rPr>
              <a:t>찾았나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음성도 중요 보안의 하나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김정일</a:t>
            </a:r>
            <a:r>
              <a:rPr lang="en-US" altLang="ko-KR" dirty="0" smtClean="0">
                <a:sym typeface="Wingdings" panose="05000000000000000000" pitchFamily="2" charset="2"/>
              </a:rPr>
              <a:t>(1994-2011, 17</a:t>
            </a:r>
            <a:r>
              <a:rPr lang="ko-KR" altLang="en-US" dirty="0" smtClean="0">
                <a:sym typeface="Wingdings" panose="05000000000000000000" pitchFamily="2" charset="2"/>
              </a:rPr>
              <a:t>년 집권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음성을 공개한 적이 없다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단 </a:t>
            </a:r>
            <a:r>
              <a:rPr lang="ko-KR" altLang="en-US" dirty="0" err="1" smtClean="0">
                <a:sym typeface="Wingdings" panose="05000000000000000000" pitchFamily="2" charset="2"/>
              </a:rPr>
              <a:t>한줄만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SNS</a:t>
            </a:r>
            <a:r>
              <a:rPr lang="ko-KR" altLang="en-US" dirty="0" smtClean="0">
                <a:sym typeface="Wingdings" panose="05000000000000000000" pitchFamily="2" charset="2"/>
              </a:rPr>
              <a:t>에 사진 공개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학생기록부에도 사진이 없음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중국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전체 인민의 식별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신호등 대기중에 수배자 체포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동물의 얼굴 식별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유목민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순록을 구별</a:t>
            </a:r>
            <a:r>
              <a:rPr lang="en-US" altLang="ko-KR" dirty="0" smtClean="0"/>
              <a:t>?, </a:t>
            </a:r>
          </a:p>
          <a:p>
            <a:pPr lvl="1"/>
            <a:r>
              <a:rPr lang="ko-KR" altLang="en-US" dirty="0" smtClean="0"/>
              <a:t>축산업에서 돼지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소의 식별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31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1344</Words>
  <Application>Microsoft Office PowerPoint</Application>
  <PresentationFormat>와이드스크린</PresentationFormat>
  <Paragraphs>222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4장 AI의 주요 응용 </vt:lpstr>
      <vt:lpstr>PowerPoint 프레젠테이션</vt:lpstr>
      <vt:lpstr>언어지능</vt:lpstr>
      <vt:lpstr>번역기의 현재</vt:lpstr>
      <vt:lpstr>고고학에서의 AI</vt:lpstr>
      <vt:lpstr>인식(Recognition)</vt:lpstr>
      <vt:lpstr>카메라 기술의 발전</vt:lpstr>
      <vt:lpstr>사물 인식의 시대</vt:lpstr>
      <vt:lpstr>얼굴 인식</vt:lpstr>
      <vt:lpstr>사물인식의 예: 카메라 AI 카메라</vt:lpstr>
      <vt:lpstr>카메라 문자인식</vt:lpstr>
      <vt:lpstr>카메라로 촬영하면 유사 제품 검색으로 쇼핑</vt:lpstr>
      <vt:lpstr>기타 인식</vt:lpstr>
      <vt:lpstr>비디오(Video) 인식</vt:lpstr>
      <vt:lpstr>동작과 제스처 인식</vt:lpstr>
      <vt:lpstr>데이터 마이닝</vt:lpstr>
      <vt:lpstr>데이터 마이닝</vt:lpstr>
      <vt:lpstr>데이터 마이닝</vt:lpstr>
      <vt:lpstr>게임</vt:lpstr>
      <vt:lpstr>스타크래프트(StarCraft)</vt:lpstr>
      <vt:lpstr>페이크(Fake) 영상 생성</vt:lpstr>
      <vt:lpstr>자율주행</vt:lpstr>
      <vt:lpstr>자율운항 우주선</vt:lpstr>
      <vt:lpstr>AI의 기본 응용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4장 AI의 기본 응용들</dc:title>
  <dc:creator>Owner</dc:creator>
  <cp:lastModifiedBy>Owner</cp:lastModifiedBy>
  <cp:revision>30</cp:revision>
  <cp:lastPrinted>2022-11-14T00:09:09Z</cp:lastPrinted>
  <dcterms:created xsi:type="dcterms:W3CDTF">2022-03-21T03:59:43Z</dcterms:created>
  <dcterms:modified xsi:type="dcterms:W3CDTF">2023-02-17T02:02:29Z</dcterms:modified>
</cp:coreProperties>
</file>