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152229-C105-4B6B-BE02-E3BF6755FB88}">
  <a:tblStyle styleId="{33152229-C105-4B6B-BE02-E3BF6755F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cb8b1f5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bcb8b1f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자기소개랑 팀소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cb8b1f5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cb8b1f5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영화분위기 자체가 어둡고 무섭기에, 평점에 비해 글로 영화를 표현한 트위터에서는 비교적 낮은 점수가 나옴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cb8b1f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cb8b1f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기생충또한 영화의 분위기가 소름끼치거나 부정적인 느낌을 주기에, 평점은 높더라도 트위터 문장에서는 부정적인 느낌이 나타나는 것 같다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cb8b1f51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cb8b1f5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found that our results were very close to the actual reviews.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we also found that the darker the theme of the movie the more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Prominent the negative expressions were.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 a small sample data we can predict a bigger population information.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 with a relatively small sample size we think using this information in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Advertisement and marketing could be possible.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cb8b1f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cb8b1f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cb8b1f5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cb8b1f5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cb8b1f5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cb8b1f5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우리는 총 5개~!~!~!~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하니씩 찝어주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cb8b1f5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cb8b1f5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files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cb8b1f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cb8b1f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cb8b1f5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cb8b1f5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각 데이터가 무엇을 의미하는지 자세하게 모두 설명    어느정도 예측에 성공한 데이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cb8b1f51_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cb8b1f51_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예측에 성공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cb8b1f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cb8b1f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옛날 영화에 대해 평을 남기는 것은, 주로 긍정적인 의견을 올린다고 예상된다. 그래서 평점에 비해 압도적으로 높은 점수가 나타난것 같다.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84835">
            <a:off x="7154174" y="3020450"/>
            <a:ext cx="1527051" cy="152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0278">
            <a:off x="251660" y="240468"/>
            <a:ext cx="1605680" cy="160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01813">
            <a:off x="7119002" y="448291"/>
            <a:ext cx="1597398" cy="11900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3258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How opinions on </a:t>
            </a:r>
            <a:r>
              <a:rPr b="1" lang="en" sz="4800">
                <a:solidFill>
                  <a:srgbClr val="FF9900"/>
                </a:solidFill>
              </a:rPr>
              <a:t>movies</a:t>
            </a:r>
            <a:r>
              <a:rPr lang="en" sz="4800">
                <a:solidFill>
                  <a:srgbClr val="000000"/>
                </a:solidFill>
              </a:rPr>
              <a:t> compare 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Between </a:t>
            </a:r>
            <a:r>
              <a:rPr b="1" lang="en" sz="4800">
                <a:solidFill>
                  <a:srgbClr val="00BAFF"/>
                </a:solidFill>
              </a:rPr>
              <a:t>twitter</a:t>
            </a:r>
            <a:r>
              <a:rPr lang="en" sz="4800">
                <a:solidFill>
                  <a:srgbClr val="00BAFF"/>
                </a:solidFill>
              </a:rPr>
              <a:t> </a:t>
            </a:r>
            <a:r>
              <a:rPr lang="en" sz="4800">
                <a:solidFill>
                  <a:srgbClr val="000000"/>
                </a:solidFill>
              </a:rPr>
              <a:t>and </a:t>
            </a:r>
            <a:r>
              <a:rPr lang="en" sz="3600">
                <a:solidFill>
                  <a:srgbClr val="000000"/>
                </a:solidFill>
                <a:highlight>
                  <a:srgbClr val="FDFDFD"/>
                </a:highlight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3600">
                <a:solidFill>
                  <a:srgbClr val="0CC800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  <a:endParaRPr sz="3600">
              <a:solidFill>
                <a:srgbClr val="0CC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258950" y="4316691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 u="sng">
                <a:solidFill>
                  <a:srgbClr val="FF0000"/>
                </a:solidFill>
              </a:rPr>
              <a:t>E</a:t>
            </a:r>
            <a:r>
              <a:rPr i="1" lang="en" sz="2400" u="sng">
                <a:solidFill>
                  <a:srgbClr val="FF00FF"/>
                </a:solidFill>
              </a:rPr>
              <a:t> </a:t>
            </a:r>
            <a:r>
              <a:rPr b="1" i="1" lang="en" sz="2400" u="sng">
                <a:solidFill>
                  <a:srgbClr val="FF00FF"/>
                </a:solidFill>
              </a:rPr>
              <a:t>t</a:t>
            </a:r>
            <a:r>
              <a:rPr b="1" i="1" lang="en" sz="2400" u="sng">
                <a:solidFill>
                  <a:srgbClr val="9900FF"/>
                </a:solidFill>
              </a:rPr>
              <a:t>e</a:t>
            </a:r>
            <a:r>
              <a:rPr b="1" i="1" lang="en" sz="2400" u="sng">
                <a:solidFill>
                  <a:srgbClr val="FF0000"/>
                </a:solidFill>
              </a:rPr>
              <a:t>a</a:t>
            </a:r>
            <a:r>
              <a:rPr b="1" i="1" lang="en" sz="2400" u="sng">
                <a:solidFill>
                  <a:srgbClr val="FF9900"/>
                </a:solidFill>
              </a:rPr>
              <a:t>m</a:t>
            </a:r>
            <a:endParaRPr b="1" i="1" sz="2400" u="sng">
              <a:solidFill>
                <a:srgbClr val="FF9900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38452">
            <a:off x="682001" y="3280028"/>
            <a:ext cx="1434669" cy="143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1" y="1675813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xecution Result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5225"/>
            <a:ext cx="15915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: Chapter 2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59725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5053525" y="2020950"/>
            <a:ext cx="577800" cy="275400"/>
          </a:xfrm>
          <a:prstGeom prst="wedgeRoundRectCallout">
            <a:avLst>
              <a:gd fmla="val -22971" name="adj1"/>
              <a:gd fmla="val 99964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7.4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5937425" y="2979550"/>
            <a:ext cx="577800" cy="275400"/>
          </a:xfrm>
          <a:prstGeom prst="wedgeRoundRectCallout">
            <a:avLst>
              <a:gd fmla="val 14804" name="adj1"/>
              <a:gd fmla="val -108479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6.76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7265250" y="2207825"/>
            <a:ext cx="577800" cy="275400"/>
          </a:xfrm>
          <a:prstGeom prst="wedgeRoundRectCallout">
            <a:avLst>
              <a:gd fmla="val -19765" name="adj1"/>
              <a:gd fmla="val 96324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6.76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8026150" y="2979550"/>
            <a:ext cx="577800" cy="275400"/>
          </a:xfrm>
          <a:prstGeom prst="wedgeRoundRectCallout">
            <a:avLst>
              <a:gd fmla="val 39131" name="adj1"/>
              <a:gd fmla="val -108479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6.76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1025" y="113500"/>
            <a:ext cx="1510950" cy="15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82075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xecution Result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225225"/>
            <a:ext cx="11244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Parasite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2075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5987125" y="2217700"/>
            <a:ext cx="577800" cy="275400"/>
          </a:xfrm>
          <a:prstGeom prst="wedgeRoundRectCallout">
            <a:avLst>
              <a:gd fmla="val -17290" name="adj1"/>
              <a:gd fmla="val 94626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6.71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188588" y="1725950"/>
            <a:ext cx="577800" cy="275400"/>
          </a:xfrm>
          <a:prstGeom prst="wedgeRoundRectCallout">
            <a:avLst>
              <a:gd fmla="val -69719" name="adj1"/>
              <a:gd fmla="val 41068" name="adj2"/>
              <a:gd fmla="val 0" name="adj3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7164475" y="2217700"/>
            <a:ext cx="577800" cy="275400"/>
          </a:xfrm>
          <a:prstGeom prst="wedgeRoundRectCallout">
            <a:avLst>
              <a:gd fmla="val -25312" name="adj1"/>
              <a:gd fmla="val 91058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6.84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7850450" y="2885550"/>
            <a:ext cx="577800" cy="275400"/>
          </a:xfrm>
          <a:prstGeom prst="wedgeRoundRectCallout">
            <a:avLst>
              <a:gd fmla="val 44103" name="adj1"/>
              <a:gd fmla="val -93845" name="adj2"/>
              <a:gd fmla="val 0" name="adj3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6.77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300" y="93700"/>
            <a:ext cx="1588425" cy="15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6684">
            <a:off x="675375" y="1306625"/>
            <a:ext cx="2975250" cy="29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>
                <a:solidFill>
                  <a:srgbClr val="FF9900"/>
                </a:solidFill>
              </a:rPr>
              <a:t>R</a:t>
            </a:r>
            <a:r>
              <a:rPr lang="en"/>
              <a:t>eview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281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</a:t>
            </a:r>
            <a:r>
              <a:rPr b="1" lang="en" sz="2400"/>
              <a:t>ur results  = Actual reviews.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Darker the theme of the movie </a:t>
            </a:r>
            <a:endParaRPr b="1" sz="2400"/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More Prominent the negative expressions</a:t>
            </a:r>
            <a:endParaRPr b="1" sz="2400"/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A</a:t>
            </a:r>
            <a:r>
              <a:rPr b="1" lang="en" sz="2400"/>
              <a:t> smaller sample data    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Makes bigger population information.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82" name="Google Shape;182;p24"/>
          <p:cNvSpPr txBox="1"/>
          <p:nvPr/>
        </p:nvSpPr>
        <p:spPr>
          <a:xfrm rot="-698270">
            <a:off x="1739665" y="1995333"/>
            <a:ext cx="5664652" cy="660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5000" u="sng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Advertisement and Marketing </a:t>
            </a:r>
            <a:endParaRPr b="1" i="1" sz="5000" u="sng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749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D7E6B"/>
                </a:solidFill>
                <a:highlight>
                  <a:srgbClr val="FFFFFF"/>
                </a:highlight>
              </a:rPr>
              <a:t>Contents</a:t>
            </a:r>
            <a:endParaRPr sz="6000">
              <a:solidFill>
                <a:srgbClr val="DD7E6B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22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AutoNum type="arabicPeriod"/>
            </a:pPr>
            <a:r>
              <a:rPr b="1" lang="en" sz="3600">
                <a:solidFill>
                  <a:srgbClr val="FF9900"/>
                </a:solidFill>
              </a:rPr>
              <a:t>T</a:t>
            </a:r>
            <a:r>
              <a:rPr lang="en" sz="3600"/>
              <a:t>opic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AutoNum type="arabicPeriod"/>
            </a:pPr>
            <a:r>
              <a:rPr b="1" lang="en" sz="3600">
                <a:solidFill>
                  <a:srgbClr val="FF9900"/>
                </a:solidFill>
              </a:rPr>
              <a:t>M</a:t>
            </a:r>
            <a:r>
              <a:rPr lang="en" sz="3600"/>
              <a:t>ovies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AutoNum type="arabicPeriod"/>
            </a:pPr>
            <a:r>
              <a:rPr b="1" lang="en" sz="3600">
                <a:solidFill>
                  <a:srgbClr val="FF9900"/>
                </a:solidFill>
              </a:rPr>
              <a:t>P</a:t>
            </a:r>
            <a:r>
              <a:rPr lang="en" sz="3600"/>
              <a:t>rocess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AutoNum type="arabicPeriod"/>
            </a:pPr>
            <a:r>
              <a:rPr b="1" lang="en" sz="3600">
                <a:solidFill>
                  <a:srgbClr val="FF9900"/>
                </a:solidFill>
              </a:rPr>
              <a:t>E</a:t>
            </a:r>
            <a:r>
              <a:rPr lang="en" sz="3600"/>
              <a:t>xecution Result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AutoNum type="arabicPeriod"/>
            </a:pPr>
            <a:r>
              <a:rPr b="1" lang="en" sz="3600">
                <a:solidFill>
                  <a:srgbClr val="FF9900"/>
                </a:solidFill>
              </a:rPr>
              <a:t>R</a:t>
            </a:r>
            <a:r>
              <a:rPr lang="en" sz="3600"/>
              <a:t>eview (고찰)</a:t>
            </a:r>
            <a:endParaRPr sz="3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950" y="222425"/>
            <a:ext cx="1099675" cy="10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1711">
            <a:off x="5376587" y="1358763"/>
            <a:ext cx="2425975" cy="24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AutoNum type="arabicPeriod"/>
            </a:pP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opic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390800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Seeing h</a:t>
            </a:r>
            <a:r>
              <a:rPr lang="en" sz="2400">
                <a:solidFill>
                  <a:srgbClr val="434343"/>
                </a:solidFill>
              </a:rPr>
              <a:t>ow opinions on </a:t>
            </a:r>
            <a:r>
              <a:rPr lang="en" sz="2400">
                <a:solidFill>
                  <a:srgbClr val="FF9900"/>
                </a:solidFill>
              </a:rPr>
              <a:t>movies</a:t>
            </a:r>
            <a:r>
              <a:rPr lang="en" sz="2400">
                <a:solidFill>
                  <a:srgbClr val="434343"/>
                </a:solidFill>
              </a:rPr>
              <a:t> differ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Between </a:t>
            </a:r>
            <a:r>
              <a:rPr lang="en" sz="2400">
                <a:solidFill>
                  <a:srgbClr val="00BAFF"/>
                </a:solidFill>
              </a:rPr>
              <a:t>twitter</a:t>
            </a:r>
            <a:r>
              <a:rPr lang="en" sz="2400">
                <a:solidFill>
                  <a:srgbClr val="434343"/>
                </a:solidFill>
              </a:rPr>
              <a:t> and </a:t>
            </a:r>
            <a:r>
              <a:rPr lang="en" sz="2400">
                <a:solidFill>
                  <a:srgbClr val="0CC800"/>
                </a:solidFill>
              </a:rPr>
              <a:t>Internet</a:t>
            </a:r>
            <a:r>
              <a:rPr lang="en" sz="2400">
                <a:solidFill>
                  <a:srgbClr val="434343"/>
                </a:solidFill>
              </a:rPr>
              <a:t> reviews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    By analyzing tweets 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3386">
            <a:off x="6807943" y="2328195"/>
            <a:ext cx="2029089" cy="202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60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ovies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BAFF"/>
              </a:buClr>
              <a:buSzPts val="3600"/>
              <a:buAutoNum type="arabicPeriod"/>
            </a:pPr>
            <a:r>
              <a:rPr lang="en" sz="2400">
                <a:solidFill>
                  <a:srgbClr val="00BAFF"/>
                </a:solidFill>
              </a:rPr>
              <a:t>Frozen </a:t>
            </a:r>
            <a:r>
              <a:rPr lang="en" sz="2400">
                <a:solidFill>
                  <a:srgbClr val="000000"/>
                </a:solidFill>
              </a:rPr>
              <a:t>2</a:t>
            </a:r>
            <a:endParaRPr sz="48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AutoNum type="arabicPeriod"/>
            </a:pPr>
            <a:r>
              <a:rPr lang="en" sz="2400">
                <a:solidFill>
                  <a:srgbClr val="FF9900"/>
                </a:solidFill>
              </a:rPr>
              <a:t>Jumanji </a:t>
            </a:r>
            <a:r>
              <a:rPr lang="en" sz="2400">
                <a:solidFill>
                  <a:srgbClr val="000000"/>
                </a:solidFill>
              </a:rPr>
              <a:t>next level</a:t>
            </a:r>
            <a:endParaRPr sz="24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AutoNum type="arabicPeriod"/>
            </a:pPr>
            <a:r>
              <a:rPr lang="en" sz="2400">
                <a:solidFill>
                  <a:srgbClr val="FF0000"/>
                </a:solidFill>
              </a:rPr>
              <a:t>It </a:t>
            </a:r>
            <a:r>
              <a:rPr lang="en" sz="2400">
                <a:solidFill>
                  <a:srgbClr val="000000"/>
                </a:solidFill>
              </a:rPr>
              <a:t>Chapter two</a:t>
            </a:r>
            <a:endParaRPr sz="24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Rambo: last</a:t>
            </a:r>
            <a:r>
              <a:rPr lang="en" sz="2400">
                <a:solidFill>
                  <a:srgbClr val="FF0000"/>
                </a:solidFill>
              </a:rPr>
              <a:t> blood</a:t>
            </a:r>
            <a:endParaRPr sz="24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CC800"/>
              </a:buClr>
              <a:buSzPts val="3600"/>
              <a:buAutoNum type="arabicPeriod"/>
            </a:pPr>
            <a:r>
              <a:rPr lang="en" sz="2400">
                <a:solidFill>
                  <a:srgbClr val="0CC800"/>
                </a:solidFill>
              </a:rPr>
              <a:t>Parasite</a:t>
            </a:r>
            <a:endParaRPr sz="2400">
              <a:solidFill>
                <a:srgbClr val="0CC8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75687">
            <a:off x="5011389" y="1006794"/>
            <a:ext cx="989396" cy="98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62999">
            <a:off x="7135075" y="3019438"/>
            <a:ext cx="1615775" cy="16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92565">
            <a:off x="4078425" y="2398600"/>
            <a:ext cx="1537850" cy="15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7075" y="898100"/>
            <a:ext cx="2211575" cy="22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rocess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600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Made csv files through tweepy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 Did a sentimental analysis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 Converted numbers to rating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 Made a graph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 Compare and analyze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76848">
            <a:off x="5419074" y="884726"/>
            <a:ext cx="2634879" cy="263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Vocabulary for prediction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835600" y="200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{33152229-C105-4B6B-BE02-E3BF6755FB88}</a:tableStyleId>
              </a:tblPr>
              <a:tblGrid>
                <a:gridCol w="184607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positive</a:t>
                      </a:r>
                      <a:endParaRPr sz="24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negative</a:t>
                      </a:r>
                      <a:endParaRPr sz="24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neutral</a:t>
                      </a:r>
                      <a:endParaRPr sz="24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words</a:t>
                      </a:r>
                      <a:endParaRPr sz="24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awesome, outstanding, fantastic, terrific, good, nice, great, gem,  funny, wonderful , love, incredible, 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bad , terrible , useless , hate, waste , awful, soulless , never  , trash , shit , shitty , ass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movie, sound, actors, words, OMG, fucking, instead,lmao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2771">
            <a:off x="2467850" y="1099700"/>
            <a:ext cx="940375" cy="9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4746">
            <a:off x="4928110" y="1094162"/>
            <a:ext cx="951432" cy="95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6693">
            <a:off x="6780350" y="991737"/>
            <a:ext cx="1156299" cy="11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58232">
            <a:off x="1172350" y="3444500"/>
            <a:ext cx="1308000" cy="13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1702188"/>
            <a:ext cx="4305218" cy="3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xecution Result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18150"/>
            <a:ext cx="11598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Frozen 2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62174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052650" y="2353300"/>
            <a:ext cx="577800" cy="275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.76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169775" y="2533800"/>
            <a:ext cx="577800" cy="275400"/>
          </a:xfrm>
          <a:prstGeom prst="wedgeRoundRectCallout">
            <a:avLst>
              <a:gd fmla="val -8104" name="adj1"/>
              <a:gd fmla="val -101198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8.34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998100" y="2012950"/>
            <a:ext cx="577800" cy="275400"/>
          </a:xfrm>
          <a:prstGeom prst="wedgeRoundRectCallout">
            <a:avLst>
              <a:gd fmla="val 39127" name="adj1"/>
              <a:gd fmla="val 106581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7.55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06000">
            <a:off x="4099144" y="155693"/>
            <a:ext cx="1379937" cy="137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4881200" y="1966400"/>
            <a:ext cx="577800" cy="275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8.3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536650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xecution Result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72350" y="1062625"/>
            <a:ext cx="2359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Jumanji : Next Level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939325" y="2502550"/>
            <a:ext cx="577800" cy="275400"/>
          </a:xfrm>
          <a:prstGeom prst="wedgeRoundRectCallout">
            <a:avLst>
              <a:gd fmla="val -33385" name="adj1"/>
              <a:gd fmla="val -94635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7.8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5937813" y="2502550"/>
            <a:ext cx="577800" cy="275400"/>
          </a:xfrm>
          <a:prstGeom prst="wedgeRoundRectCallout">
            <a:avLst>
              <a:gd fmla="val -14562" name="adj1"/>
              <a:gd fmla="val -102406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7.91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992300" y="2227150"/>
            <a:ext cx="531000" cy="275400"/>
          </a:xfrm>
          <a:prstGeom prst="wedgeRoundRectCallout">
            <a:avLst>
              <a:gd fmla="val -5532" name="adj1"/>
              <a:gd fmla="val -98066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8.85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6" y="1584075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7843950" y="2370550"/>
            <a:ext cx="577800" cy="275400"/>
          </a:xfrm>
          <a:prstGeom prst="wedgeRoundRectCallout">
            <a:avLst>
              <a:gd fmla="val 39213" name="adj1"/>
              <a:gd fmla="val -98076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8.38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">
            <a:off x="4105285" y="194333"/>
            <a:ext cx="1235805" cy="123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50" y="1785275"/>
            <a:ext cx="411480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" sz="3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xecution Result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5225"/>
            <a:ext cx="22920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Rambo : Last Blood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765743"/>
            <a:ext cx="4199826" cy="3148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5154725" y="3073425"/>
            <a:ext cx="577800" cy="275400"/>
          </a:xfrm>
          <a:prstGeom prst="wedgeRoundRectCallout">
            <a:avLst>
              <a:gd fmla="val -34757" name="adj1"/>
              <a:gd fmla="val -94018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6.5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8181800" y="2296350"/>
            <a:ext cx="577800" cy="275400"/>
          </a:xfrm>
          <a:prstGeom prst="wedgeRoundRectCallout">
            <a:avLst>
              <a:gd fmla="val 28466" name="adj1"/>
              <a:gd fmla="val -98729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9.43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332425" y="2296350"/>
            <a:ext cx="577800" cy="275400"/>
          </a:xfrm>
          <a:prstGeom prst="wedgeRoundRectCallout">
            <a:avLst>
              <a:gd fmla="val -19769" name="adj1"/>
              <a:gd fmla="val -113362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9.54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169600" y="2296350"/>
            <a:ext cx="577800" cy="275400"/>
          </a:xfrm>
          <a:prstGeom prst="wedgeRoundRectCallout">
            <a:avLst>
              <a:gd fmla="val -18406" name="adj1"/>
              <a:gd fmla="val -84096" name="adj2"/>
              <a:gd fmla="val 0" name="adj3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9.32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125" y="143025"/>
            <a:ext cx="1622725" cy="16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