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3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58" r:id="rId13"/>
    <p:sldId id="259" r:id="rId14"/>
    <p:sldId id="273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66C5FD7-315E-0F4F-AA07-AAEC4B3146B7}">
          <p14:sldIdLst>
            <p14:sldId id="261"/>
            <p14:sldId id="257"/>
            <p14:sldId id="262"/>
          </p14:sldIdLst>
        </p14:section>
        <p14:section name="PS Approach(RL)" id="{94B99296-B6F0-3C48-8366-7512194848F5}">
          <p14:sldIdLst>
            <p14:sldId id="263"/>
            <p14:sldId id="265"/>
            <p14:sldId id="266"/>
            <p14:sldId id="267"/>
            <p14:sldId id="268"/>
            <p14:sldId id="270"/>
            <p14:sldId id="271"/>
            <p14:sldId id="272"/>
          </p14:sldIdLst>
        </p14:section>
        <p14:section name="Tool Use" id="{F43D4C1B-041A-8A49-AEE0-382355082F57}">
          <p14:sldIdLst>
            <p14:sldId id="258"/>
          </p14:sldIdLst>
        </p14:section>
        <p14:section name="Result" id="{0E0EF7EC-6BC7-9E48-B2D5-7FA044A45492}">
          <p14:sldIdLst>
            <p14:sldId id="259"/>
            <p14:sldId id="273"/>
          </p14:sldIdLst>
        </p14:section>
        <p14:section name="Discussion" id="{73EB245D-4BCB-0741-9D67-9CDF0941184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1" autoAdjust="0"/>
    <p:restoredTop sz="94630"/>
  </p:normalViewPr>
  <p:slideViewPr>
    <p:cSldViewPr snapToGrid="0">
      <p:cViewPr varScale="1">
        <p:scale>
          <a:sx n="149" d="100"/>
          <a:sy n="149" d="100"/>
        </p:scale>
        <p:origin x="20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3A672-A9A8-94E3-E719-0BBF2B05E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81A524-D9E2-A568-1700-7C2A9DFFE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82A6D-2C1D-91C0-DBF8-F39111E5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0BC7-E4B0-4C1B-BF71-4806F42865AA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0AEB2-3516-B6BA-FCD2-C1B0A562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55478-BB94-5833-C8BA-D84E1166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F969-E3BB-48A1-9A18-E5DE4A09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5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17A96-2514-9199-4DB3-F0D9A85C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7CABC2-2E2E-D5A4-E310-C2F5BB713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33607-441A-399E-59A3-D4410073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0BC7-E4B0-4C1B-BF71-4806F42865AA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14A90-EC2E-90E4-FEF0-8BCC6392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E762D-86B3-7593-0222-486C164F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F969-E3BB-48A1-9A18-E5DE4A09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38F9AC-2D5D-11E3-E0ED-407B88EC9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E0485E-5F1A-D875-CBBB-5375E6E6A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BB496-BEA8-22DC-C7BB-6DC43D9F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0BC7-E4B0-4C1B-BF71-4806F42865AA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AB623-0269-B3D0-054C-A62B3395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30772-DC9B-B313-9021-A09EA8BF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F969-E3BB-48A1-9A18-E5DE4A09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6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62E5F-CC8E-1840-91AB-AA6E7459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79EDC-A632-C154-7625-89826D57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0A2E6-C2B2-78A5-2264-60F2286F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0BC7-E4B0-4C1B-BF71-4806F42865AA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265C7-43EC-4FCC-98F2-A0533E60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3F6ED-23D9-849D-C965-1E5A3B52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F969-E3BB-48A1-9A18-E5DE4A09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EBE2A-5634-3469-422C-F26C30C5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A71AE4-90B4-AAD5-F9DD-68398C22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20659-75CE-0931-BD8C-B9B5B6BB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0BC7-E4B0-4C1B-BF71-4806F42865AA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CB34A-F439-2D98-C2B4-7C4E103C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39F91-14BA-61CC-1B8D-01C77F98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F969-E3BB-48A1-9A18-E5DE4A09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86F19-72A9-7089-A139-1A7E92EA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1DB32-0487-C37B-1B5D-0B73A8097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B8C2C-67EF-9EDC-8594-4C7A1F8CF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3AC1B-A579-7499-08E7-A685DC46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0BC7-E4B0-4C1B-BF71-4806F42865AA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F20F3-1640-11AC-D836-B4BA0EA7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A17C05-B2A5-B46B-3300-7576F601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F969-E3BB-48A1-9A18-E5DE4A09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3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64AFA-1086-B86D-577F-AD2D4640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C417E1-0E04-0A27-4983-713C51864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C796B8-2B36-76E6-427C-31EDA23F7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E9F516-91AE-3F76-DBB8-9559C5F55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6FD0C9-92AC-2FF6-C9B1-068E6BFC4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C6BD6B-7109-D104-AE8E-E97EAA17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0BC7-E4B0-4C1B-BF71-4806F42865AA}" type="datetimeFigureOut">
              <a:rPr lang="en-US" smtClean="0"/>
              <a:t>6/4/25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50D15-F488-185B-AAD9-1A233508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F7245C-9620-A706-6C14-AFABBE9D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F969-E3BB-48A1-9A18-E5DE4A09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6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918B0-9364-1F16-DF96-C4492BB1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52F155-BC55-A558-A5FB-F516DFAB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0BC7-E4B0-4C1B-BF71-4806F42865AA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DC1608-115F-5EBC-C143-EA2653F1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B976A8-B9EF-7DF1-9646-4C897102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F969-E3BB-48A1-9A18-E5DE4A09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6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ED85A2-901A-3B97-6F66-43A25414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0BC7-E4B0-4C1B-BF71-4806F42865AA}" type="datetimeFigureOut">
              <a:rPr lang="en-US" smtClean="0"/>
              <a:t>6/4/25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4F517E-0AFF-BD6F-C928-01191784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F8EA84-FD3D-F6B5-8958-31FA0D67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F969-E3BB-48A1-9A18-E5DE4A09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9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8EF5C-9989-C805-EE84-3260EF12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54580-1DB6-AD65-77D8-5682E7A8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2A11F-C31B-B004-B6FF-7C5EC223B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A27366-FB34-20A3-7521-5FB70DE2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0BC7-E4B0-4C1B-BF71-4806F42865AA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350CA8-A44A-996D-64F9-13BD862B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9640F-A351-9ADC-E2CC-B2102FAE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F969-E3BB-48A1-9A18-E5DE4A09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09A28-A2F5-7905-347A-F8C4E61A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D4606-BCB6-10F3-DC98-DD787983D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57ABB6-D5DA-5F4E-994A-203188E80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FBBB0-37A4-09E5-D6FA-B60E3608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0BC7-E4B0-4C1B-BF71-4806F42865AA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6F2F1B-4B24-6648-7944-180972EC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A95C2-4A4A-E147-02B3-2B78614C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F969-E3BB-48A1-9A18-E5DE4A09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2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1ED21A-BD24-ADF4-8D43-F94B3407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FF594-85B4-CAB2-AB63-5BCA10528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F009A-77EF-3187-C629-E2B28CB09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40BC7-E4B0-4C1B-BF71-4806F42865AA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03A89-422E-23CB-FEB5-35499FAAA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C89AF-1022-3B00-7C73-0561F265F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F969-E3BB-48A1-9A18-E5DE4A09F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1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r.mathworks.com/help/reinforcement-learning/ug/soft-actor-critic-ag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xhere.com/en/photo/1446057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pxhere.com/en/photo/144605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pxhere.com/en/photo/144605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BF088-ABD1-4290-BDEC-670CA5125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23160-9ACF-7982-AA50-E5EC6887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Project Topic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8C7CD-54F8-C400-65C6-DA232CD20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Drone Delivery System </a:t>
            </a:r>
          </a:p>
          <a:p>
            <a:pPr>
              <a:buFontTx/>
              <a:buChar char="-"/>
            </a:pPr>
            <a:r>
              <a:rPr lang="en-US" dirty="0"/>
              <a:t>To guide the drone from initial point to final point (target)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- Must pass the intermediate waypoint(s)</a:t>
            </a:r>
          </a:p>
          <a:p>
            <a:pPr marL="0" indent="0">
              <a:buNone/>
            </a:pPr>
            <a:r>
              <a:rPr lang="en-US" dirty="0"/>
              <a:t>- Must not crash into the ground</a:t>
            </a:r>
          </a:p>
          <a:p>
            <a:pPr>
              <a:buFontTx/>
              <a:buChar char="-"/>
            </a:pPr>
            <a:r>
              <a:rPr lang="en-US" dirty="0"/>
              <a:t>Avoid severe collision when landing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Optimization of the performance</a:t>
            </a:r>
          </a:p>
          <a:p>
            <a:pPr>
              <a:buFontTx/>
              <a:buChar char="-"/>
            </a:pPr>
            <a:r>
              <a:rPr lang="en-US" dirty="0"/>
              <a:t>Compare PID and RL results with criteria</a:t>
            </a:r>
          </a:p>
          <a:p>
            <a:pPr lvl="1">
              <a:buFontTx/>
              <a:buChar char="-"/>
            </a:pPr>
            <a:r>
              <a:rPr lang="en-US" dirty="0"/>
              <a:t>Flight time</a:t>
            </a:r>
          </a:p>
          <a:p>
            <a:pPr lvl="1">
              <a:buFontTx/>
              <a:buChar char="-"/>
            </a:pPr>
            <a:r>
              <a:rPr lang="en-US" dirty="0"/>
              <a:t>Stability</a:t>
            </a:r>
          </a:p>
          <a:p>
            <a:pPr lvl="1">
              <a:buFontTx/>
              <a:buChar char="-"/>
            </a:pPr>
            <a:r>
              <a:rPr lang="en-US" dirty="0"/>
              <a:t>Efficiency in terms of fuel consumption</a:t>
            </a:r>
          </a:p>
        </p:txBody>
      </p:sp>
    </p:spTree>
    <p:extLst>
      <p:ext uri="{BB962C8B-B14F-4D97-AF65-F5344CB8AC3E}">
        <p14:creationId xmlns:p14="http://schemas.microsoft.com/office/powerpoint/2010/main" val="375206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00995-EC7A-0D09-AF02-B2D1B6C66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33C45-D6DD-24E2-4900-65ED3CF7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Problem-Solving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627D6-0AB3-92F8-6B47-6001C6A2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  <a:p>
            <a:pPr marL="0" indent="0">
              <a:buNone/>
            </a:pPr>
            <a:r>
              <a:rPr lang="en-US" sz="2400" dirty="0"/>
              <a:t>Stochastic policy (possibility policy)</a:t>
            </a:r>
          </a:p>
          <a:p>
            <a:endParaRPr lang="en-US" dirty="0"/>
          </a:p>
          <a:p>
            <a:r>
              <a:rPr lang="en-US" dirty="0"/>
              <a:t>Value Function</a:t>
            </a:r>
          </a:p>
          <a:p>
            <a:pPr marL="0" indent="0">
              <a:buNone/>
            </a:pPr>
            <a:r>
              <a:rPr lang="en-US" sz="2400" dirty="0"/>
              <a:t>Q-function</a:t>
            </a:r>
          </a:p>
        </p:txBody>
      </p:sp>
    </p:spTree>
    <p:extLst>
      <p:ext uri="{BB962C8B-B14F-4D97-AF65-F5344CB8AC3E}">
        <p14:creationId xmlns:p14="http://schemas.microsoft.com/office/powerpoint/2010/main" val="361352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ECADB-63BE-3D48-35FE-014885E72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8EE8F-EC53-4C04-C989-6F6BD3D8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Problem-Solving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49F55-1E93-665C-A188-AACF42B90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SAC</a:t>
            </a:r>
            <a:r>
              <a:rPr lang="en-US" sz="2400" dirty="0"/>
              <a:t>(Soft Actor-Critic)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Actor(NN) : Determine Action</a:t>
            </a:r>
          </a:p>
          <a:p>
            <a:pPr marL="0" indent="0">
              <a:buNone/>
            </a:pPr>
            <a:r>
              <a:rPr lang="en-US" sz="2400" dirty="0"/>
              <a:t>Critic(NN) : Predict cumulative Reward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Maximize Entropy → Agent doing various actions </a:t>
            </a:r>
            <a:r>
              <a:rPr lang="en-US" altLang="ko-KR" sz="2400" dirty="0"/>
              <a:t>→</a:t>
            </a:r>
            <a:r>
              <a:rPr lang="en-US" sz="2400" dirty="0"/>
              <a:t> stable training</a:t>
            </a:r>
          </a:p>
        </p:txBody>
      </p:sp>
    </p:spTree>
    <p:extLst>
      <p:ext uri="{BB962C8B-B14F-4D97-AF65-F5344CB8AC3E}">
        <p14:creationId xmlns:p14="http://schemas.microsoft.com/office/powerpoint/2010/main" val="371145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3C6C5-03EC-21F1-6B21-3CC66BE8F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1E156-AE6F-2A1A-72A6-EC92D886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Tool Used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7A37B-8CD4-B1C3-185A-94022DD77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MATLAB ( &amp; Additional Toolbox )</a:t>
            </a:r>
          </a:p>
          <a:p>
            <a:pPr>
              <a:buFontTx/>
              <a:buChar char="-"/>
            </a:pPr>
            <a:r>
              <a:rPr lang="en-US" dirty="0"/>
              <a:t>UAV Toolbox</a:t>
            </a:r>
          </a:p>
          <a:p>
            <a:pPr>
              <a:buFontTx/>
              <a:buChar char="-"/>
            </a:pPr>
            <a:r>
              <a:rPr lang="en-US" dirty="0"/>
              <a:t>Aerospace Toolbox</a:t>
            </a:r>
          </a:p>
          <a:p>
            <a:pPr>
              <a:buFontTx/>
              <a:buChar char="-"/>
            </a:pPr>
            <a:r>
              <a:rPr lang="en-US" dirty="0"/>
              <a:t>Reinforcement Learning Toolbox</a:t>
            </a:r>
          </a:p>
          <a:p>
            <a:pPr>
              <a:buFontTx/>
              <a:buChar char="-"/>
            </a:pPr>
            <a:r>
              <a:rPr lang="en-US" dirty="0"/>
              <a:t>Deep Learning Toolbox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6DOF equation</a:t>
            </a:r>
          </a:p>
          <a:p>
            <a:pPr>
              <a:buFontTx/>
              <a:buChar char="-"/>
            </a:pPr>
            <a:r>
              <a:rPr lang="en-US" dirty="0"/>
              <a:t>Compute the state of the drone</a:t>
            </a:r>
          </a:p>
          <a:p>
            <a:pPr marL="0" indent="0">
              <a:buNone/>
            </a:pPr>
            <a:r>
              <a:rPr lang="en-US" dirty="0"/>
              <a:t>   using the current state, control inputs(thrust &amp; torque) and additional environmental factors</a:t>
            </a:r>
          </a:p>
        </p:txBody>
      </p:sp>
    </p:spTree>
    <p:extLst>
      <p:ext uri="{BB962C8B-B14F-4D97-AF65-F5344CB8AC3E}">
        <p14:creationId xmlns:p14="http://schemas.microsoft.com/office/powerpoint/2010/main" val="352655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8E69A-3DF7-1CAE-8F07-24C24AC71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80C56-8620-E30B-E8EF-BE977254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Final Results (RL)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E0F0A8-675D-2E53-1517-84A1B6228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71" y="1504274"/>
            <a:ext cx="7424057" cy="5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0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0E36-BC0A-8749-7894-5ECEC218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 Final Result(RL)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2C1861-9143-7DB3-EB29-8F9386E0E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76011"/>
            <a:ext cx="4317232" cy="6221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C7C6E7-31BC-885A-B44F-73D2706AAEE1}"/>
              </a:ext>
            </a:extLst>
          </p:cNvPr>
          <p:cNvSpPr txBox="1"/>
          <p:nvPr/>
        </p:nvSpPr>
        <p:spPr>
          <a:xfrm>
            <a:off x="1690417" y="3312948"/>
            <a:ext cx="2491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400" b="1" dirty="0"/>
              <a:t>Time : 5.4 sec</a:t>
            </a:r>
          </a:p>
          <a:p>
            <a:pPr algn="l"/>
            <a:r>
              <a:rPr kumimoji="1" lang="en-US" altLang="ko-KR" sz="2400" b="1" dirty="0"/>
              <a:t>Impulse : 1.5 N*m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533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F78BF-D37D-CDD3-A3BF-223C2CDE9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B6BB1-DCB4-EDB2-B116-6791F05A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Discussion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86AAB-D591-9572-90B0-8D688EFE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: </a:t>
            </a:r>
          </a:p>
          <a:p>
            <a:pPr lvl="1"/>
            <a:r>
              <a:rPr lang="en-US" dirty="0"/>
              <a:t>No arrive to Target point -&gt; Change Reward parameters(☆)</a:t>
            </a:r>
          </a:p>
          <a:p>
            <a:pPr lvl="1"/>
            <a:r>
              <a:rPr lang="en-US" dirty="0"/>
              <a:t>Train not converge -&gt; More Training</a:t>
            </a:r>
          </a:p>
        </p:txBody>
      </p:sp>
    </p:spTree>
    <p:extLst>
      <p:ext uri="{BB962C8B-B14F-4D97-AF65-F5344CB8AC3E}">
        <p14:creationId xmlns:p14="http://schemas.microsoft.com/office/powerpoint/2010/main" val="163408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92729-B86E-3EC5-851E-9A8D8084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Problem-Solving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6F62D-F5E6-DD2C-96F2-F98F908E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  <a:p>
            <a:r>
              <a:rPr lang="en-US" dirty="0"/>
              <a:t>PID control</a:t>
            </a:r>
          </a:p>
          <a:p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61585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39024-783F-6685-C1B0-3D8568DE5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BB304-6D7F-A1AC-9168-75610A46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Problem-Solving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AC158-5418-A242-CA1B-45CF8AE2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(PID)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Create an object(drone) : </a:t>
            </a:r>
            <a:r>
              <a:rPr lang="en-US" dirty="0" err="1"/>
              <a:t>DroneSimulator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           control input</a:t>
            </a:r>
          </a:p>
          <a:p>
            <a:pPr marL="457200" lvl="1" indent="0">
              <a:buNone/>
            </a:pPr>
            <a:r>
              <a:rPr lang="en-US" dirty="0"/>
              <a:t>Update the state of the drone			PID control	Repeat until</a:t>
            </a:r>
          </a:p>
          <a:p>
            <a:pPr marL="457200" lvl="1" indent="0">
              <a:buNone/>
            </a:pPr>
            <a:r>
              <a:rPr lang="en-US" dirty="0"/>
              <a:t>									it reaches target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FED48C87-1E26-A2CC-966F-854F23E871F3}"/>
              </a:ext>
            </a:extLst>
          </p:cNvPr>
          <p:cNvSpPr/>
          <p:nvPr/>
        </p:nvSpPr>
        <p:spPr>
          <a:xfrm>
            <a:off x="5229726" y="3895809"/>
            <a:ext cx="1828800" cy="288758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D7CF9E-AFC3-077B-CD42-01E63A1558A2}"/>
              </a:ext>
            </a:extLst>
          </p:cNvPr>
          <p:cNvSpPr/>
          <p:nvPr/>
        </p:nvSpPr>
        <p:spPr>
          <a:xfrm>
            <a:off x="9015663" y="3753853"/>
            <a:ext cx="2306053" cy="946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2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F616C-7511-F48D-F602-CFD791C0A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C10E0-0DEB-A88A-6345-EE149315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Problem-Solving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F39BA-CFA0-CD54-7999-06CE97A8A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  <a:p>
            <a:pPr lvl="1"/>
            <a:r>
              <a:rPr lang="en-US" dirty="0"/>
              <a:t>Agent</a:t>
            </a:r>
          </a:p>
          <a:p>
            <a:pPr lvl="1"/>
            <a:r>
              <a:rPr lang="en-US" dirty="0"/>
              <a:t>Environment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Action</a:t>
            </a:r>
          </a:p>
          <a:p>
            <a:pPr lvl="1"/>
            <a:r>
              <a:rPr lang="en-US" dirty="0"/>
              <a:t>Reward</a:t>
            </a:r>
          </a:p>
          <a:p>
            <a:pPr lvl="1"/>
            <a:r>
              <a:rPr lang="en-US" dirty="0"/>
              <a:t>Policy (Algorithm)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8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23ED7-AFF1-1198-15A4-88ADBAB54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34287-A89E-DC7F-3745-6CDE5AAA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Problem-Solving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CB319-AA26-F95C-F05F-07A73A0A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B52AF-7971-45DD-E849-9F8D14061235}"/>
              </a:ext>
            </a:extLst>
          </p:cNvPr>
          <p:cNvSpPr txBox="1"/>
          <p:nvPr/>
        </p:nvSpPr>
        <p:spPr>
          <a:xfrm>
            <a:off x="1276709" y="3912988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rgbClr val="0070C0"/>
                </a:solidFill>
              </a:rPr>
              <a:t>Action</a:t>
            </a:r>
            <a:endParaRPr kumimoji="1" lang="ko-KR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2B564C-D20E-E7AF-5FA0-80DA1EC898EB}"/>
              </a:ext>
            </a:extLst>
          </p:cNvPr>
          <p:cNvSpPr/>
          <p:nvPr/>
        </p:nvSpPr>
        <p:spPr>
          <a:xfrm>
            <a:off x="3493698" y="2613803"/>
            <a:ext cx="4822166" cy="318314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D7B34-0354-C634-84F3-F0A08BE7CB0A}"/>
              </a:ext>
            </a:extLst>
          </p:cNvPr>
          <p:cNvSpPr txBox="1"/>
          <p:nvPr/>
        </p:nvSpPr>
        <p:spPr>
          <a:xfrm>
            <a:off x="4955034" y="2321415"/>
            <a:ext cx="189949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3200">
                <a:solidFill>
                  <a:srgbClr val="0070C0"/>
                </a:solidFill>
              </a:defRPr>
            </a:lvl1pPr>
          </a:lstStyle>
          <a:p>
            <a:r>
              <a:rPr lang="en-US" altLang="ko-KR" dirty="0">
                <a:solidFill>
                  <a:srgbClr val="00B0F0"/>
                </a:solidFill>
              </a:rPr>
              <a:t>SAC Agent</a:t>
            </a:r>
            <a:endParaRPr lang="ko-KR" altLang="en-US" dirty="0">
              <a:solidFill>
                <a:srgbClr val="00B0F0"/>
              </a:solidFill>
            </a:endParaRPr>
          </a:p>
        </p:txBody>
      </p:sp>
      <p:pic>
        <p:nvPicPr>
          <p:cNvPr id="7" name="그림 6">
            <a:hlinkClick r:id="rId2"/>
            <a:extLst>
              <a:ext uri="{FF2B5EF4-FFF2-40B4-BE49-F238E27FC236}">
                <a16:creationId xmlns:a16="http://schemas.microsoft.com/office/drawing/2014/main" id="{851F8D4C-560A-51AE-CA24-E6B6EE98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531" y="2812218"/>
            <a:ext cx="4000500" cy="647700"/>
          </a:xfrm>
          <a:prstGeom prst="rect">
            <a:avLst/>
          </a:prstGeom>
        </p:spPr>
      </p:pic>
      <p:pic>
        <p:nvPicPr>
          <p:cNvPr id="9" name="그림 8" descr="드론, 항공기, 비행, 헬리콥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5864F21-A856-FAF3-91BC-466F851D9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88431" y="3459918"/>
            <a:ext cx="3194187" cy="2118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21047C-56FF-E282-C3C7-E6CFAA9D3BF2}"/>
              </a:ext>
            </a:extLst>
          </p:cNvPr>
          <p:cNvSpPr txBox="1"/>
          <p:nvPr/>
        </p:nvSpPr>
        <p:spPr>
          <a:xfrm>
            <a:off x="9420045" y="3912988"/>
            <a:ext cx="1441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rgbClr val="0070C0"/>
                </a:solidFill>
              </a:rPr>
              <a:t>Reward</a:t>
            </a:r>
            <a:endParaRPr kumimoji="1" lang="ko-KR" altLang="en-US" sz="3200" dirty="0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A6292CA-C833-01D3-72B9-097644BD8C6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36990" y="4205376"/>
            <a:ext cx="956708" cy="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09255C-D139-4E9D-F2E8-19023C3BB886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8315864" y="4205376"/>
            <a:ext cx="1104181" cy="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D3FDB67B-4C25-97C7-12FC-78FA2F9E32FD}"/>
              </a:ext>
            </a:extLst>
          </p:cNvPr>
          <p:cNvCxnSpPr>
            <a:stCxn id="10" idx="2"/>
            <a:endCxn id="4" idx="2"/>
          </p:cNvCxnSpPr>
          <p:nvPr/>
        </p:nvCxnSpPr>
        <p:spPr>
          <a:xfrm rot="5400000">
            <a:off x="6023739" y="380875"/>
            <a:ext cx="12700" cy="8233777"/>
          </a:xfrm>
          <a:prstGeom prst="bentConnector3">
            <a:avLst>
              <a:gd name="adj1" fmla="val 1368679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99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CA931-EE64-8300-61AE-D00D30DB6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16625-33C7-7BAB-0AE2-39A39B76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Problem-Solving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FBF01-D176-6333-CAD8-F4B94B55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1BC07C-7857-5F50-4EA3-C8ECDE8575BE}"/>
              </a:ext>
            </a:extLst>
          </p:cNvPr>
          <p:cNvGrpSpPr/>
          <p:nvPr/>
        </p:nvGrpSpPr>
        <p:grpSpPr>
          <a:xfrm>
            <a:off x="2817962" y="2023383"/>
            <a:ext cx="6883571" cy="4258458"/>
            <a:chOff x="2817962" y="2023383"/>
            <a:chExt cx="6883571" cy="4258458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547FEE5-5DEC-A223-256E-296BBD368B97}"/>
                </a:ext>
              </a:extLst>
            </p:cNvPr>
            <p:cNvCxnSpPr/>
            <p:nvPr/>
          </p:nvCxnSpPr>
          <p:spPr>
            <a:xfrm>
              <a:off x="2817962" y="6020231"/>
              <a:ext cx="6556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2AA5140-B6C9-141B-F0A0-DAD58EAEDFEB}"/>
                </a:ext>
              </a:extLst>
            </p:cNvPr>
            <p:cNvCxnSpPr/>
            <p:nvPr/>
          </p:nvCxnSpPr>
          <p:spPr>
            <a:xfrm flipV="1">
              <a:off x="5730442" y="3342727"/>
              <a:ext cx="2600856" cy="2834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DDEB4A7-E281-B571-65EB-D13AAAFC5A81}"/>
                </a:ext>
              </a:extLst>
            </p:cNvPr>
            <p:cNvCxnSpPr/>
            <p:nvPr/>
          </p:nvCxnSpPr>
          <p:spPr>
            <a:xfrm flipV="1">
              <a:off x="5886255" y="2415396"/>
              <a:ext cx="0" cy="3735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A8F3D-75EC-EDCB-161C-29C8E3E1F80D}"/>
                </a:ext>
              </a:extLst>
            </p:cNvPr>
            <p:cNvSpPr txBox="1"/>
            <p:nvPr/>
          </p:nvSpPr>
          <p:spPr>
            <a:xfrm>
              <a:off x="9358169" y="5758621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>
                  <a:latin typeface="Vivaldi" panose="020F0502020204030204" pitchFamily="34" charset="0"/>
                  <a:cs typeface="Vivaldi" panose="020F0502020204030204" pitchFamily="34" charset="0"/>
                </a:rPr>
                <a:t>x</a:t>
              </a:r>
              <a:endParaRPr kumimoji="1" lang="ko-KR" altLang="en-US" sz="2800" dirty="0">
                <a:latin typeface="Vivaldi" panose="020F0502020204030204" pitchFamily="34" charset="0"/>
                <a:cs typeface="Vivald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6B1693-07CC-6B08-A045-00983213A39D}"/>
                </a:ext>
              </a:extLst>
            </p:cNvPr>
            <p:cNvSpPr txBox="1"/>
            <p:nvPr/>
          </p:nvSpPr>
          <p:spPr>
            <a:xfrm>
              <a:off x="8297120" y="2998168"/>
              <a:ext cx="3225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>
                  <a:latin typeface="Vivaldi" panose="020F0502020204030204" pitchFamily="34" charset="0"/>
                  <a:cs typeface="Vivaldi" panose="020F0502020204030204" pitchFamily="34" charset="0"/>
                </a:rPr>
                <a:t>y</a:t>
              </a:r>
              <a:endParaRPr kumimoji="1" lang="ko-KR" altLang="en-US" sz="2800" dirty="0">
                <a:latin typeface="Vivaldi" panose="020F0502020204030204" pitchFamily="34" charset="0"/>
                <a:cs typeface="Vivald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F7C349-4660-D2BA-8E26-CFA9D201E998}"/>
                </a:ext>
              </a:extLst>
            </p:cNvPr>
            <p:cNvSpPr txBox="1"/>
            <p:nvPr/>
          </p:nvSpPr>
          <p:spPr>
            <a:xfrm>
              <a:off x="5735075" y="2023383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>
                  <a:latin typeface="Vivaldi" panose="020F0502020204030204" pitchFamily="34" charset="0"/>
                  <a:cs typeface="Vivaldi" panose="020F0502020204030204" pitchFamily="34" charset="0"/>
                </a:rPr>
                <a:t>z</a:t>
              </a:r>
              <a:endParaRPr kumimoji="1" lang="ko-KR" altLang="en-US" sz="2800" dirty="0">
                <a:latin typeface="Vivaldi" panose="020F0502020204030204" pitchFamily="34" charset="0"/>
                <a:cs typeface="Vivaldi" panose="020F0502020204030204" pitchFamily="34" charset="0"/>
              </a:endParaRPr>
            </a:p>
          </p:txBody>
        </p:sp>
      </p:grp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87423E89-8017-026B-6519-BAEBEEE8609E}"/>
              </a:ext>
            </a:extLst>
          </p:cNvPr>
          <p:cNvCxnSpPr/>
          <p:nvPr/>
        </p:nvCxnSpPr>
        <p:spPr>
          <a:xfrm flipV="1">
            <a:off x="3502325" y="3636301"/>
            <a:ext cx="0" cy="238393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F42DA287-A0FA-5C07-58A7-4444BD3614A5}"/>
              </a:ext>
            </a:extLst>
          </p:cNvPr>
          <p:cNvCxnSpPr/>
          <p:nvPr/>
        </p:nvCxnSpPr>
        <p:spPr>
          <a:xfrm>
            <a:off x="3502325" y="3636301"/>
            <a:ext cx="238393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8491AD0-0CD3-89CE-B353-DB7A975232D8}"/>
              </a:ext>
            </a:extLst>
          </p:cNvPr>
          <p:cNvSpPr/>
          <p:nvPr/>
        </p:nvSpPr>
        <p:spPr>
          <a:xfrm>
            <a:off x="3422285" y="3556261"/>
            <a:ext cx="160077" cy="1600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090964D-E62D-C8B4-C33E-A923BE3F9F54}"/>
              </a:ext>
            </a:extLst>
          </p:cNvPr>
          <p:cNvSpPr/>
          <p:nvPr/>
        </p:nvSpPr>
        <p:spPr>
          <a:xfrm>
            <a:off x="5803175" y="5945778"/>
            <a:ext cx="160077" cy="1600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517616-41B2-B773-B445-B28320240C1B}"/>
              </a:ext>
            </a:extLst>
          </p:cNvPr>
          <p:cNvSpPr txBox="1"/>
          <p:nvPr/>
        </p:nvSpPr>
        <p:spPr>
          <a:xfrm>
            <a:off x="2744325" y="3199501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Starting point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D2FCF0-412B-4B28-3A08-ACA03ADF6571}"/>
              </a:ext>
            </a:extLst>
          </p:cNvPr>
          <p:cNvSpPr txBox="1"/>
          <p:nvPr/>
        </p:nvSpPr>
        <p:spPr>
          <a:xfrm>
            <a:off x="5185600" y="6072097"/>
            <a:ext cx="131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Target point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50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72391-E916-C5EF-074A-561FA32B4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30BDC-E01E-3559-6A7C-F85E93CC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Problem-Solving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95C9E-F54D-1C95-B04F-8DC58FE6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그림 3" descr="드론, 항공기, 비행, 헬리콥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9C3E838-849B-1D75-9B4F-B653ED1CB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7298" y="2666286"/>
            <a:ext cx="5018702" cy="3329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E8FFFE-BDF1-2263-02C8-85B86B25AD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4316" y="2105569"/>
                <a:ext cx="4849484" cy="3147918"/>
              </a:xfrm>
              <a:prstGeom prst="rect">
                <a:avLst/>
              </a:prstGeom>
              <a:noFill/>
            </p:spPr>
            <p:txBody>
              <a:bodyPr wrap="square" lIns="90000" rtlCol="0">
                <a:normAutofit/>
              </a:bodyPr>
              <a:lstStyle/>
              <a:p>
                <a:r>
                  <a:rPr kumimoji="1" lang="en-US" altLang="ko-KR" sz="2400" b="1" dirty="0"/>
                  <a:t>State</a:t>
                </a:r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sz="2400" dirty="0"/>
                  <a:t>Position : [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ko-KR" sz="2400" dirty="0"/>
                  <a:t>]</a:t>
                </a:r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sz="2400" dirty="0"/>
                  <a:t>Velocity :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ko-KR" sz="2400" dirty="0"/>
                  <a:t>]</a:t>
                </a:r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sz="2400" dirty="0"/>
                  <a:t>Acceleration :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ko-KR" sz="2400" dirty="0"/>
                  <a:t>]</a:t>
                </a:r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sz="2400" dirty="0"/>
                  <a:t>Angle(Euler) : [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en-US" altLang="ko-KR" sz="2400" dirty="0"/>
                  <a:t>]</a:t>
                </a:r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sz="2400" dirty="0"/>
                  <a:t>Angular Velocity :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en-US" altLang="ko-KR" sz="2400" dirty="0"/>
                  <a:t>]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E8FFFE-BDF1-2263-02C8-85B86B25A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316" y="2105569"/>
                <a:ext cx="4849484" cy="3147918"/>
              </a:xfrm>
              <a:prstGeom prst="rect">
                <a:avLst/>
              </a:prstGeom>
              <a:blipFill>
                <a:blip r:embed="rId5"/>
                <a:stretch>
                  <a:fillRect l="-2089" t="-1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14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8FD43-B299-A9E2-A739-5E0FC9D6D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9AD0A-D7B7-C1B2-E293-7E45145D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Problem-Solving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54688-F620-2FAC-3E34-FA224B6B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그림 3" descr="드론, 항공기, 비행, 헬리콥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40ABB3-E49A-41F2-65BC-EA3F503F3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09947" y="2588648"/>
            <a:ext cx="5018702" cy="3329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3C3564-62C0-8115-D7FD-5A43AB8EB626}"/>
                  </a:ext>
                </a:extLst>
              </p:cNvPr>
              <p:cNvSpPr txBox="1"/>
              <p:nvPr/>
            </p:nvSpPr>
            <p:spPr>
              <a:xfrm>
                <a:off x="833124" y="3429000"/>
                <a:ext cx="2676823" cy="12295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ko-KR" sz="2400" b="1" dirty="0">
                    <a:solidFill>
                      <a:srgbClr val="FF0000"/>
                    </a:solidFill>
                  </a:rPr>
                  <a:t>Action</a:t>
                </a:r>
              </a:p>
              <a:p>
                <a:pPr algn="l"/>
                <a:r>
                  <a:rPr kumimoji="1" lang="en-US" altLang="ko-KR" sz="2400" dirty="0" err="1"/>
                  <a:t>Thurst</a:t>
                </a:r>
                <a:r>
                  <a:rPr kumimoji="1" lang="en-US" altLang="ko-KR" sz="2400" dirty="0"/>
                  <a:t> :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kumimoji="1" lang="en-US" altLang="ko-KR" sz="2400" dirty="0"/>
              </a:p>
              <a:p>
                <a:pPr algn="l"/>
                <a:r>
                  <a:rPr kumimoji="1" lang="en-US" altLang="ko-KR" sz="2400" dirty="0"/>
                  <a:t>Torque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3C3564-62C0-8115-D7FD-5A43AB8EB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4" y="3429000"/>
                <a:ext cx="2676823" cy="1229504"/>
              </a:xfrm>
              <a:prstGeom prst="rect">
                <a:avLst/>
              </a:prstGeom>
              <a:blipFill>
                <a:blip r:embed="rId5"/>
                <a:stretch>
                  <a:fillRect l="-3302" t="-5155" b="-8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A5D7459-0A92-6CE1-BDED-C2F4E285D63F}"/>
              </a:ext>
            </a:extLst>
          </p:cNvPr>
          <p:cNvCxnSpPr/>
          <p:nvPr/>
        </p:nvCxnSpPr>
        <p:spPr>
          <a:xfrm>
            <a:off x="3509947" y="4071668"/>
            <a:ext cx="46683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1C9815-596C-7B92-95B6-824E132D5C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73065" y="3015656"/>
                <a:ext cx="3418936" cy="2475053"/>
              </a:xfrm>
              <a:prstGeom prst="rect">
                <a:avLst/>
              </a:prstGeom>
              <a:noFill/>
            </p:spPr>
            <p:txBody>
              <a:bodyPr wrap="square" lIns="90000" rtlCol="0">
                <a:normAutofit fontScale="92500" lnSpcReduction="10000"/>
              </a:bodyPr>
              <a:lstStyle/>
              <a:p>
                <a:r>
                  <a:rPr kumimoji="1" lang="en-US" altLang="ko-KR" sz="2400" b="1" dirty="0"/>
                  <a:t>State</a:t>
                </a:r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sz="2400" dirty="0"/>
                  <a:t>Position : [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ko-KR" sz="2400" dirty="0"/>
                  <a:t>]</a:t>
                </a:r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sz="2400" dirty="0"/>
                  <a:t>Velocity :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ko-KR" sz="2400" dirty="0"/>
                  <a:t>]</a:t>
                </a:r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sz="2400" dirty="0"/>
                  <a:t>Acceleration :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1" lang="en-US" altLang="ko-KR" sz="2400" dirty="0"/>
                  <a:t>]</a:t>
                </a:r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sz="2400" dirty="0"/>
                  <a:t>Angle(Euler) : [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en-US" altLang="ko-KR" sz="2400" dirty="0"/>
                  <a:t>]</a:t>
                </a:r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sz="2400" dirty="0"/>
                  <a:t>Angular Velocity :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en-US" altLang="ko-KR" sz="2400" dirty="0"/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1C9815-596C-7B92-95B6-824E132D5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065" y="3015656"/>
                <a:ext cx="3418936" cy="2475053"/>
              </a:xfrm>
              <a:prstGeom prst="rect">
                <a:avLst/>
              </a:prstGeom>
              <a:blipFill>
                <a:blip r:embed="rId6"/>
                <a:stretch>
                  <a:fillRect l="-2214" t="-3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D004E22-AD3E-2DF1-423C-AA6C4C6C049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367623" y="4253183"/>
            <a:ext cx="405442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4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88B38-3FF9-505B-BD69-CB2C0EFFA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1F21D-80B6-B3E7-1705-2DBC66ED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Problem-Solving Approach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F27CD-8CAB-E654-167F-F7EB0ED73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6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Reward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E54BB4E-603E-C591-CE55-5716C92CBA98}"/>
                  </a:ext>
                </a:extLst>
              </p:cNvPr>
              <p:cNvSpPr/>
              <p:nvPr/>
            </p:nvSpPr>
            <p:spPr>
              <a:xfrm>
                <a:off x="851139" y="2704700"/>
                <a:ext cx="2648309" cy="36072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Every time step: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E54BB4E-603E-C591-CE55-5716C92CB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39" y="2704700"/>
                <a:ext cx="2648309" cy="360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35641FE-0C6C-7D92-8962-570F7FFB4509}"/>
                  </a:ext>
                </a:extLst>
              </p:cNvPr>
              <p:cNvSpPr/>
              <p:nvPr/>
            </p:nvSpPr>
            <p:spPr>
              <a:xfrm>
                <a:off x="4784785" y="2704700"/>
                <a:ext cx="2648309" cy="36072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∝</m:t>
                      </m:r>
                      <m:sSub>
                        <m:sSub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𝑡𝑎𝑟𝑔𝑒𝑡</m:t>
                          </m:r>
                        </m:sub>
                      </m:sSub>
                    </m:oMath>
                  </m:oMathPara>
                </a14:m>
                <a:endParaRPr kumimoji="1"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ko-KR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kumimoji="1"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∝ </m:t>
                    </m:r>
                  </m:oMath>
                </a14:m>
                <a:r>
                  <a:rPr kumimoji="1" lang="en-US" altLang="ko-KR" dirty="0">
                    <a:solidFill>
                      <a:schemeClr val="tx1"/>
                    </a:solidFill>
                  </a:rPr>
                  <a:t>(direction is pointing to target)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35641FE-0C6C-7D92-8962-570F7FFB4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85" y="2704700"/>
                <a:ext cx="2648309" cy="360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BD9128-B00C-5CED-33ED-56E0910D2097}"/>
                  </a:ext>
                </a:extLst>
              </p:cNvPr>
              <p:cNvSpPr/>
              <p:nvPr/>
            </p:nvSpPr>
            <p:spPr>
              <a:xfrm>
                <a:off x="8718430" y="2704700"/>
                <a:ext cx="2648309" cy="36072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∝−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ko-KR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ko-KR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∝−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BD9128-B00C-5CED-33ED-56E0910D2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430" y="2704700"/>
                <a:ext cx="2648309" cy="360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40F59C3-BC87-3928-1B3B-9DDF48F73EFD}"/>
              </a:ext>
            </a:extLst>
          </p:cNvPr>
          <p:cNvSpPr txBox="1"/>
          <p:nvPr/>
        </p:nvSpPr>
        <p:spPr>
          <a:xfrm>
            <a:off x="1766366" y="2473867"/>
            <a:ext cx="81785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/>
              <a:t>Time</a:t>
            </a:r>
            <a:endParaRPr kumimoji="1"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31FA3-0030-4FB9-12A8-2532C2C2F39B}"/>
              </a:ext>
            </a:extLst>
          </p:cNvPr>
          <p:cNvSpPr txBox="1"/>
          <p:nvPr/>
        </p:nvSpPr>
        <p:spPr>
          <a:xfrm>
            <a:off x="5520384" y="2473867"/>
            <a:ext cx="127945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/>
              <a:t>Distance</a:t>
            </a:r>
            <a:endParaRPr kumimoji="1"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04C6D-6E7F-0BDB-7AA2-20AEF1804905}"/>
              </a:ext>
            </a:extLst>
          </p:cNvPr>
          <p:cNvSpPr txBox="1"/>
          <p:nvPr/>
        </p:nvSpPr>
        <p:spPr>
          <a:xfrm>
            <a:off x="9426778" y="2473867"/>
            <a:ext cx="12316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/>
              <a:t>Stability</a:t>
            </a:r>
            <a:endParaRPr kumimoji="1"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4F530-753D-C60C-9B8E-B25FBE35975C}"/>
              </a:ext>
            </a:extLst>
          </p:cNvPr>
          <p:cNvSpPr txBox="1"/>
          <p:nvPr/>
        </p:nvSpPr>
        <p:spPr>
          <a:xfrm>
            <a:off x="1050842" y="2935532"/>
            <a:ext cx="2214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How fast arrive to target</a:t>
            </a:r>
            <a:endParaRPr kumimoji="1"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81AADB-B5A6-F46A-EA20-D5D0680B839B}"/>
              </a:ext>
            </a:extLst>
          </p:cNvPr>
          <p:cNvSpPr txBox="1"/>
          <p:nvPr/>
        </p:nvSpPr>
        <p:spPr>
          <a:xfrm>
            <a:off x="4941500" y="2935532"/>
            <a:ext cx="2317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How close reach to target</a:t>
            </a:r>
            <a:endParaRPr kumimoji="1"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D164D-F29B-5984-7866-7D1ACDE18CF2}"/>
              </a:ext>
            </a:extLst>
          </p:cNvPr>
          <p:cNvSpPr txBox="1"/>
          <p:nvPr/>
        </p:nvSpPr>
        <p:spPr>
          <a:xfrm>
            <a:off x="9229862" y="2935532"/>
            <a:ext cx="16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How stable move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08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467</Words>
  <Application>Microsoft Macintosh PowerPoint</Application>
  <PresentationFormat>와이드스크린</PresentationFormat>
  <Paragraphs>109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Vivaldi</vt:lpstr>
      <vt:lpstr>Office 테마</vt:lpstr>
      <vt:lpstr>1. Project Topic</vt:lpstr>
      <vt:lpstr>2. Problem-Solving Approach</vt:lpstr>
      <vt:lpstr>2. Problem-Solving Approach</vt:lpstr>
      <vt:lpstr>2. Problem-Solving Approach</vt:lpstr>
      <vt:lpstr>2. Problem-Solving Approach</vt:lpstr>
      <vt:lpstr>2. Problem-Solving Approach</vt:lpstr>
      <vt:lpstr>2. Problem-Solving Approach</vt:lpstr>
      <vt:lpstr>2. Problem-Solving Approach</vt:lpstr>
      <vt:lpstr>2. Problem-Solving Approach</vt:lpstr>
      <vt:lpstr>2. Problem-Solving Approach</vt:lpstr>
      <vt:lpstr>2. Problem-Solving Approach</vt:lpstr>
      <vt:lpstr>3. Tool Used</vt:lpstr>
      <vt:lpstr>4. Final Results (RL)</vt:lpstr>
      <vt:lpstr>4. Final Result(RL)</vt:lpstr>
      <vt:lpstr>5.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동학 이</dc:creator>
  <cp:lastModifiedBy>하성철</cp:lastModifiedBy>
  <cp:revision>8</cp:revision>
  <dcterms:created xsi:type="dcterms:W3CDTF">2025-06-03T05:46:32Z</dcterms:created>
  <dcterms:modified xsi:type="dcterms:W3CDTF">2025-06-03T21:08:57Z</dcterms:modified>
</cp:coreProperties>
</file>