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6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391" r:id="rId4"/>
    <p:sldId id="312" r:id="rId5"/>
    <p:sldId id="314" r:id="rId6"/>
    <p:sldId id="315" r:id="rId7"/>
    <p:sldId id="327" r:id="rId8"/>
    <p:sldId id="272" r:id="rId9"/>
    <p:sldId id="282" r:id="rId10"/>
    <p:sldId id="297" r:id="rId11"/>
    <p:sldId id="283" r:id="rId12"/>
    <p:sldId id="273" r:id="rId13"/>
    <p:sldId id="305" r:id="rId14"/>
    <p:sldId id="313" r:id="rId15"/>
    <p:sldId id="276" r:id="rId16"/>
    <p:sldId id="319" r:id="rId17"/>
    <p:sldId id="320" r:id="rId18"/>
    <p:sldId id="316" r:id="rId19"/>
    <p:sldId id="317" r:id="rId20"/>
    <p:sldId id="318" r:id="rId21"/>
    <p:sldId id="321" r:id="rId22"/>
    <p:sldId id="323" r:id="rId23"/>
    <p:sldId id="325" r:id="rId24"/>
    <p:sldId id="358" r:id="rId25"/>
    <p:sldId id="395" r:id="rId26"/>
    <p:sldId id="398" r:id="rId27"/>
    <p:sldId id="410" r:id="rId28"/>
    <p:sldId id="399" r:id="rId29"/>
    <p:sldId id="411" r:id="rId30"/>
    <p:sldId id="412" r:id="rId31"/>
    <p:sldId id="278" r:id="rId32"/>
    <p:sldId id="279" r:id="rId33"/>
    <p:sldId id="280" r:id="rId34"/>
    <p:sldId id="281" r:id="rId35"/>
  </p:sldIdLst>
  <p:sldSz cx="12192000" cy="6858000"/>
  <p:notesSz cx="9866313" cy="6735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cj" initials="k" lastIdx="1" clrIdx="0">
    <p:extLst>
      <p:ext uri="{19B8F6BF-5375-455C-9EA6-DF929625EA0E}">
        <p15:presenceInfo xmlns:p15="http://schemas.microsoft.com/office/powerpoint/2012/main" userId="kc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45A"/>
    <a:srgbClr val="E7E8EA"/>
    <a:srgbClr val="CCCDD1"/>
    <a:srgbClr val="E8F0ED"/>
    <a:srgbClr val="FF0000"/>
    <a:srgbClr val="CDE0D9"/>
    <a:srgbClr val="FF40FF"/>
    <a:srgbClr val="35D4EC"/>
    <a:srgbClr val="E8F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3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9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76C4B-EBD1-460B-8643-7B684B7750CD}" type="datetimeFigureOut">
              <a:rPr lang="ko-KR" altLang="en-US" smtClean="0"/>
              <a:t>2018. 4. 26.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D55C9-6057-4B3D-9E0D-E62B70A57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735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0FDD3-C31E-8240-9A02-AF5E4D63B649}" type="datetimeFigureOut">
              <a:rPr kumimoji="1" lang="ko-KR" altLang="en-US" smtClean="0"/>
              <a:t>2018. 4. 26.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6459C-BBFC-9F4A-A7CC-FE8CAE43F3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274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22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1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1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1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1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1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1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1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1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1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cc.org/" TargetMode="External"/><Relationship Id="rId2" Type="http://schemas.openxmlformats.org/officeDocument/2006/relationships/hyperlink" Target="https://www.cer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rketplace.eclipse.org/content/eclipse-pde-plug-development-environment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F0E4B-A712-4398-9936-4F2DDC361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515" y="1305162"/>
            <a:ext cx="11105443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66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SEEKCURE:</a:t>
            </a:r>
            <a:r>
              <a:rPr lang="ko-KR" altLang="en-US" sz="66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시큐어코딩 룰체커</a:t>
            </a:r>
            <a:br>
              <a:rPr lang="en-US" altLang="ko-KR" sz="66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</a:br>
            <a:r>
              <a:rPr lang="en-US" altLang="ko-KR" sz="36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(SEEKCURE:rulechecker for secure coding)</a:t>
            </a:r>
            <a:endParaRPr lang="ko-KR" altLang="en-US" sz="3600" b="1" i="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2E0AD8-2162-4DDA-BF7E-1F44E5003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9775" y="5148855"/>
            <a:ext cx="7766936" cy="1096899"/>
          </a:xfrm>
        </p:spPr>
        <p:txBody>
          <a:bodyPr>
            <a:normAutofit/>
          </a:bodyPr>
          <a:lstStyle/>
          <a:p>
            <a:r>
              <a:rPr lang="en-US" altLang="ko-KR" sz="16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2015156011 </a:t>
            </a:r>
            <a:r>
              <a:rPr lang="ko-KR" altLang="en-US" sz="16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김창진</a:t>
            </a:r>
            <a:r>
              <a:rPr lang="en-US" altLang="ko-KR" sz="16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</a:t>
            </a:r>
            <a:r>
              <a:rPr lang="ko-KR" altLang="en-US" sz="16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지도교수</a:t>
            </a:r>
            <a:r>
              <a:rPr lang="en-US" altLang="ko-KR" sz="16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:</a:t>
            </a:r>
            <a:r>
              <a:rPr lang="ko-KR" altLang="en-US" sz="16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</a:t>
            </a:r>
            <a:r>
              <a:rPr lang="ko-KR" altLang="en-US" sz="1600" b="1" i="0" dirty="0" err="1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공기석</a:t>
            </a:r>
            <a:endParaRPr lang="en-US" altLang="ko-KR" sz="1600" b="1" i="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r>
              <a:rPr lang="en-US" altLang="ko-KR" sz="16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2013156008 </a:t>
            </a:r>
            <a:r>
              <a:rPr lang="ko-KR" altLang="en-US" sz="16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김병철 지도교수</a:t>
            </a:r>
            <a:r>
              <a:rPr lang="en-US" altLang="ko-KR" sz="16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:</a:t>
            </a:r>
            <a:r>
              <a:rPr lang="ko-KR" altLang="en-US" sz="16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한경숙</a:t>
            </a:r>
            <a:endParaRPr lang="en-US" altLang="ko-KR" sz="1600" b="1" i="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r>
              <a:rPr lang="en-US" altLang="ko-KR" sz="16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2015156024 </a:t>
            </a:r>
            <a:r>
              <a:rPr lang="ko-KR" altLang="en-US" sz="16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윤성철 지도교수</a:t>
            </a:r>
            <a:r>
              <a:rPr lang="en-US" altLang="ko-KR" sz="16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:</a:t>
            </a:r>
            <a:r>
              <a:rPr lang="ko-KR" altLang="en-US" sz="16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한경숙</a:t>
            </a:r>
          </a:p>
        </p:txBody>
      </p:sp>
      <p:sp>
        <p:nvSpPr>
          <p:cNvPr id="4" name="도넛[D] 3"/>
          <p:cNvSpPr/>
          <p:nvPr/>
        </p:nvSpPr>
        <p:spPr>
          <a:xfrm>
            <a:off x="495823" y="4652726"/>
            <a:ext cx="1905000" cy="1905000"/>
          </a:xfrm>
          <a:prstGeom prst="donut">
            <a:avLst>
              <a:gd name="adj" fmla="val 9728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06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082" y="1014783"/>
            <a:ext cx="4392118" cy="43921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175" y="1861900"/>
            <a:ext cx="4381292" cy="4381292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1910710" y="1737805"/>
            <a:ext cx="2101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운용단계에서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algn="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보안약점을 발견해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algn="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수정하면</a:t>
            </a:r>
          </a:p>
        </p:txBody>
      </p:sp>
      <p:sp>
        <p:nvSpPr>
          <p:cNvPr id="7" name="텍스트 상자 6"/>
          <p:cNvSpPr txBox="1"/>
          <p:nvPr/>
        </p:nvSpPr>
        <p:spPr>
          <a:xfrm>
            <a:off x="6739479" y="5135196"/>
            <a:ext cx="46875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600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큰 비용발생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1DD1201A-4282-412C-AB5E-350BF5580D5B}"/>
              </a:ext>
            </a:extLst>
          </p:cNvPr>
          <p:cNvSpPr txBox="1"/>
          <p:nvPr/>
        </p:nvSpPr>
        <p:spPr>
          <a:xfrm>
            <a:off x="287092" y="6289314"/>
            <a:ext cx="6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8</a:t>
            </a:r>
            <a:endParaRPr lang="ko-KR" altLang="en-US" sz="28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AFEC4FA-9E14-334C-BD09-40CDF2C921E2}"/>
              </a:ext>
            </a:extLst>
          </p:cNvPr>
          <p:cNvSpPr txBox="1">
            <a:spLocks/>
          </p:cNvSpPr>
          <p:nvPr/>
        </p:nvSpPr>
        <p:spPr>
          <a:xfrm>
            <a:off x="287092" y="195517"/>
            <a:ext cx="3833906" cy="723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종합 설계 개요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C8A2232-5C9B-3644-9D3B-F729D14C252D}"/>
              </a:ext>
            </a:extLst>
          </p:cNvPr>
          <p:cNvSpPr txBox="1">
            <a:spLocks/>
          </p:cNvSpPr>
          <p:nvPr/>
        </p:nvSpPr>
        <p:spPr>
          <a:xfrm>
            <a:off x="3691272" y="399064"/>
            <a:ext cx="6248398" cy="53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ko-KR" altLang="en-US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연구 개발 효과</a:t>
            </a:r>
            <a:endParaRPr lang="en-US" altLang="ko-KR" b="1" dirty="0">
              <a:solidFill>
                <a:schemeClr val="accent2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902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1426691" y="1740925"/>
            <a:ext cx="2640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초반단계에서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algn="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코드 분석을 통해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algn="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보안 약점을 캐치한다면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673" y="1014783"/>
            <a:ext cx="4392118" cy="439211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546" y="1316991"/>
            <a:ext cx="2864371" cy="286437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766" y="1861900"/>
            <a:ext cx="4381292" cy="4381292"/>
          </a:xfrm>
          <a:prstGeom prst="rect">
            <a:avLst/>
          </a:prstGeom>
        </p:spPr>
      </p:pic>
      <p:sp>
        <p:nvSpPr>
          <p:cNvPr id="12" name="텍스트 상자 11"/>
          <p:cNvSpPr txBox="1"/>
          <p:nvPr/>
        </p:nvSpPr>
        <p:spPr>
          <a:xfrm>
            <a:off x="7276110" y="5135196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600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비용절감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DD1201A-4282-412C-AB5E-350BF5580D5B}"/>
              </a:ext>
            </a:extLst>
          </p:cNvPr>
          <p:cNvSpPr txBox="1"/>
          <p:nvPr/>
        </p:nvSpPr>
        <p:spPr>
          <a:xfrm>
            <a:off x="287092" y="6289314"/>
            <a:ext cx="6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9</a:t>
            </a:r>
            <a:endParaRPr lang="ko-KR" altLang="en-US" sz="28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032518D-D367-0F41-AAA4-5F4275CC2094}"/>
              </a:ext>
            </a:extLst>
          </p:cNvPr>
          <p:cNvSpPr txBox="1">
            <a:spLocks/>
          </p:cNvSpPr>
          <p:nvPr/>
        </p:nvSpPr>
        <p:spPr>
          <a:xfrm>
            <a:off x="287092" y="195517"/>
            <a:ext cx="3833906" cy="723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종합 설계 개요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FD56A39-4309-D44A-8AB2-18BBFDB3123A}"/>
              </a:ext>
            </a:extLst>
          </p:cNvPr>
          <p:cNvSpPr txBox="1">
            <a:spLocks/>
          </p:cNvSpPr>
          <p:nvPr/>
        </p:nvSpPr>
        <p:spPr>
          <a:xfrm>
            <a:off x="3691272" y="399064"/>
            <a:ext cx="6248398" cy="53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ko-KR" altLang="en-US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연구 개발 배경</a:t>
            </a:r>
            <a:endParaRPr lang="en-US" altLang="ko-KR" b="1" dirty="0">
              <a:solidFill>
                <a:schemeClr val="accent2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100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1DD1201A-4282-412C-AB5E-350BF5580D5B}"/>
              </a:ext>
            </a:extLst>
          </p:cNvPr>
          <p:cNvSpPr txBox="1"/>
          <p:nvPr/>
        </p:nvSpPr>
        <p:spPr>
          <a:xfrm>
            <a:off x="287092" y="6289314"/>
            <a:ext cx="6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10</a:t>
            </a:r>
            <a:endParaRPr lang="ko-KR" altLang="en-US" sz="28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51348"/>
              </p:ext>
            </p:extLst>
          </p:nvPr>
        </p:nvGraphicFramePr>
        <p:xfrm>
          <a:off x="1801568" y="1490623"/>
          <a:ext cx="9102994" cy="372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명  칭</a:t>
                      </a:r>
                    </a:p>
                  </a:txBody>
                  <a:tcPr marL="82721" marR="82721" marT="41360" marB="413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내     용</a:t>
                      </a:r>
                    </a:p>
                  </a:txBody>
                  <a:tcPr marL="82721" marR="82721" marT="41360" marB="413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차  이  점</a:t>
                      </a:r>
                    </a:p>
                  </a:txBody>
                  <a:tcPr marL="82721" marR="82721" marT="41360" marB="413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4533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  <a:p>
                      <a:pPr algn="ctr" latinLnBrk="1"/>
                      <a:endParaRPr lang="en-US" altLang="ko-KR" sz="160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Splint</a:t>
                      </a:r>
                    </a:p>
                  </a:txBody>
                  <a:tcPr marL="82721" marR="82721" marT="41360" marB="41360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ko-KR" altLang="en-US" sz="160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미국 버지니아 대학에서 개발</a:t>
                      </a:r>
                      <a:endParaRPr lang="en-US" altLang="ko-KR" sz="160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en-US" altLang="ko-KR" sz="160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C</a:t>
                      </a:r>
                      <a:r>
                        <a:rPr lang="ko-KR" altLang="en-US" sz="160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 소스 분석하는 정적분석 유틸리티</a:t>
                      </a:r>
                      <a:endParaRPr lang="en-US" altLang="ko-KR" sz="160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ko-KR" altLang="en-US" sz="160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보안에 취약점과 실수를 검사</a:t>
                      </a:r>
                      <a:endParaRPr lang="en-US" altLang="ko-KR" sz="160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en-US" altLang="ko-KR" sz="160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GNU </a:t>
                      </a:r>
                      <a:r>
                        <a:rPr lang="ko-KR" altLang="en-US" sz="160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일반 공중 허가에 따른 자유 소프트웨어</a:t>
                      </a:r>
                      <a:endParaRPr lang="en-US" altLang="ko-KR" sz="160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82721" marR="82721" marT="41360" marB="41360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  <a:p>
                      <a:pPr algn="ctr"/>
                      <a:endParaRPr lang="en-US" altLang="ko-KR" sz="160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  <a:p>
                      <a:pPr algn="ctr"/>
                      <a:r>
                        <a:rPr lang="en-US" altLang="ko-KR" sz="160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C</a:t>
                      </a:r>
                      <a:r>
                        <a:rPr lang="ko-KR" altLang="en-US" sz="160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언어 지향적</a:t>
                      </a:r>
                      <a:endParaRPr lang="en-US" altLang="ko-KR" sz="160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82721" marR="82721" marT="41360" marB="413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725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  <a:p>
                      <a:pPr algn="ctr" latinLnBrk="1"/>
                      <a:endParaRPr lang="en-US" altLang="ko-KR" sz="160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  <a:p>
                      <a:pPr algn="ctr" latinLnBrk="1"/>
                      <a:endParaRPr lang="en-US" altLang="ko-KR" sz="160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Sparrow</a:t>
                      </a:r>
                      <a:endParaRPr lang="ko-KR" altLang="en-US" sz="160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82721" marR="82721" marT="41360" marB="41360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en-US" altLang="ko-KR" sz="160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”Fasoo</a:t>
                      </a:r>
                      <a:r>
                        <a:rPr lang="ko-KR" altLang="en-US" sz="160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닷컴</a:t>
                      </a:r>
                      <a:r>
                        <a:rPr lang="en-US" altLang="ko-KR" sz="160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”</a:t>
                      </a:r>
                      <a:r>
                        <a:rPr lang="ko-KR" altLang="en-US" sz="160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사에서 개발</a:t>
                      </a:r>
                      <a:endParaRPr lang="en-US" altLang="ko-KR" sz="160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ko-KR" altLang="en-US" sz="160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검출된 이슈의 수정 가이드를 실제 코드를 이용하여 </a:t>
                      </a:r>
                      <a:br>
                        <a:rPr lang="en-US" altLang="ko-KR" sz="160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</a:br>
                      <a:r>
                        <a:rPr lang="ko-KR" altLang="en-US" sz="160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자동으로 보여준다</a:t>
                      </a:r>
                      <a:endParaRPr lang="en-US" altLang="ko-KR" sz="160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charset="0"/>
                        <a:buChar char="•"/>
                      </a:pPr>
                      <a:r>
                        <a:rPr lang="ko-KR" altLang="en-US" sz="160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검출된 이슈의 발생 경로와 관련된 소스코드 내 정보를 </a:t>
                      </a:r>
                      <a:br>
                        <a:rPr lang="en-US" altLang="ko-KR" sz="160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</a:br>
                      <a:r>
                        <a:rPr lang="ko-KR" altLang="en-US" sz="160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이용하여 다양한 조건으로 검색을 수행</a:t>
                      </a:r>
                      <a:endParaRPr lang="en-US" altLang="ko-KR" sz="160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82721" marR="82721" marT="41360" marB="413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Sparrow</a:t>
                      </a:r>
                      <a:r>
                        <a:rPr lang="ko-KR" altLang="en-US" sz="160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는 전문가 상용도구이기 때문에 비용의 문제 발생</a:t>
                      </a:r>
                    </a:p>
                  </a:txBody>
                  <a:tcPr marL="82721" marR="82721" marT="41360" marB="413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8C5A5102-174C-0B45-9734-C10BB100C730}"/>
              </a:ext>
            </a:extLst>
          </p:cNvPr>
          <p:cNvSpPr txBox="1">
            <a:spLocks/>
          </p:cNvSpPr>
          <p:nvPr/>
        </p:nvSpPr>
        <p:spPr>
          <a:xfrm>
            <a:off x="287091" y="195517"/>
            <a:ext cx="4544215" cy="723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관련 연구 및 사례</a:t>
            </a:r>
          </a:p>
        </p:txBody>
      </p:sp>
    </p:spTree>
    <p:extLst>
      <p:ext uri="{BB962C8B-B14F-4D97-AF65-F5344CB8AC3E}">
        <p14:creationId xmlns:p14="http://schemas.microsoft.com/office/powerpoint/2010/main" val="1560566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361" y="373648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실행</a:t>
            </a:r>
            <a:endParaRPr kumimoji="1" lang="en-US" altLang="ko-KR" sz="20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2612" y="3770617"/>
            <a:ext cx="1887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이클립스에서 </a:t>
            </a:r>
            <a:endParaRPr kumimoji="1" lang="en-US" altLang="ko-KR" sz="20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소스코드 작성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1036" y="4967320"/>
            <a:ext cx="3768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RuleChecker </a:t>
            </a:r>
          </a:p>
          <a:p>
            <a:r>
              <a:rPr kumimoji="1" lang="ko-KR" altLang="en-US" sz="2000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플러그인 실행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80840" y="3622161"/>
            <a:ext cx="2143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설정한 문법 체크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91197" y="3736488"/>
            <a:ext cx="24048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20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보안 위반한 항목을 </a:t>
            </a:r>
            <a:endParaRPr kumimoji="1" lang="en-US" altLang="ko-KR" sz="20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콘솔에 표시</a:t>
            </a:r>
            <a:endParaRPr kumimoji="1" lang="en-US" altLang="ko-KR" sz="20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840" y="2066062"/>
            <a:ext cx="1501455" cy="15014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474" y="2348943"/>
            <a:ext cx="1340795" cy="13407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26" y="2271910"/>
            <a:ext cx="1248517" cy="12485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7" y="2314814"/>
            <a:ext cx="1374924" cy="137492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357690" y="1492492"/>
            <a:ext cx="9013834" cy="42199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10713" y="1161803"/>
            <a:ext cx="2951851" cy="8542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pic>
        <p:nvPicPr>
          <p:cNvPr id="15" name="Picture 4" descr="SWT - Drag Select &amp; Drag and Drop">
            <a:extLst>
              <a:ext uri="{FF2B5EF4-FFF2-40B4-BE49-F238E27FC236}">
                <a16:creationId xmlns:a16="http://schemas.microsoft.com/office/drawing/2014/main" id="{B59513C9-0F1D-49FD-8D79-B57262A25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291" y="1227746"/>
            <a:ext cx="2019530" cy="54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>
            <a:off x="1665482" y="2945807"/>
            <a:ext cx="69220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951469" y="3090737"/>
            <a:ext cx="770623" cy="11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5849155" y="1819381"/>
            <a:ext cx="2322767" cy="315071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8296135" y="3078554"/>
            <a:ext cx="770623" cy="11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">
            <a:extLst>
              <a:ext uri="{FF2B5EF4-FFF2-40B4-BE49-F238E27FC236}">
                <a16:creationId xmlns:a16="http://schemas.microsoft.com/office/drawing/2014/main" id="{1DD1201A-4282-412C-AB5E-350BF5580D5B}"/>
              </a:ext>
            </a:extLst>
          </p:cNvPr>
          <p:cNvSpPr txBox="1"/>
          <p:nvPr/>
        </p:nvSpPr>
        <p:spPr>
          <a:xfrm>
            <a:off x="287092" y="6289314"/>
            <a:ext cx="6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11</a:t>
            </a:r>
            <a:endParaRPr lang="ko-KR" altLang="en-US" sz="28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A8CE4355-5105-C845-B2C7-6861F62A8C3D}"/>
              </a:ext>
            </a:extLst>
          </p:cNvPr>
          <p:cNvSpPr txBox="1">
            <a:spLocks/>
          </p:cNvSpPr>
          <p:nvPr/>
        </p:nvSpPr>
        <p:spPr>
          <a:xfrm>
            <a:off x="287091" y="195517"/>
            <a:ext cx="4364127" cy="723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시스템 시나리오</a:t>
            </a:r>
          </a:p>
        </p:txBody>
      </p:sp>
    </p:spTree>
    <p:extLst>
      <p:ext uri="{BB962C8B-B14F-4D97-AF65-F5344CB8AC3E}">
        <p14:creationId xmlns:p14="http://schemas.microsoft.com/office/powerpoint/2010/main" val="11727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9207554" y="16199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콘솔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157" y="1911592"/>
            <a:ext cx="1111127" cy="1111127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860871" y="3778988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SEEKCURE</a:t>
            </a:r>
            <a:endParaRPr kumimoji="1" lang="ko-KR" altLang="en-US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656" y="1756905"/>
            <a:ext cx="1515038" cy="15150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922093" y="3983354"/>
            <a:ext cx="1434904" cy="1445846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2427550" y="13875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코드입력창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166489" y="3035006"/>
            <a:ext cx="1710835" cy="835625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상자 29"/>
          <p:cNvSpPr txBox="1"/>
          <p:nvPr/>
        </p:nvSpPr>
        <p:spPr>
          <a:xfrm>
            <a:off x="1141779" y="2282488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코드입력</a:t>
            </a:r>
          </a:p>
        </p:txBody>
      </p:sp>
      <p:sp>
        <p:nvSpPr>
          <p:cNvPr id="37" name="텍스트 상자 36"/>
          <p:cNvSpPr txBox="1"/>
          <p:nvPr/>
        </p:nvSpPr>
        <p:spPr>
          <a:xfrm>
            <a:off x="5960058" y="5264234"/>
            <a:ext cx="118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코드 분석</a:t>
            </a:r>
            <a:endParaRPr kumimoji="1" lang="en-US" altLang="ko-KR" dirty="0">
              <a:solidFill>
                <a:schemeClr val="accent2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42" name="텍스트 상자 41"/>
          <p:cNvSpPr txBox="1"/>
          <p:nvPr/>
        </p:nvSpPr>
        <p:spPr>
          <a:xfrm>
            <a:off x="3582902" y="3614022"/>
            <a:ext cx="159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Start Plugin</a:t>
            </a:r>
            <a:endParaRPr kumimoji="1" lang="ko-KR" altLang="en-US" dirty="0">
              <a:solidFill>
                <a:schemeClr val="accent2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cxnSp>
        <p:nvCxnSpPr>
          <p:cNvPr id="44" name="직선 화살표 연결선 43"/>
          <p:cNvCxnSpPr>
            <a:cxnSpLocks/>
          </p:cNvCxnSpPr>
          <p:nvPr/>
        </p:nvCxnSpPr>
        <p:spPr>
          <a:xfrm flipV="1">
            <a:off x="7356997" y="2983293"/>
            <a:ext cx="1430692" cy="887338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상자 55"/>
          <p:cNvSpPr txBox="1"/>
          <p:nvPr/>
        </p:nvSpPr>
        <p:spPr>
          <a:xfrm>
            <a:off x="10067048" y="2143989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룰체크 </a:t>
            </a:r>
            <a:endParaRPr kumimoji="1" lang="en-US" altLang="ko-KR" dirty="0">
              <a:solidFill>
                <a:schemeClr val="accent2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algn="ctr"/>
            <a:r>
              <a:rPr kumimoji="1" lang="ko-KR" altLang="en-US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결과출력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797239" y="1183021"/>
            <a:ext cx="10860258" cy="4747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657306" y="1041796"/>
            <a:ext cx="1503463" cy="350533"/>
          </a:xfrm>
          <a:prstGeom prst="rect">
            <a:avLst/>
          </a:prstGeom>
          <a:solidFill>
            <a:srgbClr val="F5F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617630" y="501537"/>
            <a:ext cx="1503463" cy="15034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eclipse</a:t>
            </a:r>
            <a:endParaRPr kumimoji="1" lang="ko-KR" altLang="en-US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1DD1201A-4282-412C-AB5E-350BF5580D5B}"/>
              </a:ext>
            </a:extLst>
          </p:cNvPr>
          <p:cNvSpPr txBox="1"/>
          <p:nvPr/>
        </p:nvSpPr>
        <p:spPr>
          <a:xfrm>
            <a:off x="287092" y="6289314"/>
            <a:ext cx="6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12</a:t>
            </a:r>
            <a:endParaRPr lang="ko-KR" altLang="en-US" sz="28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39876841-2804-304B-A63E-1554C34E4F5B}"/>
              </a:ext>
            </a:extLst>
          </p:cNvPr>
          <p:cNvSpPr txBox="1">
            <a:spLocks/>
          </p:cNvSpPr>
          <p:nvPr/>
        </p:nvSpPr>
        <p:spPr>
          <a:xfrm>
            <a:off x="287092" y="195517"/>
            <a:ext cx="3833906" cy="723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시스템 구성도</a:t>
            </a:r>
          </a:p>
        </p:txBody>
      </p:sp>
    </p:spTree>
    <p:extLst>
      <p:ext uri="{BB962C8B-B14F-4D97-AF65-F5344CB8AC3E}">
        <p14:creationId xmlns:p14="http://schemas.microsoft.com/office/powerpoint/2010/main" val="65581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5847948" y="1469450"/>
            <a:ext cx="5617243" cy="3893374"/>
          </a:xfrm>
          <a:prstGeom prst="rect">
            <a:avLst/>
          </a:prstGeom>
          <a:noFill/>
          <a:ln w="7620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kumimoji="1" lang="en-US" altLang="ko-KR" sz="19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</a:t>
            </a:r>
          </a:p>
          <a:p>
            <a:r>
              <a:rPr kumimoji="1" lang="en-US" altLang="ko-KR" sz="19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Github </a:t>
            </a:r>
            <a:r>
              <a:rPr kumimoji="1" lang="ko-KR" altLang="en-US" sz="19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저장소</a:t>
            </a:r>
            <a:br>
              <a:rPr kumimoji="1" lang="en-US" altLang="ko-KR" sz="19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</a:br>
            <a:r>
              <a:rPr kumimoji="1" lang="en-US" altLang="ko-KR" sz="19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(https://github.com/sungchori/rulechecker)</a:t>
            </a:r>
          </a:p>
          <a:p>
            <a:endParaRPr kumimoji="1" lang="en-US" altLang="ko-KR" sz="19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r>
              <a:rPr lang="en-US" altLang="ko-KR" sz="19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</a:t>
            </a:r>
            <a:r>
              <a:rPr lang="ko-KR" altLang="en-US" sz="19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팀장 </a:t>
            </a:r>
            <a:r>
              <a:rPr lang="en-US" altLang="ko-KR" sz="19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- </a:t>
            </a:r>
            <a:r>
              <a:rPr lang="ko-KR" altLang="en-US" sz="19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김창진</a:t>
            </a:r>
            <a:endParaRPr lang="en-US" altLang="ko-KR" sz="19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r>
              <a:rPr lang="en-US" altLang="ko-KR" sz="19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(ID dhgoak45@naver.com)</a:t>
            </a:r>
          </a:p>
          <a:p>
            <a:endParaRPr lang="en-US" altLang="ko-KR" sz="19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r>
              <a:rPr lang="en-US" altLang="ko-KR" sz="19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</a:t>
            </a:r>
            <a:r>
              <a:rPr lang="ko-KR" altLang="en-US" sz="19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윤성철</a:t>
            </a:r>
            <a:endParaRPr lang="en-US" altLang="ko-KR" sz="19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r>
              <a:rPr lang="en-US" altLang="ko-KR" sz="19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(ID sungchul09@naver.com)</a:t>
            </a:r>
          </a:p>
          <a:p>
            <a:endParaRPr lang="en-US" altLang="ko-KR" sz="19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r>
              <a:rPr lang="en-US" altLang="ko-KR" sz="19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</a:t>
            </a:r>
            <a:r>
              <a:rPr lang="ko-KR" altLang="en-US" sz="19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김병철</a:t>
            </a:r>
            <a:endParaRPr lang="en-US" altLang="ko-KR" sz="19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r>
              <a:rPr lang="en-US" altLang="ko-KR" sz="19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(ID altorious153@gmail.com)</a:t>
            </a:r>
          </a:p>
          <a:p>
            <a:endParaRPr kumimoji="1" lang="ko-KR" altLang="en-US" sz="19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22114" y="1612301"/>
            <a:ext cx="3772186" cy="364715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fontAlgn="base"/>
            <a:endParaRPr lang="en-US" altLang="ko-KR" sz="21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fontAlgn="base"/>
            <a:r>
              <a:rPr lang="en-US" altLang="ko-KR" sz="21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OS : Window 10 64bit</a:t>
            </a:r>
          </a:p>
          <a:p>
            <a:pPr fontAlgn="base"/>
            <a:endParaRPr lang="en-US" altLang="ko-KR" sz="21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fontAlgn="base"/>
            <a:r>
              <a:rPr lang="en-US" altLang="ko-KR" sz="21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</a:t>
            </a:r>
            <a:r>
              <a:rPr lang="ko-KR" altLang="en-US" sz="21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개발언어 </a:t>
            </a:r>
            <a:r>
              <a:rPr lang="en-US" altLang="ko-KR" sz="21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: Java</a:t>
            </a:r>
          </a:p>
          <a:p>
            <a:pPr fontAlgn="base"/>
            <a:endParaRPr lang="en-US" altLang="ko-KR" sz="21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fontAlgn="base"/>
            <a:r>
              <a:rPr lang="en-US" altLang="ko-KR" sz="21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Eclipse oxygen</a:t>
            </a:r>
            <a:endParaRPr lang="ko-KR" altLang="en-US" sz="21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fontAlgn="base"/>
            <a:endParaRPr lang="en-US" altLang="ko-KR" sz="21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fontAlgn="base"/>
            <a:r>
              <a:rPr lang="en-US" altLang="ko-KR" sz="21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JavaCC 6.0</a:t>
            </a:r>
          </a:p>
          <a:p>
            <a:pPr fontAlgn="base"/>
            <a:endParaRPr lang="en-US" altLang="ko-KR" sz="21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fontAlgn="base"/>
            <a:r>
              <a:rPr lang="en-US" altLang="ko-KR" sz="21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JDK 1.8</a:t>
            </a:r>
          </a:p>
          <a:p>
            <a:pPr fontAlgn="base"/>
            <a:endParaRPr lang="ko-KR" altLang="en-US" sz="21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95290" y="1996427"/>
            <a:ext cx="326824" cy="326824"/>
          </a:xfrm>
          <a:prstGeom prst="ellipse">
            <a:avLst/>
          </a:prstGeom>
          <a:solidFill>
            <a:schemeClr val="accent2">
              <a:alpha val="6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095290" y="2624576"/>
            <a:ext cx="326824" cy="326824"/>
          </a:xfrm>
          <a:prstGeom prst="ellipse">
            <a:avLst/>
          </a:prstGeom>
          <a:solidFill>
            <a:schemeClr val="accent2">
              <a:alpha val="6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95290" y="3252725"/>
            <a:ext cx="326824" cy="326824"/>
          </a:xfrm>
          <a:prstGeom prst="ellipse">
            <a:avLst/>
          </a:prstGeom>
          <a:solidFill>
            <a:schemeClr val="accent2">
              <a:alpha val="6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095290" y="3880874"/>
            <a:ext cx="326824" cy="326824"/>
          </a:xfrm>
          <a:prstGeom prst="ellipse">
            <a:avLst/>
          </a:prstGeom>
          <a:solidFill>
            <a:schemeClr val="accent2">
              <a:alpha val="6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521124" y="1849988"/>
            <a:ext cx="326824" cy="326824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521124" y="2678968"/>
            <a:ext cx="326824" cy="326824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543121" y="3541452"/>
            <a:ext cx="326824" cy="326824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541707" y="4370432"/>
            <a:ext cx="326824" cy="326824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F81EDC8-D311-48F7-9A5E-DFA46A474B4C}"/>
              </a:ext>
            </a:extLst>
          </p:cNvPr>
          <p:cNvSpPr/>
          <p:nvPr/>
        </p:nvSpPr>
        <p:spPr>
          <a:xfrm>
            <a:off x="1095290" y="4509023"/>
            <a:ext cx="326824" cy="326824"/>
          </a:xfrm>
          <a:prstGeom prst="ellipse">
            <a:avLst/>
          </a:prstGeom>
          <a:solidFill>
            <a:schemeClr val="accent2">
              <a:alpha val="6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1DD1201A-4282-412C-AB5E-350BF5580D5B}"/>
              </a:ext>
            </a:extLst>
          </p:cNvPr>
          <p:cNvSpPr txBox="1"/>
          <p:nvPr/>
        </p:nvSpPr>
        <p:spPr>
          <a:xfrm>
            <a:off x="287092" y="6289314"/>
            <a:ext cx="808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42</a:t>
            </a:r>
            <a:endParaRPr lang="ko-KR" altLang="en-US" sz="28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0E6C2164-D1E2-3145-AE39-50155527B0E6}"/>
              </a:ext>
            </a:extLst>
          </p:cNvPr>
          <p:cNvSpPr txBox="1">
            <a:spLocks/>
          </p:cNvSpPr>
          <p:nvPr/>
        </p:nvSpPr>
        <p:spPr>
          <a:xfrm>
            <a:off x="287091" y="195517"/>
            <a:ext cx="5808909" cy="723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98748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74362" y="960258"/>
            <a:ext cx="4480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JavaCC 6.0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을 이용하여 룰체커 개발</a:t>
            </a:r>
            <a:endParaRPr kumimoji="1" lang="en-US" altLang="ko-KR" sz="20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786229" y="960258"/>
            <a:ext cx="388133" cy="388133"/>
          </a:xfrm>
          <a:prstGeom prst="ellipse">
            <a:avLst/>
          </a:prstGeom>
          <a:solidFill>
            <a:schemeClr val="accent2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07463" y="2185949"/>
            <a:ext cx="2571753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53101" y="2967015"/>
            <a:ext cx="3281921" cy="71549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668724" y="2412927"/>
            <a:ext cx="62439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자바전용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Compiler-Compiler</a:t>
            </a:r>
          </a:p>
          <a:p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원하는 문법을 검사해주는 코드를 작성하는 프로그램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marL="342900" indent="-342900">
              <a:buFont typeface="Arial" charset="0"/>
              <a:buChar char="•"/>
            </a:pP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C 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기반 도구인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Lex/Yacc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와 달리 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   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자바언어 기반으로 비교적 쉽게 작성할 수 있다는 장점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marL="342900" indent="-342900">
              <a:buFont typeface="Arial" charset="0"/>
              <a:buChar char="•"/>
            </a:pP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오라클에서 개발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(BSD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라이센스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-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자유 소프트웨어저작권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)</a:t>
            </a:r>
            <a:endParaRPr kumimoji="1" lang="en-US" altLang="ko-KR" dirty="0">
              <a:solidFill>
                <a:srgbClr val="FF0000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1DD1201A-4282-412C-AB5E-350BF5580D5B}"/>
              </a:ext>
            </a:extLst>
          </p:cNvPr>
          <p:cNvSpPr txBox="1"/>
          <p:nvPr/>
        </p:nvSpPr>
        <p:spPr>
          <a:xfrm>
            <a:off x="287092" y="6289314"/>
            <a:ext cx="683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43</a:t>
            </a:r>
            <a:endParaRPr lang="ko-KR" altLang="en-US" sz="28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1E0E321-B362-604D-B212-32075ADAF4AC}"/>
              </a:ext>
            </a:extLst>
          </p:cNvPr>
          <p:cNvSpPr txBox="1">
            <a:spLocks/>
          </p:cNvSpPr>
          <p:nvPr/>
        </p:nvSpPr>
        <p:spPr>
          <a:xfrm>
            <a:off x="287091" y="195517"/>
            <a:ext cx="5808909" cy="723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개발 방법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1FE9D19-CFBB-C043-AEDF-92D52DD9735D}"/>
              </a:ext>
            </a:extLst>
          </p:cNvPr>
          <p:cNvSpPr txBox="1">
            <a:spLocks/>
          </p:cNvSpPr>
          <p:nvPr/>
        </p:nvSpPr>
        <p:spPr>
          <a:xfrm>
            <a:off x="2662562" y="399064"/>
            <a:ext cx="6248398" cy="53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ko-KR" altLang="en-US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개요</a:t>
            </a:r>
            <a:endParaRPr lang="en-US" altLang="ko-KR" b="1" dirty="0">
              <a:solidFill>
                <a:schemeClr val="accent2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7866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64393" y="2092522"/>
            <a:ext cx="50257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JavaCC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는 독립 코딩프로그램이지만 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   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이클립스 플러그인으로도 나와있다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-&gt;</a:t>
            </a:r>
            <a:r>
              <a:rPr kumimoji="1" lang="en-US" altLang="ko-KR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”</a:t>
            </a:r>
            <a:r>
              <a:rPr kumimoji="1" lang="ko-KR" altLang="en-US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이클립스에서 개발하고 이클립스에 적용한다</a:t>
            </a:r>
            <a:r>
              <a:rPr kumimoji="1" lang="en-US" altLang="ko-KR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”</a:t>
            </a:r>
          </a:p>
          <a:p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JavaCC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플러그인을 실행시키면 문법을 만들 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   .jj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형식의 템플릿이 생성된다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라이브러리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, JavaCC 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컴파일러가 존재한다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F90A72-A87F-42DA-8626-0816829A2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5" y="1174778"/>
            <a:ext cx="6914348" cy="51493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3A980F-7C80-48FC-A3D9-92C755723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989" y="178507"/>
            <a:ext cx="4667250" cy="170497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9759112-99F4-4FE9-B6DE-258D5E57457B}"/>
              </a:ext>
            </a:extLst>
          </p:cNvPr>
          <p:cNvCxnSpPr>
            <a:cxnSpLocks/>
          </p:cNvCxnSpPr>
          <p:nvPr/>
        </p:nvCxnSpPr>
        <p:spPr>
          <a:xfrm flipV="1">
            <a:off x="3119761" y="426128"/>
            <a:ext cx="1961228" cy="105322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2">
            <a:extLst>
              <a:ext uri="{FF2B5EF4-FFF2-40B4-BE49-F238E27FC236}">
                <a16:creationId xmlns:a16="http://schemas.microsoft.com/office/drawing/2014/main" id="{1DD1201A-4282-412C-AB5E-350BF5580D5B}"/>
              </a:ext>
            </a:extLst>
          </p:cNvPr>
          <p:cNvSpPr txBox="1"/>
          <p:nvPr/>
        </p:nvSpPr>
        <p:spPr>
          <a:xfrm>
            <a:off x="287092" y="6289314"/>
            <a:ext cx="872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44</a:t>
            </a:r>
            <a:endParaRPr lang="ko-KR" altLang="en-US" sz="28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BE576FC-79AE-0F4F-821A-B0B3336FABFB}"/>
              </a:ext>
            </a:extLst>
          </p:cNvPr>
          <p:cNvSpPr txBox="1">
            <a:spLocks/>
          </p:cNvSpPr>
          <p:nvPr/>
        </p:nvSpPr>
        <p:spPr>
          <a:xfrm>
            <a:off x="287091" y="195517"/>
            <a:ext cx="5808909" cy="723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개발 방법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C4EAE92-D4D6-7C45-9A0B-CFEEE7C17460}"/>
              </a:ext>
            </a:extLst>
          </p:cNvPr>
          <p:cNvSpPr txBox="1">
            <a:spLocks/>
          </p:cNvSpPr>
          <p:nvPr/>
        </p:nvSpPr>
        <p:spPr>
          <a:xfrm>
            <a:off x="2662562" y="399064"/>
            <a:ext cx="6248398" cy="53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ko-KR" altLang="en-US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개요</a:t>
            </a:r>
            <a:endParaRPr lang="en-US" altLang="ko-KR" b="1" dirty="0">
              <a:solidFill>
                <a:schemeClr val="accent2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509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33520" y="1446334"/>
            <a:ext cx="5723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JavaCC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에서 코드를 작성할 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.jj 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템플릿에</a:t>
            </a:r>
            <a:endParaRPr kumimoji="1" lang="en-US" altLang="ko-KR" sz="20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시큐어코딩 문법을 체크할 문법 코드를 작성한다</a:t>
            </a:r>
            <a:endParaRPr kumimoji="1" lang="en-US" altLang="ko-KR" sz="20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762000" y="1282700"/>
            <a:ext cx="871520" cy="871520"/>
          </a:xfrm>
          <a:prstGeom prst="ellipse">
            <a:avLst/>
          </a:prstGeom>
          <a:solidFill>
            <a:schemeClr val="accent2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1.</a:t>
            </a:r>
            <a:endParaRPr kumimoji="1" lang="ko-KR" altLang="en-US" sz="36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2CB584-9E91-4833-A37C-96CA30A901F3}"/>
              </a:ext>
            </a:extLst>
          </p:cNvPr>
          <p:cNvSpPr/>
          <p:nvPr/>
        </p:nvSpPr>
        <p:spPr>
          <a:xfrm>
            <a:off x="2666999" y="2677468"/>
            <a:ext cx="5381625" cy="31558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73DE79-6260-4DCC-BD4A-6334D13616FC}"/>
              </a:ext>
            </a:extLst>
          </p:cNvPr>
          <p:cNvSpPr txBox="1"/>
          <p:nvPr/>
        </p:nvSpPr>
        <p:spPr>
          <a:xfrm>
            <a:off x="3581132" y="4840767"/>
            <a:ext cx="8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.jj 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파일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B176B061-639E-4CA5-A879-CDC02FEC8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214" y="3243352"/>
            <a:ext cx="1487159" cy="1487159"/>
          </a:xfrm>
          <a:prstGeom prst="rect">
            <a:avLst/>
          </a:prstGeom>
        </p:spPr>
      </p:pic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7044093-A8FE-4FB5-AFFF-E9DE0FE3B848}"/>
              </a:ext>
            </a:extLst>
          </p:cNvPr>
          <p:cNvCxnSpPr/>
          <p:nvPr/>
        </p:nvCxnSpPr>
        <p:spPr>
          <a:xfrm flipV="1">
            <a:off x="4895363" y="3986931"/>
            <a:ext cx="1063841" cy="836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ECA49471-812A-4344-90B6-0E0B6AE9E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394" y="3243352"/>
            <a:ext cx="1487159" cy="1487159"/>
          </a:xfrm>
          <a:prstGeom prst="rect">
            <a:avLst/>
          </a:prstGeom>
        </p:spPr>
      </p:pic>
      <p:sp>
        <p:nvSpPr>
          <p:cNvPr id="52" name="TextBox 6">
            <a:extLst>
              <a:ext uri="{FF2B5EF4-FFF2-40B4-BE49-F238E27FC236}">
                <a16:creationId xmlns:a16="http://schemas.microsoft.com/office/drawing/2014/main" id="{9BF258C0-6659-4D71-B599-1B8E5B1D2BF6}"/>
              </a:ext>
            </a:extLst>
          </p:cNvPr>
          <p:cNvSpPr txBox="1"/>
          <p:nvPr/>
        </p:nvSpPr>
        <p:spPr>
          <a:xfrm>
            <a:off x="5959204" y="4840767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문법 코드 작성</a:t>
            </a:r>
          </a:p>
        </p:txBody>
      </p:sp>
      <p:cxnSp>
        <p:nvCxnSpPr>
          <p:cNvPr id="53" name="직선 연결선[R] 18">
            <a:extLst>
              <a:ext uri="{FF2B5EF4-FFF2-40B4-BE49-F238E27FC236}">
                <a16:creationId xmlns:a16="http://schemas.microsoft.com/office/drawing/2014/main" id="{D25C13BC-CE88-445A-912A-62D36B0AC9A9}"/>
              </a:ext>
            </a:extLst>
          </p:cNvPr>
          <p:cNvCxnSpPr/>
          <p:nvPr/>
        </p:nvCxnSpPr>
        <p:spPr>
          <a:xfrm>
            <a:off x="6428935" y="3854548"/>
            <a:ext cx="45803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19">
            <a:extLst>
              <a:ext uri="{FF2B5EF4-FFF2-40B4-BE49-F238E27FC236}">
                <a16:creationId xmlns:a16="http://schemas.microsoft.com/office/drawing/2014/main" id="{7DE4EDEC-B8B5-4F55-8A55-66233A109FA2}"/>
              </a:ext>
            </a:extLst>
          </p:cNvPr>
          <p:cNvCxnSpPr/>
          <p:nvPr/>
        </p:nvCxnSpPr>
        <p:spPr>
          <a:xfrm>
            <a:off x="6430526" y="3995300"/>
            <a:ext cx="45803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20">
            <a:extLst>
              <a:ext uri="{FF2B5EF4-FFF2-40B4-BE49-F238E27FC236}">
                <a16:creationId xmlns:a16="http://schemas.microsoft.com/office/drawing/2014/main" id="{F5C346CE-82EF-4F2A-90CB-4BD0EDB97745}"/>
              </a:ext>
            </a:extLst>
          </p:cNvPr>
          <p:cNvCxnSpPr/>
          <p:nvPr/>
        </p:nvCxnSpPr>
        <p:spPr>
          <a:xfrm>
            <a:off x="6428935" y="4119564"/>
            <a:ext cx="45803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21">
            <a:extLst>
              <a:ext uri="{FF2B5EF4-FFF2-40B4-BE49-F238E27FC236}">
                <a16:creationId xmlns:a16="http://schemas.microsoft.com/office/drawing/2014/main" id="{FDB411F4-09B5-4040-89C9-BCDA82D542C0}"/>
              </a:ext>
            </a:extLst>
          </p:cNvPr>
          <p:cNvCxnSpPr/>
          <p:nvPr/>
        </p:nvCxnSpPr>
        <p:spPr>
          <a:xfrm>
            <a:off x="6428935" y="4255381"/>
            <a:ext cx="45803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029075" y="2318797"/>
            <a:ext cx="2571753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2F52108-9029-4CF9-9473-02093CF4E01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582" y="2406478"/>
            <a:ext cx="2486034" cy="541979"/>
          </a:xfrm>
          <a:prstGeom prst="rect">
            <a:avLst/>
          </a:prstGeom>
        </p:spPr>
      </p:pic>
      <p:sp>
        <p:nvSpPr>
          <p:cNvPr id="18" name="TextBox 2">
            <a:extLst>
              <a:ext uri="{FF2B5EF4-FFF2-40B4-BE49-F238E27FC236}">
                <a16:creationId xmlns:a16="http://schemas.microsoft.com/office/drawing/2014/main" id="{1DD1201A-4282-412C-AB5E-350BF5580D5B}"/>
              </a:ext>
            </a:extLst>
          </p:cNvPr>
          <p:cNvSpPr txBox="1"/>
          <p:nvPr/>
        </p:nvSpPr>
        <p:spPr>
          <a:xfrm>
            <a:off x="287092" y="6289314"/>
            <a:ext cx="805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45</a:t>
            </a:r>
            <a:endParaRPr lang="ko-KR" altLang="en-US" sz="28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5318D19-6CF5-9343-A421-009B62DCA8E3}"/>
              </a:ext>
            </a:extLst>
          </p:cNvPr>
          <p:cNvSpPr txBox="1">
            <a:spLocks/>
          </p:cNvSpPr>
          <p:nvPr/>
        </p:nvSpPr>
        <p:spPr>
          <a:xfrm>
            <a:off x="287091" y="195517"/>
            <a:ext cx="5808909" cy="723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개발 방법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13B33B78-382E-094C-990F-8B3E7E5B9C7B}"/>
              </a:ext>
            </a:extLst>
          </p:cNvPr>
          <p:cNvSpPr txBox="1">
            <a:spLocks/>
          </p:cNvSpPr>
          <p:nvPr/>
        </p:nvSpPr>
        <p:spPr>
          <a:xfrm>
            <a:off x="2662562" y="399064"/>
            <a:ext cx="6248398" cy="53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ko-KR" altLang="en-US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순서</a:t>
            </a:r>
            <a:endParaRPr lang="en-US" altLang="ko-KR" b="1" dirty="0">
              <a:solidFill>
                <a:schemeClr val="accent2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403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33520" y="1401999"/>
            <a:ext cx="7650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작성한 템플릿을 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JavaCC 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컴파일을 하면 파서와 문법 분석기를 구현하는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7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개로 구성된 자바파일들로 변환된다</a:t>
            </a:r>
            <a:endParaRPr kumimoji="1" lang="en-US" altLang="ko-KR" sz="20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62000" y="1282700"/>
            <a:ext cx="871520" cy="871520"/>
          </a:xfrm>
          <a:prstGeom prst="ellipse">
            <a:avLst/>
          </a:prstGeom>
          <a:solidFill>
            <a:schemeClr val="accent2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2.</a:t>
            </a:r>
            <a:endParaRPr kumimoji="1" lang="ko-KR" altLang="en-US" sz="36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520" y="2575097"/>
            <a:ext cx="8736037" cy="31558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59756" y="2316188"/>
            <a:ext cx="2571753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9757" y="2328111"/>
            <a:ext cx="2486034" cy="5419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26317" y="4778092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.jj 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파일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986" y="3211319"/>
            <a:ext cx="1487159" cy="1487159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3862155" y="3867855"/>
            <a:ext cx="2313562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6199604" y="3148908"/>
            <a:ext cx="3497843" cy="199851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54" y="3284491"/>
            <a:ext cx="1017355" cy="101735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886" y="3284049"/>
            <a:ext cx="1017355" cy="101735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489" y="3283607"/>
            <a:ext cx="1017355" cy="101735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92" y="3283607"/>
            <a:ext cx="1017355" cy="101735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732" y="4130953"/>
            <a:ext cx="1017355" cy="101735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464" y="4130511"/>
            <a:ext cx="1017355" cy="101735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67" y="4130069"/>
            <a:ext cx="1017355" cy="101735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897596" y="5221667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룰체커 구성 파일들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51146" y="3978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변환</a:t>
            </a:r>
          </a:p>
        </p:txBody>
      </p:sp>
      <p:sp>
        <p:nvSpPr>
          <p:cNvPr id="25" name="두루마리 모양: 가로로 말림 24">
            <a:extLst>
              <a:ext uri="{FF2B5EF4-FFF2-40B4-BE49-F238E27FC236}">
                <a16:creationId xmlns:a16="http://schemas.microsoft.com/office/drawing/2014/main" id="{AC097859-8B1E-4F5A-AC5E-0E76BB9BDD19}"/>
              </a:ext>
            </a:extLst>
          </p:cNvPr>
          <p:cNvSpPr/>
          <p:nvPr/>
        </p:nvSpPr>
        <p:spPr>
          <a:xfrm>
            <a:off x="8726608" y="142492"/>
            <a:ext cx="2858668" cy="257031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-TokenMgError</a:t>
            </a:r>
          </a:p>
          <a:p>
            <a:r>
              <a:rPr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-ParseException</a:t>
            </a:r>
          </a:p>
          <a:p>
            <a:r>
              <a:rPr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-Token</a:t>
            </a:r>
          </a:p>
          <a:p>
            <a:r>
              <a:rPr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-SimpleCharStream</a:t>
            </a:r>
          </a:p>
          <a:p>
            <a:r>
              <a:rPr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-name(</a:t>
            </a:r>
            <a:r>
              <a:rPr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작성파일 이름</a:t>
            </a:r>
            <a:r>
              <a:rPr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)</a:t>
            </a:r>
          </a:p>
          <a:p>
            <a:r>
              <a:rPr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-nameConstants</a:t>
            </a:r>
          </a:p>
          <a:p>
            <a:r>
              <a:rPr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-nameTokenManager</a:t>
            </a:r>
          </a:p>
        </p:txBody>
      </p:sp>
      <p:sp>
        <p:nvSpPr>
          <p:cNvPr id="29" name="TextBox 2">
            <a:extLst>
              <a:ext uri="{FF2B5EF4-FFF2-40B4-BE49-F238E27FC236}">
                <a16:creationId xmlns:a16="http://schemas.microsoft.com/office/drawing/2014/main" id="{1DD1201A-4282-412C-AB5E-350BF5580D5B}"/>
              </a:ext>
            </a:extLst>
          </p:cNvPr>
          <p:cNvSpPr txBox="1"/>
          <p:nvPr/>
        </p:nvSpPr>
        <p:spPr>
          <a:xfrm>
            <a:off x="287092" y="6289314"/>
            <a:ext cx="738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46</a:t>
            </a:r>
            <a:endParaRPr lang="ko-KR" altLang="en-US" sz="28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D58B5B80-7455-F646-AA3C-36E620313E38}"/>
              </a:ext>
            </a:extLst>
          </p:cNvPr>
          <p:cNvSpPr txBox="1">
            <a:spLocks/>
          </p:cNvSpPr>
          <p:nvPr/>
        </p:nvSpPr>
        <p:spPr>
          <a:xfrm>
            <a:off x="287091" y="195517"/>
            <a:ext cx="5808909" cy="723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개발 방법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665A268D-3D0A-F247-B631-37EFC622693A}"/>
              </a:ext>
            </a:extLst>
          </p:cNvPr>
          <p:cNvSpPr txBox="1">
            <a:spLocks/>
          </p:cNvSpPr>
          <p:nvPr/>
        </p:nvSpPr>
        <p:spPr>
          <a:xfrm>
            <a:off x="2662562" y="399064"/>
            <a:ext cx="6248398" cy="53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ko-KR" altLang="en-US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순서</a:t>
            </a:r>
            <a:endParaRPr lang="en-US" altLang="ko-KR" b="1" dirty="0">
              <a:solidFill>
                <a:schemeClr val="accent2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853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02437-E1E7-43BF-A766-81598B97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32" y="555523"/>
            <a:ext cx="8596668" cy="1320800"/>
          </a:xfrm>
        </p:spPr>
        <p:txBody>
          <a:bodyPr/>
          <a:lstStyle/>
          <a:p>
            <a:pPr algn="l"/>
            <a:r>
              <a:rPr lang="ko-KR" altLang="en-US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차례</a:t>
            </a:r>
          </a:p>
        </p:txBody>
      </p:sp>
      <p:sp>
        <p:nvSpPr>
          <p:cNvPr id="4" name="텍스트 상자 3"/>
          <p:cNvSpPr txBox="1"/>
          <p:nvPr/>
        </p:nvSpPr>
        <p:spPr>
          <a:xfrm>
            <a:off x="1267574" y="1876323"/>
            <a:ext cx="4433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2000" b="1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1.</a:t>
            </a:r>
            <a:r>
              <a:rPr kumimoji="1" lang="ko-KR" altLang="en-US" sz="2000" b="1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종합 설계 개요</a:t>
            </a:r>
            <a:endParaRPr kumimoji="1" lang="en-US" altLang="ko-KR" sz="2000" b="1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en-US" altLang="ko-KR" sz="2000" b="1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2.</a:t>
            </a:r>
            <a:r>
              <a:rPr kumimoji="1" lang="ko-KR" altLang="en-US" sz="2000" b="1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관련 연구 및 사례</a:t>
            </a:r>
            <a:endParaRPr kumimoji="1" lang="en-US" altLang="ko-KR" sz="2000" b="1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1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3.</a:t>
            </a:r>
            <a:r>
              <a:rPr kumimoji="1" lang="ko-KR" altLang="en-US" sz="2000" b="1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시스템 수행 시나리오</a:t>
            </a:r>
            <a:endParaRPr kumimoji="1" lang="en-US" altLang="ko-KR" sz="2000" b="1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1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4.</a:t>
            </a:r>
            <a:r>
              <a:rPr kumimoji="1" lang="ko-KR" altLang="en-US" sz="2000" b="1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시스템 구성도</a:t>
            </a:r>
            <a:endParaRPr kumimoji="1" lang="en-US" altLang="ko-KR" sz="2000" b="1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1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5.</a:t>
            </a:r>
            <a:r>
              <a:rPr kumimoji="1" lang="ko-KR" altLang="en-US" sz="2000" b="1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시스템 모듈 상세 설계</a:t>
            </a:r>
            <a:endParaRPr kumimoji="1" lang="en-US" altLang="ko-KR" sz="2000" b="1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5" name="도넛[D] 4"/>
          <p:cNvSpPr/>
          <p:nvPr/>
        </p:nvSpPr>
        <p:spPr>
          <a:xfrm>
            <a:off x="9468967" y="4270466"/>
            <a:ext cx="1905000" cy="1905000"/>
          </a:xfrm>
          <a:prstGeom prst="donut">
            <a:avLst>
              <a:gd name="adj" fmla="val 972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6" name="호 5"/>
          <p:cNvSpPr/>
          <p:nvPr/>
        </p:nvSpPr>
        <p:spPr>
          <a:xfrm rot="4268605">
            <a:off x="10233505" y="4896179"/>
            <a:ext cx="792480" cy="917395"/>
          </a:xfrm>
          <a:prstGeom prst="arc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cxnSp>
        <p:nvCxnSpPr>
          <p:cNvPr id="7" name="직선 연결선[R] 6"/>
          <p:cNvCxnSpPr/>
          <p:nvPr/>
        </p:nvCxnSpPr>
        <p:spPr>
          <a:xfrm>
            <a:off x="11129193" y="5790297"/>
            <a:ext cx="1062807" cy="1067703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F4F04-9C13-BB4A-83A6-2B44A8D37B7F}"/>
              </a:ext>
            </a:extLst>
          </p:cNvPr>
          <p:cNvSpPr/>
          <p:nvPr/>
        </p:nvSpPr>
        <p:spPr>
          <a:xfrm>
            <a:off x="5938632" y="1876323"/>
            <a:ext cx="49436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>
              <a:defRPr/>
            </a:pPr>
            <a:r>
              <a:rPr kumimoji="1" lang="en-US" altLang="ko-KR" sz="2000" b="1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6.</a:t>
            </a:r>
            <a:r>
              <a:rPr kumimoji="1" lang="ko-KR" altLang="en-US" sz="2000" b="1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개발 환경 및 개발 방법</a:t>
            </a:r>
            <a:endParaRPr kumimoji="1" lang="en-US" altLang="ko-KR" sz="2000" b="1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marL="342900" lvl="0" indent="-342900" defTabSz="914400">
              <a:defRPr/>
            </a:pPr>
            <a:endParaRPr kumimoji="1" lang="en-US" altLang="ko-KR" sz="2000" b="1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marL="342900" lvl="0" indent="-342900" defTabSz="914400">
              <a:defRPr/>
            </a:pPr>
            <a:r>
              <a:rPr kumimoji="1" lang="en-US" altLang="ko-KR" sz="2000" b="1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7.</a:t>
            </a:r>
            <a:r>
              <a:rPr kumimoji="1" lang="ko-KR" altLang="en-US" sz="2000" b="1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데모 환경 설계</a:t>
            </a:r>
            <a:endParaRPr kumimoji="1" lang="en-US" altLang="ko-KR" sz="2000" b="1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marL="342900" lvl="0" indent="-342900" defTabSz="914400">
              <a:defRPr/>
            </a:pPr>
            <a:endParaRPr kumimoji="1" lang="en-US" altLang="ko-KR" sz="2000" b="1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marL="342900" lvl="0" indent="-342900" defTabSz="914400">
              <a:defRPr/>
            </a:pPr>
            <a:r>
              <a:rPr kumimoji="1" lang="en-US" altLang="ko-KR" sz="2000" b="1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8.</a:t>
            </a:r>
            <a:r>
              <a:rPr kumimoji="1" lang="ko-KR" altLang="en-US" sz="2000" b="1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업무 분담</a:t>
            </a:r>
            <a:endParaRPr kumimoji="1" lang="en-US" altLang="ko-KR" sz="2000" b="1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marL="342900" lvl="0" indent="-342900" defTabSz="914400">
              <a:defRPr/>
            </a:pPr>
            <a:endParaRPr kumimoji="1" lang="en-US" altLang="ko-KR" sz="2000" b="1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marL="342900" lvl="0" indent="-342900" defTabSz="914400">
              <a:defRPr/>
            </a:pPr>
            <a:r>
              <a:rPr kumimoji="1" lang="en-US" altLang="ko-KR" sz="2000" b="1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9.</a:t>
            </a:r>
            <a:r>
              <a:rPr kumimoji="1" lang="ko-KR" altLang="en-US" sz="2000" b="1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종합 설계  수행 일정</a:t>
            </a:r>
            <a:endParaRPr kumimoji="1" lang="en-US" altLang="ko-KR" sz="2000" b="1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marL="342900" lvl="0" indent="-342900" defTabSz="914400">
              <a:defRPr/>
            </a:pPr>
            <a:endParaRPr kumimoji="1" lang="en-US" altLang="ko-KR" sz="2000" b="1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marL="342900" lvl="0" indent="-342900" defTabSz="914400">
              <a:defRPr/>
            </a:pPr>
            <a:r>
              <a:rPr kumimoji="1" lang="en-US" altLang="ko-KR" sz="2000" b="1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10.</a:t>
            </a:r>
            <a:r>
              <a:rPr kumimoji="1" lang="ko-KR" altLang="en-US" sz="2000" b="1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참고문헌</a:t>
            </a:r>
            <a:endParaRPr kumimoji="1" lang="en-US" altLang="ko-KR" sz="2000" b="1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459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3520" y="1282700"/>
            <a:ext cx="10256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이클립스의 기능인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PDE(Plug-in Development Environment) 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을 이용하여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편집한 </a:t>
            </a:r>
            <a:endParaRPr kumimoji="1" lang="en-US" altLang="ko-KR" sz="20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Plugin.xml 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파일을 이 자바파일들과 함께 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jar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형식으로 패키징하여 내부 플러그인으로 제작</a:t>
            </a:r>
            <a:endParaRPr kumimoji="1" lang="en-US" altLang="ko-KR" sz="20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62000" y="1282700"/>
            <a:ext cx="871520" cy="871520"/>
          </a:xfrm>
          <a:prstGeom prst="ellipse">
            <a:avLst/>
          </a:prstGeom>
          <a:solidFill>
            <a:schemeClr val="accent2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3.</a:t>
            </a:r>
            <a:endParaRPr kumimoji="1" lang="ko-KR" altLang="en-US" sz="36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664227" y="3242685"/>
            <a:ext cx="2040946" cy="136858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77" y="3378269"/>
            <a:ext cx="653906" cy="65390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03315" y="4625709"/>
            <a:ext cx="210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룰체커 구성 파일들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673032" y="3919835"/>
            <a:ext cx="1969419" cy="714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480711" y="2918147"/>
            <a:ext cx="3720327" cy="212563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913" y="3382829"/>
            <a:ext cx="653906" cy="65390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130" y="3387777"/>
            <a:ext cx="653906" cy="653906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266" y="3392337"/>
            <a:ext cx="653906" cy="653906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186" y="3905481"/>
            <a:ext cx="653906" cy="65390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403" y="3910429"/>
            <a:ext cx="653906" cy="653906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39" y="3914989"/>
            <a:ext cx="653906" cy="653906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5181600" y="2640385"/>
            <a:ext cx="2571753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97062" y="4035408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.jar</a:t>
            </a:r>
            <a:r>
              <a:rPr kumimoji="1" lang="ko-KR" altLang="en-US" sz="1400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로 압축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398" y="3457537"/>
            <a:ext cx="975012" cy="97501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137407" y="2719816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PDE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플러그인 개발환경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8201038" y="3905481"/>
            <a:ext cx="121236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42451" y="5098933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플러그인 제작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589077" y="3457537"/>
            <a:ext cx="1513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플러그인 </a:t>
            </a:r>
            <a:endParaRPr kumimoji="1" lang="en-US" altLang="ko-KR" sz="24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algn="ctr"/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제작 완료</a:t>
            </a:r>
          </a:p>
          <a:p>
            <a:pPr algn="ctr"/>
            <a:endParaRPr kumimoji="1" lang="ko-KR" altLang="en-US" sz="24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1DD1201A-4282-412C-AB5E-350BF5580D5B}"/>
              </a:ext>
            </a:extLst>
          </p:cNvPr>
          <p:cNvSpPr txBox="1"/>
          <p:nvPr/>
        </p:nvSpPr>
        <p:spPr>
          <a:xfrm>
            <a:off x="287092" y="6289314"/>
            <a:ext cx="83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47</a:t>
            </a:r>
            <a:endParaRPr lang="ko-KR" altLang="en-US" sz="28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2E1A9AEA-C9AC-F24E-A9DF-7726BB95BCDB}"/>
              </a:ext>
            </a:extLst>
          </p:cNvPr>
          <p:cNvSpPr txBox="1">
            <a:spLocks/>
          </p:cNvSpPr>
          <p:nvPr/>
        </p:nvSpPr>
        <p:spPr>
          <a:xfrm>
            <a:off x="287091" y="195517"/>
            <a:ext cx="5808909" cy="723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개발 방법</a:t>
            </a: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FD55929E-B7EF-6B41-A64B-AFB66A5742ED}"/>
              </a:ext>
            </a:extLst>
          </p:cNvPr>
          <p:cNvSpPr txBox="1">
            <a:spLocks/>
          </p:cNvSpPr>
          <p:nvPr/>
        </p:nvSpPr>
        <p:spPr>
          <a:xfrm>
            <a:off x="2662562" y="399064"/>
            <a:ext cx="6248398" cy="53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ko-KR" altLang="en-US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순서</a:t>
            </a:r>
            <a:endParaRPr lang="en-US" altLang="ko-KR" b="1" dirty="0">
              <a:solidFill>
                <a:schemeClr val="accent2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778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58F0236-585B-407E-AA0C-BA78863B92C2}"/>
              </a:ext>
            </a:extLst>
          </p:cNvPr>
          <p:cNvSpPr txBox="1"/>
          <p:nvPr/>
        </p:nvSpPr>
        <p:spPr>
          <a:xfrm>
            <a:off x="1437957" y="4865947"/>
            <a:ext cx="105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Java1.5.jj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파일 내에 적힌 코드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: ExceptionParameter()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는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Generic Exception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이 있는지 검색한다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.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1DD1201A-4282-412C-AB5E-350BF5580D5B}"/>
              </a:ext>
            </a:extLst>
          </p:cNvPr>
          <p:cNvSpPr txBox="1"/>
          <p:nvPr/>
        </p:nvSpPr>
        <p:spPr>
          <a:xfrm>
            <a:off x="287092" y="6289314"/>
            <a:ext cx="738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48</a:t>
            </a:r>
            <a:endParaRPr lang="ko-KR" altLang="en-US" sz="28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62000" y="4795716"/>
            <a:ext cx="675957" cy="540573"/>
          </a:xfrm>
          <a:prstGeom prst="ellipse">
            <a:avLst/>
          </a:prstGeom>
          <a:solidFill>
            <a:schemeClr val="accent2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1.</a:t>
            </a:r>
            <a:endParaRPr kumimoji="1" lang="ko-KR" altLang="en-US" sz="36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C608FE-4A29-4AA3-9E3F-281ABE211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186" y="1352931"/>
            <a:ext cx="7733058" cy="3078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C493FF-104B-4B32-AF84-6A99CABDD159}"/>
              </a:ext>
            </a:extLst>
          </p:cNvPr>
          <p:cNvSpPr txBox="1"/>
          <p:nvPr/>
        </p:nvSpPr>
        <p:spPr>
          <a:xfrm>
            <a:off x="2118186" y="1006340"/>
            <a:ext cx="773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*일반적인 </a:t>
            </a:r>
            <a:r>
              <a:rPr kumimoji="1" lang="en-US" altLang="ko-KR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Exception</a:t>
            </a:r>
            <a:r>
              <a:rPr kumimoji="1" lang="ko-KR" altLang="en-US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을 사용하지 않기 </a:t>
            </a:r>
            <a:r>
              <a:rPr kumimoji="1" lang="en-US" altLang="ko-KR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Sample Code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088638C-ABE0-6F42-9476-EB3FA266A085}"/>
              </a:ext>
            </a:extLst>
          </p:cNvPr>
          <p:cNvSpPr txBox="1">
            <a:spLocks/>
          </p:cNvSpPr>
          <p:nvPr/>
        </p:nvSpPr>
        <p:spPr>
          <a:xfrm>
            <a:off x="287091" y="195517"/>
            <a:ext cx="5808909" cy="723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개발 방법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63A06CE-15A3-9343-933A-AB9355EDC771}"/>
              </a:ext>
            </a:extLst>
          </p:cNvPr>
          <p:cNvSpPr txBox="1">
            <a:spLocks/>
          </p:cNvSpPr>
          <p:nvPr/>
        </p:nvSpPr>
        <p:spPr>
          <a:xfrm>
            <a:off x="2662562" y="399064"/>
            <a:ext cx="6248398" cy="53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ko-KR" altLang="en-US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샘플</a:t>
            </a:r>
            <a:endParaRPr lang="en-US" altLang="ko-KR" b="1" dirty="0">
              <a:solidFill>
                <a:schemeClr val="accent2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307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58F0236-585B-407E-AA0C-BA78863B92C2}"/>
              </a:ext>
            </a:extLst>
          </p:cNvPr>
          <p:cNvSpPr txBox="1"/>
          <p:nvPr/>
        </p:nvSpPr>
        <p:spPr>
          <a:xfrm>
            <a:off x="1319470" y="5202499"/>
            <a:ext cx="968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javacc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로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컴파일된 코드파일을 </a:t>
            </a:r>
            <a:r>
              <a:rPr kumimoji="1" lang="en-US" altLang="ko-KR" sz="2000" dirty="0" err="1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javac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로 컴파일하고 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java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로 검사대상 실행하면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출력</a:t>
            </a:r>
            <a:endParaRPr kumimoji="1" lang="en-US" altLang="ko-KR" sz="20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E69933-1CAF-4D5E-9BBF-8D9DD986B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82700"/>
            <a:ext cx="7610475" cy="3705225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DD1201A-4282-412C-AB5E-350BF5580D5B}"/>
              </a:ext>
            </a:extLst>
          </p:cNvPr>
          <p:cNvSpPr txBox="1"/>
          <p:nvPr/>
        </p:nvSpPr>
        <p:spPr>
          <a:xfrm>
            <a:off x="287092" y="6289314"/>
            <a:ext cx="84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49</a:t>
            </a:r>
            <a:endParaRPr lang="ko-KR" altLang="en-US" sz="28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51565" y="5134498"/>
            <a:ext cx="540573" cy="540573"/>
          </a:xfrm>
          <a:prstGeom prst="ellipse">
            <a:avLst/>
          </a:prstGeom>
          <a:solidFill>
            <a:schemeClr val="accent2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2.</a:t>
            </a:r>
            <a:endParaRPr kumimoji="1" lang="ko-KR" altLang="en-US" sz="24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7B60DF-33EF-45F4-B9B7-F31E7AA45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203" y="4417997"/>
            <a:ext cx="7434479" cy="58102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2982B48-93CD-FE49-BA96-E89E12332641}"/>
              </a:ext>
            </a:extLst>
          </p:cNvPr>
          <p:cNvSpPr txBox="1">
            <a:spLocks/>
          </p:cNvSpPr>
          <p:nvPr/>
        </p:nvSpPr>
        <p:spPr>
          <a:xfrm>
            <a:off x="287091" y="195517"/>
            <a:ext cx="5808909" cy="723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개발 방법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E52084-D652-5246-8531-44F7C6419F79}"/>
              </a:ext>
            </a:extLst>
          </p:cNvPr>
          <p:cNvSpPr txBox="1">
            <a:spLocks/>
          </p:cNvSpPr>
          <p:nvPr/>
        </p:nvSpPr>
        <p:spPr>
          <a:xfrm>
            <a:off x="2662562" y="399064"/>
            <a:ext cx="6248398" cy="53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ko-KR" altLang="en-US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샘플</a:t>
            </a:r>
            <a:endParaRPr lang="en-US" altLang="ko-KR" b="1" dirty="0">
              <a:solidFill>
                <a:schemeClr val="accent2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239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58F0236-585B-407E-AA0C-BA78863B92C2}"/>
              </a:ext>
            </a:extLst>
          </p:cNvPr>
          <p:cNvSpPr txBox="1"/>
          <p:nvPr/>
        </p:nvSpPr>
        <p:spPr>
          <a:xfrm>
            <a:off x="1319470" y="5202499"/>
            <a:ext cx="9480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Javacc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컴파일된 코드파일을 </a:t>
            </a:r>
            <a:r>
              <a:rPr kumimoji="1" lang="en-US" altLang="ko-KR" sz="2000" dirty="0" err="1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javac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로 컴파일하고 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java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로 검사대상 실행하면</a:t>
            </a:r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</a:t>
            </a:r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출력</a:t>
            </a:r>
            <a:endParaRPr kumimoji="1" lang="en-US" altLang="ko-KR" sz="20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1DD1201A-4282-412C-AB5E-350BF5580D5B}"/>
              </a:ext>
            </a:extLst>
          </p:cNvPr>
          <p:cNvSpPr txBox="1"/>
          <p:nvPr/>
        </p:nvSpPr>
        <p:spPr>
          <a:xfrm>
            <a:off x="287092" y="6289314"/>
            <a:ext cx="781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50</a:t>
            </a:r>
            <a:endParaRPr lang="ko-KR" altLang="en-US" sz="28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51565" y="5134498"/>
            <a:ext cx="540573" cy="540573"/>
          </a:xfrm>
          <a:prstGeom prst="ellipse">
            <a:avLst/>
          </a:prstGeom>
          <a:solidFill>
            <a:schemeClr val="accent2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2.</a:t>
            </a:r>
            <a:endParaRPr kumimoji="1" lang="ko-KR" altLang="en-US" sz="24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2159E8-568E-42E6-AE11-7DC15E144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13" y="2072205"/>
            <a:ext cx="10290150" cy="215295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FDABED5-3DEF-417B-AD81-0461362E0E0D}"/>
              </a:ext>
            </a:extLst>
          </p:cNvPr>
          <p:cNvCxnSpPr/>
          <p:nvPr/>
        </p:nvCxnSpPr>
        <p:spPr>
          <a:xfrm>
            <a:off x="6747029" y="2831938"/>
            <a:ext cx="2539014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157FD5-6C69-47FA-83BB-4C92CF5006C9}"/>
              </a:ext>
            </a:extLst>
          </p:cNvPr>
          <p:cNvSpPr txBox="1"/>
          <p:nvPr/>
        </p:nvSpPr>
        <p:spPr>
          <a:xfrm>
            <a:off x="8288814" y="1572481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제작한 문법파일</a:t>
            </a:r>
            <a:endParaRPr kumimoji="1" lang="en-US" altLang="ko-KR" sz="2000" dirty="0">
              <a:solidFill>
                <a:srgbClr val="FF0000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9CDF7C7-C6EE-4509-A72F-BA0AE1361C6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96304" y="1788352"/>
            <a:ext cx="640464" cy="516414"/>
          </a:xfrm>
          <a:prstGeom prst="bentConnector2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6041B4C-99D1-4DA1-9DA9-CCDB86AC7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79" y="3102541"/>
            <a:ext cx="10171498" cy="10860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9A278E-22AB-4A2B-B34B-B3BD301E0AA3}"/>
              </a:ext>
            </a:extLst>
          </p:cNvPr>
          <p:cNvSpPr txBox="1"/>
          <p:nvPr/>
        </p:nvSpPr>
        <p:spPr>
          <a:xfrm>
            <a:off x="9037468" y="4359442"/>
            <a:ext cx="2241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검사대상 자바파일</a:t>
            </a:r>
            <a:endParaRPr kumimoji="1" lang="en-US" altLang="ko-KR" sz="2000" dirty="0">
              <a:solidFill>
                <a:srgbClr val="FF0000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743C3DF-0704-4A36-84B5-89DB2F9F9E80}"/>
              </a:ext>
            </a:extLst>
          </p:cNvPr>
          <p:cNvCxnSpPr>
            <a:cxnSpLocks/>
          </p:cNvCxnSpPr>
          <p:nvPr/>
        </p:nvCxnSpPr>
        <p:spPr>
          <a:xfrm rot="5400000">
            <a:off x="9514241" y="3800323"/>
            <a:ext cx="642630" cy="402425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3B04776-E79B-4A6E-A981-AF728218E3ED}"/>
              </a:ext>
            </a:extLst>
          </p:cNvPr>
          <p:cNvCxnSpPr>
            <a:cxnSpLocks/>
          </p:cNvCxnSpPr>
          <p:nvPr/>
        </p:nvCxnSpPr>
        <p:spPr>
          <a:xfrm>
            <a:off x="8611340" y="3645955"/>
            <a:ext cx="2166151" cy="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1E6A40CE-181D-DC47-BDED-8E51F817C921}"/>
              </a:ext>
            </a:extLst>
          </p:cNvPr>
          <p:cNvSpPr txBox="1">
            <a:spLocks/>
          </p:cNvSpPr>
          <p:nvPr/>
        </p:nvSpPr>
        <p:spPr>
          <a:xfrm>
            <a:off x="287091" y="195517"/>
            <a:ext cx="5808909" cy="723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개발 방법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7E1A5391-8B73-0746-B501-96A2C2C92783}"/>
              </a:ext>
            </a:extLst>
          </p:cNvPr>
          <p:cNvSpPr txBox="1">
            <a:spLocks/>
          </p:cNvSpPr>
          <p:nvPr/>
        </p:nvSpPr>
        <p:spPr>
          <a:xfrm>
            <a:off x="2662562" y="399064"/>
            <a:ext cx="6248398" cy="53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ko-KR" altLang="en-US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샘플</a:t>
            </a:r>
            <a:endParaRPr lang="en-US" altLang="ko-KR" b="1" dirty="0">
              <a:solidFill>
                <a:schemeClr val="accent2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8992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1DD1201A-4282-412C-AB5E-350BF5580D5B}"/>
              </a:ext>
            </a:extLst>
          </p:cNvPr>
          <p:cNvSpPr txBox="1"/>
          <p:nvPr/>
        </p:nvSpPr>
        <p:spPr>
          <a:xfrm>
            <a:off x="287092" y="6289314"/>
            <a:ext cx="761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51</a:t>
            </a:r>
            <a:endParaRPr lang="ko-KR" altLang="en-US" sz="28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3D4E6177-16CE-5149-93C0-16240F35F4A6}"/>
              </a:ext>
            </a:extLst>
          </p:cNvPr>
          <p:cNvSpPr/>
          <p:nvPr/>
        </p:nvSpPr>
        <p:spPr>
          <a:xfrm>
            <a:off x="1664227" y="2060656"/>
            <a:ext cx="2040946" cy="136858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09D69C-92D6-C04B-BD79-B0DF87B57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77" y="2196240"/>
            <a:ext cx="653906" cy="653906"/>
          </a:xfrm>
          <a:prstGeom prst="rect">
            <a:avLst/>
          </a:prstGeom>
        </p:spPr>
      </p:pic>
      <p:sp>
        <p:nvSpPr>
          <p:cNvPr id="10" name="TextBox 15">
            <a:extLst>
              <a:ext uri="{FF2B5EF4-FFF2-40B4-BE49-F238E27FC236}">
                <a16:creationId xmlns:a16="http://schemas.microsoft.com/office/drawing/2014/main" id="{CC5B7AED-32DF-154C-9E56-AC094E82BAED}"/>
              </a:ext>
            </a:extLst>
          </p:cNvPr>
          <p:cNvSpPr txBox="1"/>
          <p:nvPr/>
        </p:nvSpPr>
        <p:spPr>
          <a:xfrm>
            <a:off x="1603315" y="3443680"/>
            <a:ext cx="2101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룰체커 구성 파일들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(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데모버전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)</a:t>
            </a:r>
            <a:endParaRPr kumimoji="1" lang="ko-KR" altLang="en-US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C38D40A-B6DF-E54A-82BC-AD238E7E24BA}"/>
              </a:ext>
            </a:extLst>
          </p:cNvPr>
          <p:cNvCxnSpPr/>
          <p:nvPr/>
        </p:nvCxnSpPr>
        <p:spPr>
          <a:xfrm flipV="1">
            <a:off x="3673032" y="2737806"/>
            <a:ext cx="1969419" cy="714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D2318DBD-24CC-814E-8330-904213DEA4E0}"/>
              </a:ext>
            </a:extLst>
          </p:cNvPr>
          <p:cNvSpPr/>
          <p:nvPr/>
        </p:nvSpPr>
        <p:spPr>
          <a:xfrm>
            <a:off x="4480711" y="1736118"/>
            <a:ext cx="3720327" cy="212563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87FE5B8-DCC2-A44F-A714-74F588FC5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913" y="2200800"/>
            <a:ext cx="653906" cy="6539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E677A26-0D17-9A47-8FF1-A32D294CB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130" y="2205748"/>
            <a:ext cx="653906" cy="6539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7A9859A-5B22-DA47-9EDC-6AE75E0A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266" y="2210308"/>
            <a:ext cx="653906" cy="65390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8749DB1-0D44-2F4E-AB22-83621CCCB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186" y="2723452"/>
            <a:ext cx="653906" cy="65390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1D47ECB-0B85-4444-84F1-19AF21638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403" y="2728400"/>
            <a:ext cx="653906" cy="65390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81F4FFD-EB0C-3E4F-93E9-5261DD46B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39" y="2732960"/>
            <a:ext cx="653906" cy="65390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6D6C15-9F35-D149-ACB4-7195664E8B49}"/>
              </a:ext>
            </a:extLst>
          </p:cNvPr>
          <p:cNvSpPr/>
          <p:nvPr/>
        </p:nvSpPr>
        <p:spPr>
          <a:xfrm>
            <a:off x="5181600" y="1458356"/>
            <a:ext cx="2571753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C9034796-BAF0-A647-BD95-B322FD38CF45}"/>
              </a:ext>
            </a:extLst>
          </p:cNvPr>
          <p:cNvSpPr txBox="1"/>
          <p:nvPr/>
        </p:nvSpPr>
        <p:spPr>
          <a:xfrm>
            <a:off x="3897062" y="2853379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.jar</a:t>
            </a:r>
            <a:r>
              <a:rPr kumimoji="1" lang="ko-KR" altLang="en-US" sz="1400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로 압축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997BBA8-EE78-3143-AF47-E664B1F28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398" y="2275508"/>
            <a:ext cx="975012" cy="975012"/>
          </a:xfrm>
          <a:prstGeom prst="rect">
            <a:avLst/>
          </a:prstGeom>
        </p:spPr>
      </p:pic>
      <p:sp>
        <p:nvSpPr>
          <p:cNvPr id="22" name="TextBox 37">
            <a:extLst>
              <a:ext uri="{FF2B5EF4-FFF2-40B4-BE49-F238E27FC236}">
                <a16:creationId xmlns:a16="http://schemas.microsoft.com/office/drawing/2014/main" id="{83A4ABA5-767A-164B-A367-88A7B0DA23B2}"/>
              </a:ext>
            </a:extLst>
          </p:cNvPr>
          <p:cNvSpPr txBox="1"/>
          <p:nvPr/>
        </p:nvSpPr>
        <p:spPr>
          <a:xfrm>
            <a:off x="5137407" y="1537787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PDE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플러그인 개발환경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07E7104-75D0-F54B-8946-B6443EDF9555}"/>
              </a:ext>
            </a:extLst>
          </p:cNvPr>
          <p:cNvCxnSpPr/>
          <p:nvPr/>
        </p:nvCxnSpPr>
        <p:spPr>
          <a:xfrm>
            <a:off x="8201038" y="2723452"/>
            <a:ext cx="121236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0">
            <a:extLst>
              <a:ext uri="{FF2B5EF4-FFF2-40B4-BE49-F238E27FC236}">
                <a16:creationId xmlns:a16="http://schemas.microsoft.com/office/drawing/2014/main" id="{EA461925-C1AF-9D4E-87FE-80018BCD2AAB}"/>
              </a:ext>
            </a:extLst>
          </p:cNvPr>
          <p:cNvSpPr txBox="1"/>
          <p:nvPr/>
        </p:nvSpPr>
        <p:spPr>
          <a:xfrm>
            <a:off x="5416547" y="3940817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데모 플러그인 제작</a:t>
            </a:r>
          </a:p>
        </p:txBody>
      </p:sp>
      <p:sp>
        <p:nvSpPr>
          <p:cNvPr id="25" name="TextBox 44">
            <a:extLst>
              <a:ext uri="{FF2B5EF4-FFF2-40B4-BE49-F238E27FC236}">
                <a16:creationId xmlns:a16="http://schemas.microsoft.com/office/drawing/2014/main" id="{420A6EE0-31FE-4C49-A87A-AE7B78B41CE8}"/>
              </a:ext>
            </a:extLst>
          </p:cNvPr>
          <p:cNvSpPr txBox="1"/>
          <p:nvPr/>
        </p:nvSpPr>
        <p:spPr>
          <a:xfrm>
            <a:off x="9375101" y="2391430"/>
            <a:ext cx="2739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Eclipse</a:t>
            </a:r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에 </a:t>
            </a:r>
            <a:endParaRPr kumimoji="1" lang="en-US" altLang="ko-KR" sz="24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algn="ctr"/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데모 플러그인 적용</a:t>
            </a:r>
          </a:p>
        </p:txBody>
      </p:sp>
      <p:sp>
        <p:nvSpPr>
          <p:cNvPr id="28" name="텍스트상자 27">
            <a:extLst>
              <a:ext uri="{FF2B5EF4-FFF2-40B4-BE49-F238E27FC236}">
                <a16:creationId xmlns:a16="http://schemas.microsoft.com/office/drawing/2014/main" id="{B3355847-9B42-5842-85E3-0AC9DED85752}"/>
              </a:ext>
            </a:extLst>
          </p:cNvPr>
          <p:cNvSpPr txBox="1"/>
          <p:nvPr/>
        </p:nvSpPr>
        <p:spPr>
          <a:xfrm>
            <a:off x="2137913" y="4413196"/>
            <a:ext cx="7311617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데모 코드 작성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JavaCC 6.0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데모 플러그인 제작 툴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PDE (Plug-in Development Environment)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데모 개발 환경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Eclipse</a:t>
            </a:r>
            <a:endParaRPr kumimoji="1" lang="ko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9" name="텍스트상자 28">
            <a:extLst>
              <a:ext uri="{FF2B5EF4-FFF2-40B4-BE49-F238E27FC236}">
                <a16:creationId xmlns:a16="http://schemas.microsoft.com/office/drawing/2014/main" id="{62E9EA93-9F04-E345-B8D5-1A18B5F0E322}"/>
              </a:ext>
            </a:extLst>
          </p:cNvPr>
          <p:cNvSpPr txBox="1"/>
          <p:nvPr/>
        </p:nvSpPr>
        <p:spPr>
          <a:xfrm>
            <a:off x="1987646" y="175208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Javacc</a:t>
            </a:r>
            <a:r>
              <a:rPr kumimoji="1" lang="en-US" altLang="ko-KR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6.0</a:t>
            </a:r>
            <a:endParaRPr kumimoji="1" lang="ko-KR" altLang="en-US" dirty="0">
              <a:solidFill>
                <a:schemeClr val="accent2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3F4ABCA-1234-9A45-8B17-4BBDFF6269A3}"/>
              </a:ext>
            </a:extLst>
          </p:cNvPr>
          <p:cNvSpPr/>
          <p:nvPr/>
        </p:nvSpPr>
        <p:spPr>
          <a:xfrm>
            <a:off x="1790040" y="4542445"/>
            <a:ext cx="268373" cy="268373"/>
          </a:xfrm>
          <a:prstGeom prst="ellipse">
            <a:avLst/>
          </a:prstGeom>
          <a:solidFill>
            <a:schemeClr val="accent2">
              <a:alpha val="6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50FA433-2309-1B4D-88C6-C5263AB55892}"/>
              </a:ext>
            </a:extLst>
          </p:cNvPr>
          <p:cNvSpPr/>
          <p:nvPr/>
        </p:nvSpPr>
        <p:spPr>
          <a:xfrm>
            <a:off x="1787579" y="4944121"/>
            <a:ext cx="268373" cy="268373"/>
          </a:xfrm>
          <a:prstGeom prst="ellipse">
            <a:avLst/>
          </a:prstGeom>
          <a:solidFill>
            <a:schemeClr val="accent2">
              <a:alpha val="6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4ECD50D-43CA-B24C-BF75-DAD053A33F72}"/>
              </a:ext>
            </a:extLst>
          </p:cNvPr>
          <p:cNvSpPr/>
          <p:nvPr/>
        </p:nvSpPr>
        <p:spPr>
          <a:xfrm>
            <a:off x="1773029" y="5342031"/>
            <a:ext cx="268373" cy="268373"/>
          </a:xfrm>
          <a:prstGeom prst="ellipse">
            <a:avLst/>
          </a:prstGeom>
          <a:solidFill>
            <a:schemeClr val="accent2">
              <a:alpha val="6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A8D0E330-0393-4949-BFD1-3091F098D531}"/>
              </a:ext>
            </a:extLst>
          </p:cNvPr>
          <p:cNvSpPr txBox="1">
            <a:spLocks/>
          </p:cNvSpPr>
          <p:nvPr/>
        </p:nvSpPr>
        <p:spPr>
          <a:xfrm>
            <a:off x="287091" y="195517"/>
            <a:ext cx="5808909" cy="723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데모 환경 설계</a:t>
            </a:r>
          </a:p>
        </p:txBody>
      </p:sp>
    </p:spTree>
    <p:extLst>
      <p:ext uri="{BB962C8B-B14F-4D97-AF65-F5344CB8AC3E}">
        <p14:creationId xmlns:p14="http://schemas.microsoft.com/office/powerpoint/2010/main" val="1195557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1DD1201A-4282-412C-AB5E-350BF5580D5B}"/>
              </a:ext>
            </a:extLst>
          </p:cNvPr>
          <p:cNvSpPr txBox="1"/>
          <p:nvPr/>
        </p:nvSpPr>
        <p:spPr>
          <a:xfrm>
            <a:off x="287092" y="6289314"/>
            <a:ext cx="681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52</a:t>
            </a:r>
            <a:endParaRPr lang="ko-KR" altLang="en-US" sz="28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BE503C3-30F0-7446-90E4-CC989A41227D}"/>
              </a:ext>
            </a:extLst>
          </p:cNvPr>
          <p:cNvSpPr txBox="1">
            <a:spLocks/>
          </p:cNvSpPr>
          <p:nvPr/>
        </p:nvSpPr>
        <p:spPr>
          <a:xfrm>
            <a:off x="287091" y="195517"/>
            <a:ext cx="5808909" cy="723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개발 현황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BEBEF915-BE7E-9240-A268-94FBE8EB6609}"/>
              </a:ext>
            </a:extLst>
          </p:cNvPr>
          <p:cNvSpPr txBox="1">
            <a:spLocks/>
          </p:cNvSpPr>
          <p:nvPr/>
        </p:nvSpPr>
        <p:spPr>
          <a:xfrm>
            <a:off x="2662562" y="399064"/>
            <a:ext cx="6248398" cy="53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ko-KR" altLang="en-US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개발 완료한 기능</a:t>
            </a:r>
            <a:endParaRPr lang="en-US" altLang="ko-KR" b="1" dirty="0">
              <a:solidFill>
                <a:schemeClr val="accent2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430221-0C96-A947-9DB2-DC6ABDA3606B}"/>
              </a:ext>
            </a:extLst>
          </p:cNvPr>
          <p:cNvSpPr/>
          <p:nvPr/>
        </p:nvSpPr>
        <p:spPr>
          <a:xfrm>
            <a:off x="5158329" y="1558609"/>
            <a:ext cx="4305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중요정보가 </a:t>
            </a:r>
            <a:r>
              <a:rPr lang="ko-KR" altLang="en-US" sz="2000" b="1" dirty="0" err="1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하드코딩</a:t>
            </a:r>
            <a:r>
              <a:rPr lang="ko-KR" altLang="en-US" sz="2000" b="1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되었을 때</a:t>
            </a:r>
            <a:r>
              <a:rPr lang="ko-KR" altLang="en-US" sz="20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경고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234EBC-6D95-B345-9256-AEE136C9B50C}"/>
              </a:ext>
            </a:extLst>
          </p:cNvPr>
          <p:cNvSpPr/>
          <p:nvPr/>
        </p:nvSpPr>
        <p:spPr>
          <a:xfrm>
            <a:off x="5158329" y="2263932"/>
            <a:ext cx="5737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안전하지 않은 </a:t>
            </a:r>
            <a:r>
              <a:rPr lang="ko-KR" altLang="en-US" sz="2000" b="1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랜덤 클래스의 </a:t>
            </a:r>
            <a:r>
              <a:rPr lang="ko-KR" altLang="en-US" sz="2000" b="1" dirty="0" err="1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메소드</a:t>
            </a:r>
            <a:r>
              <a:rPr lang="ko-KR" altLang="en-US" sz="2000" b="1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사용</a:t>
            </a:r>
            <a:r>
              <a:rPr lang="ko-KR" altLang="en-US" sz="20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시 경고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8FA589-9CAD-8848-998C-99CF797593D7}"/>
              </a:ext>
            </a:extLst>
          </p:cNvPr>
          <p:cNvSpPr/>
          <p:nvPr/>
        </p:nvSpPr>
        <p:spPr>
          <a:xfrm>
            <a:off x="5158329" y="3051027"/>
            <a:ext cx="4370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err="1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nullpointerexception</a:t>
            </a:r>
            <a:r>
              <a:rPr lang="ko-KR" altLang="en-US" sz="2000" b="1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사용</a:t>
            </a:r>
            <a:r>
              <a:rPr lang="ko-KR" altLang="en-US" sz="20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시 경고</a:t>
            </a:r>
            <a:endParaRPr lang="en" altLang="ko-KR" sz="20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D2626B-3992-AF43-9D89-89693A1A1863}"/>
              </a:ext>
            </a:extLst>
          </p:cNvPr>
          <p:cNvSpPr/>
          <p:nvPr/>
        </p:nvSpPr>
        <p:spPr>
          <a:xfrm>
            <a:off x="5158329" y="3791151"/>
            <a:ext cx="6327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쿼리문의</a:t>
            </a:r>
            <a:r>
              <a:rPr lang="ko-KR" altLang="en-US" sz="20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매개변수 값을 필드 값</a:t>
            </a:r>
            <a:r>
              <a:rPr lang="ko-KR" altLang="en-US" sz="20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으로 받았을 경우 경고</a:t>
            </a:r>
            <a:endParaRPr lang="en-US" altLang="ko-KR" sz="20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F89C86-6BB2-DC4C-9B67-1B47F21CA67A}"/>
              </a:ext>
            </a:extLst>
          </p:cNvPr>
          <p:cNvSpPr/>
          <p:nvPr/>
        </p:nvSpPr>
        <p:spPr>
          <a:xfrm>
            <a:off x="5158329" y="4534825"/>
            <a:ext cx="5594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필드</a:t>
            </a:r>
            <a:r>
              <a:rPr lang="ko-KR" altLang="en-US" sz="20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선언 시 접근 지정자가 </a:t>
            </a:r>
            <a:r>
              <a:rPr lang="en-US" altLang="ko-KR" sz="2000" b="1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public</a:t>
            </a:r>
            <a:r>
              <a:rPr lang="ko-KR" altLang="en-US" sz="2000" b="1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일 경우</a:t>
            </a:r>
            <a:r>
              <a:rPr lang="ko-KR" altLang="en-US" sz="20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경고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C2123E-20E0-E148-AE80-624C8E88409B}"/>
              </a:ext>
            </a:extLst>
          </p:cNvPr>
          <p:cNvSpPr/>
          <p:nvPr/>
        </p:nvSpPr>
        <p:spPr>
          <a:xfrm>
            <a:off x="463869" y="1552226"/>
            <a:ext cx="4694461" cy="461665"/>
          </a:xfrm>
          <a:prstGeom prst="rect">
            <a:avLst/>
          </a:prstGeom>
          <a:solidFill>
            <a:srgbClr val="12345A"/>
          </a:solidFill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1.</a:t>
            </a:r>
            <a:r>
              <a:rPr lang="ko-KR" altLang="en-US" sz="24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en" altLang="ko-KR" sz="2400" b="1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HardCodePrevention</a:t>
            </a:r>
            <a:r>
              <a:rPr lang="en" altLang="ko-KR" sz="24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()</a:t>
            </a:r>
            <a:endParaRPr lang="en-US" altLang="ko-KR" sz="2400" b="1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8C5470-377B-964B-A948-A040B1FD29BA}"/>
              </a:ext>
            </a:extLst>
          </p:cNvPr>
          <p:cNvSpPr/>
          <p:nvPr/>
        </p:nvSpPr>
        <p:spPr>
          <a:xfrm>
            <a:off x="474774" y="2299593"/>
            <a:ext cx="4683556" cy="461665"/>
          </a:xfrm>
          <a:prstGeom prst="rect">
            <a:avLst/>
          </a:prstGeom>
          <a:solidFill>
            <a:srgbClr val="12345A"/>
          </a:solidFill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2.</a:t>
            </a:r>
            <a:r>
              <a:rPr lang="ko-KR" altLang="en-US" sz="24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en" altLang="ko-KR" sz="2400" b="1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RandomPrevention</a:t>
            </a:r>
            <a:r>
              <a:rPr lang="en" altLang="ko-KR" sz="24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767196-7EB2-EA4E-BF17-8DA3E39F2D15}"/>
              </a:ext>
            </a:extLst>
          </p:cNvPr>
          <p:cNvSpPr/>
          <p:nvPr/>
        </p:nvSpPr>
        <p:spPr>
          <a:xfrm>
            <a:off x="463869" y="3064932"/>
            <a:ext cx="4694461" cy="461665"/>
          </a:xfrm>
          <a:prstGeom prst="rect">
            <a:avLst/>
          </a:prstGeom>
          <a:solidFill>
            <a:srgbClr val="12345A"/>
          </a:solidFill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3.</a:t>
            </a:r>
            <a:r>
              <a:rPr lang="ko-KR" altLang="en-US" sz="24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en" altLang="ko-KR" sz="2400" b="1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NullPointerExPrevention</a:t>
            </a:r>
            <a:r>
              <a:rPr lang="en" altLang="ko-KR" sz="24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192F52-781C-5545-A135-BE31C07FDEF7}"/>
              </a:ext>
            </a:extLst>
          </p:cNvPr>
          <p:cNvSpPr/>
          <p:nvPr/>
        </p:nvSpPr>
        <p:spPr>
          <a:xfrm>
            <a:off x="463869" y="3821285"/>
            <a:ext cx="4694461" cy="461665"/>
          </a:xfrm>
          <a:prstGeom prst="rect">
            <a:avLst/>
          </a:prstGeom>
          <a:solidFill>
            <a:srgbClr val="12345A"/>
          </a:solidFill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4.</a:t>
            </a:r>
            <a:r>
              <a:rPr lang="ko-KR" altLang="en-US" sz="24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en" altLang="ko-KR" sz="2400" b="1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SQLInjectionPrevention</a:t>
            </a:r>
            <a:r>
              <a:rPr lang="en" altLang="ko-KR" sz="24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C05152-8E35-004C-98EF-C6422DEFACAB}"/>
              </a:ext>
            </a:extLst>
          </p:cNvPr>
          <p:cNvSpPr/>
          <p:nvPr/>
        </p:nvSpPr>
        <p:spPr>
          <a:xfrm>
            <a:off x="463868" y="4576786"/>
            <a:ext cx="4694461" cy="461665"/>
          </a:xfrm>
          <a:prstGeom prst="rect">
            <a:avLst/>
          </a:prstGeom>
          <a:solidFill>
            <a:srgbClr val="12345A"/>
          </a:solidFill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5.</a:t>
            </a:r>
            <a:r>
              <a:rPr lang="ko-KR" altLang="en-US" sz="24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en" altLang="ko-KR" sz="2400" b="1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FieldPrevention</a:t>
            </a:r>
            <a:r>
              <a:rPr lang="en" altLang="ko-KR" sz="24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lang="en-US" altLang="ko-KR" sz="24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endParaRPr lang="en" altLang="ko-KR" sz="2400" b="1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333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1DD1201A-4282-412C-AB5E-350BF5580D5B}"/>
              </a:ext>
            </a:extLst>
          </p:cNvPr>
          <p:cNvSpPr txBox="1"/>
          <p:nvPr/>
        </p:nvSpPr>
        <p:spPr>
          <a:xfrm>
            <a:off x="287092" y="6289314"/>
            <a:ext cx="681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53</a:t>
            </a:r>
            <a:endParaRPr lang="ko-KR" altLang="en-US" sz="28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2DD83D7-D8C5-2B4E-ADB9-56798C11317E}"/>
              </a:ext>
            </a:extLst>
          </p:cNvPr>
          <p:cNvSpPr txBox="1">
            <a:spLocks/>
          </p:cNvSpPr>
          <p:nvPr/>
        </p:nvSpPr>
        <p:spPr>
          <a:xfrm>
            <a:off x="287091" y="195517"/>
            <a:ext cx="5808909" cy="723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개발 현황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BD3DC9A-06F0-0341-9EC8-10F8AD3A1698}"/>
              </a:ext>
            </a:extLst>
          </p:cNvPr>
          <p:cNvSpPr txBox="1">
            <a:spLocks/>
          </p:cNvSpPr>
          <p:nvPr/>
        </p:nvSpPr>
        <p:spPr>
          <a:xfrm>
            <a:off x="2662562" y="399064"/>
            <a:ext cx="6248398" cy="53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ko-KR" altLang="en-US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개발할 기능</a:t>
            </a:r>
            <a:endParaRPr lang="en-US" altLang="ko-KR" b="1" dirty="0">
              <a:solidFill>
                <a:schemeClr val="accent2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E8222AC-77F6-424B-BA90-21816BDD1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00491"/>
              </p:ext>
            </p:extLst>
          </p:nvPr>
        </p:nvGraphicFramePr>
        <p:xfrm>
          <a:off x="950418" y="1568299"/>
          <a:ext cx="10291164" cy="344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582">
                  <a:extLst>
                    <a:ext uri="{9D8B030D-6E8A-4147-A177-3AD203B41FA5}">
                      <a16:colId xmlns:a16="http://schemas.microsoft.com/office/drawing/2014/main" val="244983345"/>
                    </a:ext>
                  </a:extLst>
                </a:gridCol>
                <a:gridCol w="5145582">
                  <a:extLst>
                    <a:ext uri="{9D8B030D-6E8A-4147-A177-3AD203B41FA5}">
                      <a16:colId xmlns:a16="http://schemas.microsoft.com/office/drawing/2014/main" val="3492153370"/>
                    </a:ext>
                  </a:extLst>
                </a:gridCol>
              </a:tblGrid>
              <a:tr h="60583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>
                          <a:solidFill>
                            <a:schemeClr val="bg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선정된 </a:t>
                      </a:r>
                      <a:r>
                        <a:rPr lang="en-US" altLang="ko-KR" sz="2300" b="1" dirty="0">
                          <a:solidFill>
                            <a:schemeClr val="bg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CERT </a:t>
                      </a:r>
                      <a:r>
                        <a:rPr lang="ko-KR" altLang="en-US" sz="2300" b="1" dirty="0">
                          <a:solidFill>
                            <a:schemeClr val="bg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규칙 항목</a:t>
                      </a:r>
                    </a:p>
                  </a:txBody>
                  <a:tcPr marL="106611" marR="106611" marT="53305" marB="5330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38281"/>
                  </a:ext>
                </a:extLst>
              </a:tr>
              <a:tr h="382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700" dirty="0">
                          <a:solidFill>
                            <a:schemeClr val="bg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SQL </a:t>
                      </a:r>
                      <a:r>
                        <a:rPr kumimoji="1" lang="ko-KR" altLang="en-US" sz="1700" dirty="0">
                          <a:solidFill>
                            <a:schemeClr val="bg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인젝션 방지</a:t>
                      </a:r>
                      <a:endParaRPr lang="ko-KR" altLang="en-US" sz="1700" dirty="0">
                        <a:solidFill>
                          <a:schemeClr val="bg1"/>
                        </a:solidFill>
                        <a:latin typeface="BM DoHyeon OTF" panose="020B0600000101010101" pitchFamily="34" charset="-127"/>
                        <a:ea typeface="BM DoHyeon OTF" panose="020B0600000101010101" pitchFamily="34" charset="-127"/>
                      </a:endParaRPr>
                    </a:p>
                  </a:txBody>
                  <a:tcPr marL="115790" marR="115790" marT="57894" marB="5789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700" dirty="0">
                          <a:solidFill>
                            <a:schemeClr val="accent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XML </a:t>
                      </a:r>
                      <a:r>
                        <a:rPr kumimoji="1" lang="ko-KR" altLang="en-US" sz="1700" dirty="0">
                          <a:solidFill>
                            <a:schemeClr val="accent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인젝션 방지</a:t>
                      </a:r>
                    </a:p>
                  </a:txBody>
                  <a:tcPr marL="115790" marR="115790" marT="57894" marB="57894"/>
                </a:tc>
                <a:extLst>
                  <a:ext uri="{0D108BD9-81ED-4DB2-BD59-A6C34878D82A}">
                    <a16:rowId xmlns:a16="http://schemas.microsoft.com/office/drawing/2014/main" val="1459255163"/>
                  </a:ext>
                </a:extLst>
              </a:tr>
              <a:tr h="382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700" dirty="0">
                          <a:solidFill>
                            <a:schemeClr val="bg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필드 접근 가능성 제한</a:t>
                      </a:r>
                      <a:endParaRPr kumimoji="1" lang="en-US" altLang="ko-KR" sz="1700" dirty="0">
                        <a:solidFill>
                          <a:schemeClr val="bg1"/>
                        </a:solidFill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115790" marR="115790" marT="57894" marB="5789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700" dirty="0">
                          <a:solidFill>
                            <a:schemeClr val="bg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NullPointerException catch </a:t>
                      </a:r>
                      <a:r>
                        <a:rPr kumimoji="1" lang="ko-KR" altLang="en-US" sz="1700" dirty="0">
                          <a:solidFill>
                            <a:schemeClr val="bg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금지</a:t>
                      </a:r>
                      <a:endParaRPr kumimoji="1" lang="en-US" altLang="ko-KR" sz="1700" dirty="0">
                        <a:solidFill>
                          <a:schemeClr val="bg1"/>
                        </a:solidFill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115790" marR="115790" marT="57894" marB="57894"/>
                </a:tc>
                <a:extLst>
                  <a:ext uri="{0D108BD9-81ED-4DB2-BD59-A6C34878D82A}">
                    <a16:rowId xmlns:a16="http://schemas.microsoft.com/office/drawing/2014/main" val="4129023719"/>
                  </a:ext>
                </a:extLst>
              </a:tr>
              <a:tr h="382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i="0" kern="1200" dirty="0">
                          <a:solidFill>
                            <a:schemeClr val="bg1"/>
                          </a:solidFill>
                          <a:effectLst/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+mn-cs"/>
                        </a:rPr>
                        <a:t>코드 중요 정보를 하드 코딩하지 않기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BM DoHyeon OTF" panose="020B0600000101010101" pitchFamily="34" charset="-127"/>
                        <a:ea typeface="BM DoHyeon OTF" panose="020B0600000101010101" pitchFamily="34" charset="-127"/>
                      </a:endParaRPr>
                    </a:p>
                  </a:txBody>
                  <a:tcPr marL="115790" marR="115790" marT="57894" marB="5789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i="0" kern="1200" dirty="0">
                          <a:solidFill>
                            <a:schemeClr val="bg1"/>
                          </a:solidFill>
                          <a:effectLst/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+mn-cs"/>
                        </a:rPr>
                        <a:t>강력한 랜덤 </a:t>
                      </a:r>
                      <a:r>
                        <a:rPr lang="ko-KR" altLang="en-US" sz="1700" b="0" i="0" kern="1200" dirty="0" err="1">
                          <a:solidFill>
                            <a:schemeClr val="bg1"/>
                          </a:solidFill>
                          <a:effectLst/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+mn-cs"/>
                        </a:rPr>
                        <a:t>메소드</a:t>
                      </a:r>
                      <a:r>
                        <a:rPr lang="ko-KR" altLang="en-US" sz="1700" b="0" i="0" kern="1200" dirty="0">
                          <a:solidFill>
                            <a:schemeClr val="bg1"/>
                          </a:solidFill>
                          <a:effectLst/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+mn-cs"/>
                        </a:rPr>
                        <a:t> 사용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BM DoHyeon OTF" panose="020B0600000101010101" pitchFamily="34" charset="-127"/>
                        <a:ea typeface="BM DoHyeon OTF" panose="020B0600000101010101" pitchFamily="34" charset="-127"/>
                      </a:endParaRPr>
                    </a:p>
                  </a:txBody>
                  <a:tcPr marL="115790" marR="115790" marT="57894" marB="57894"/>
                </a:tc>
                <a:extLst>
                  <a:ext uri="{0D108BD9-81ED-4DB2-BD59-A6C34878D82A}">
                    <a16:rowId xmlns:a16="http://schemas.microsoft.com/office/drawing/2014/main" val="3814029474"/>
                  </a:ext>
                </a:extLst>
              </a:tr>
              <a:tr h="382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700" dirty="0">
                          <a:solidFill>
                            <a:schemeClr val="accent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일반적인 </a:t>
                      </a:r>
                      <a:r>
                        <a:rPr kumimoji="1" lang="en-US" altLang="ko-KR" sz="1700" dirty="0">
                          <a:solidFill>
                            <a:schemeClr val="accent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Exception </a:t>
                      </a:r>
                      <a:r>
                        <a:rPr kumimoji="1" lang="ko-KR" altLang="en-US" sz="1700" dirty="0">
                          <a:solidFill>
                            <a:schemeClr val="accent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사용하지 않기</a:t>
                      </a:r>
                    </a:p>
                  </a:txBody>
                  <a:tcPr marL="115790" marR="115790" marT="57894" marB="5789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solidFill>
                            <a:schemeClr val="accent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내부 클래스의 인스턴스 직렬화 방지</a:t>
                      </a:r>
                      <a:endParaRPr lang="en-US" altLang="ko-KR" sz="1700" dirty="0">
                        <a:solidFill>
                          <a:schemeClr val="accent1"/>
                        </a:solidFill>
                        <a:latin typeface="BM DoHyeon OTF" panose="020B0600000101010101" pitchFamily="34" charset="-127"/>
                        <a:ea typeface="BM DoHyeon OTF" panose="020B0600000101010101" pitchFamily="34" charset="-127"/>
                      </a:endParaRPr>
                    </a:p>
                  </a:txBody>
                  <a:tcPr marL="115790" marR="115790" marT="57894" marB="57894"/>
                </a:tc>
                <a:extLst>
                  <a:ext uri="{0D108BD9-81ED-4DB2-BD59-A6C34878D82A}">
                    <a16:rowId xmlns:a16="http://schemas.microsoft.com/office/drawing/2014/main" val="1366813387"/>
                  </a:ext>
                </a:extLst>
              </a:tr>
              <a:tr h="648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solidFill>
                            <a:schemeClr val="accent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생산 코드는 디버깅 시작점 포함하지 않기</a:t>
                      </a:r>
                    </a:p>
                  </a:txBody>
                  <a:tcPr marL="115790" marR="115790" marT="57894" marB="5789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700" dirty="0">
                          <a:solidFill>
                            <a:schemeClr val="accent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wrap(), duplicate() </a:t>
                      </a:r>
                      <a:r>
                        <a:rPr kumimoji="1" lang="ko-KR" altLang="en-US" sz="1700" dirty="0">
                          <a:solidFill>
                            <a:schemeClr val="accent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메서드를 사용하여 만든 </a:t>
                      </a:r>
                      <a:endParaRPr kumimoji="1" lang="en-US" altLang="ko-KR" sz="1700" dirty="0">
                        <a:solidFill>
                          <a:schemeClr val="accent1"/>
                        </a:solidFill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700" dirty="0">
                          <a:solidFill>
                            <a:schemeClr val="accent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버퍼를 신뢰할 수 없는 코드에 노출 금지</a:t>
                      </a:r>
                    </a:p>
                  </a:txBody>
                  <a:tcPr marL="115790" marR="115790" marT="57894" marB="57894"/>
                </a:tc>
                <a:extLst>
                  <a:ext uri="{0D108BD9-81ED-4DB2-BD59-A6C34878D82A}">
                    <a16:rowId xmlns:a16="http://schemas.microsoft.com/office/drawing/2014/main" val="2242879643"/>
                  </a:ext>
                </a:extLst>
              </a:tr>
              <a:tr h="664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700" dirty="0">
                          <a:solidFill>
                            <a:schemeClr val="accent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스트림에서 </a:t>
                      </a:r>
                      <a:r>
                        <a:rPr kumimoji="1" lang="en-US" altLang="ko-KR" sz="1700" dirty="0">
                          <a:solidFill>
                            <a:schemeClr val="accent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read</a:t>
                      </a:r>
                      <a:r>
                        <a:rPr kumimoji="1" lang="ko-KR" altLang="en-US" sz="1700" dirty="0">
                          <a:solidFill>
                            <a:schemeClr val="accent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한 </a:t>
                      </a:r>
                      <a:r>
                        <a:rPr kumimoji="1" lang="en-US" altLang="ko-KR" sz="1700" dirty="0">
                          <a:solidFill>
                            <a:schemeClr val="accent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char</a:t>
                      </a:r>
                      <a:r>
                        <a:rPr kumimoji="1" lang="ko-KR" altLang="en-US" sz="1700" dirty="0">
                          <a:solidFill>
                            <a:schemeClr val="accent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와 </a:t>
                      </a:r>
                      <a:r>
                        <a:rPr kumimoji="1" lang="en-US" altLang="ko-KR" sz="1700" dirty="0">
                          <a:solidFill>
                            <a:schemeClr val="accent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byte</a:t>
                      </a:r>
                      <a:r>
                        <a:rPr kumimoji="1" lang="ko-KR" altLang="en-US" sz="1700" dirty="0">
                          <a:solidFill>
                            <a:schemeClr val="accent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를 </a:t>
                      </a:r>
                      <a:r>
                        <a:rPr kumimoji="1" lang="en-US" altLang="ko-KR" sz="1700" dirty="0">
                          <a:solidFill>
                            <a:schemeClr val="accent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-1</a:t>
                      </a:r>
                      <a:r>
                        <a:rPr kumimoji="1" lang="ko-KR" altLang="en-US" sz="1700" dirty="0">
                          <a:solidFill>
                            <a:schemeClr val="accent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과 비교</a:t>
                      </a:r>
                      <a:endParaRPr lang="ko-KR" altLang="en-US" sz="1700" dirty="0">
                        <a:solidFill>
                          <a:schemeClr val="accent1"/>
                        </a:solidFill>
                        <a:latin typeface="BM DoHyeon OTF" panose="020B0600000101010101" pitchFamily="34" charset="-127"/>
                        <a:ea typeface="BM DoHyeon OTF" panose="020B0600000101010101" pitchFamily="34" charset="-127"/>
                      </a:endParaRPr>
                    </a:p>
                  </a:txBody>
                  <a:tcPr marL="115790" marR="115790" marT="57894" marB="5789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i="0" kern="1200" dirty="0">
                          <a:solidFill>
                            <a:schemeClr val="accent1"/>
                          </a:solidFill>
                          <a:effectLst/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+mn-cs"/>
                        </a:rPr>
                        <a:t>사용자 지정 클래스 로더를 작성할 때는 상위 클래스의 </a:t>
                      </a:r>
                      <a:r>
                        <a:rPr lang="en-US" altLang="ko-KR" sz="1700" b="0" i="0" kern="1200" dirty="0">
                          <a:solidFill>
                            <a:schemeClr val="accent1"/>
                          </a:solidFill>
                          <a:effectLst/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+mn-cs"/>
                        </a:rPr>
                        <a:t>getPrmissions() </a:t>
                      </a:r>
                      <a:r>
                        <a:rPr lang="ko-KR" altLang="en-US" sz="1700" b="0" i="0" kern="1200" dirty="0">
                          <a:solidFill>
                            <a:schemeClr val="accent1"/>
                          </a:solidFill>
                          <a:effectLst/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+mn-cs"/>
                        </a:rPr>
                        <a:t>메서드를 호출</a:t>
                      </a:r>
                      <a:endParaRPr kumimoji="1" lang="en-US" altLang="ko-KR" sz="1400" dirty="0">
                        <a:solidFill>
                          <a:schemeClr val="accent1"/>
                        </a:solidFill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115790" marR="115790" marT="57894" marB="57894"/>
                </a:tc>
                <a:extLst>
                  <a:ext uri="{0D108BD9-81ED-4DB2-BD59-A6C34878D82A}">
                    <a16:rowId xmlns:a16="http://schemas.microsoft.com/office/drawing/2014/main" val="1497542472"/>
                  </a:ext>
                </a:extLst>
              </a:tr>
            </a:tbl>
          </a:graphicData>
        </a:graphic>
      </p:graphicFrame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4A4D623B-9DD1-F241-A5FC-6C8F389EB3F6}"/>
              </a:ext>
            </a:extLst>
          </p:cNvPr>
          <p:cNvSpPr txBox="1"/>
          <p:nvPr/>
        </p:nvSpPr>
        <p:spPr>
          <a:xfrm>
            <a:off x="4706036" y="5270222"/>
            <a:ext cx="2779928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+</a:t>
            </a:r>
            <a:r>
              <a:rPr kumimoji="1" lang="ko-KR" altLang="en-US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Eclipse</a:t>
            </a:r>
            <a:r>
              <a:rPr kumimoji="1" lang="ko-KR" altLang="en-US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플러그인 삽입</a:t>
            </a:r>
          </a:p>
        </p:txBody>
      </p:sp>
    </p:spTree>
    <p:extLst>
      <p:ext uri="{BB962C8B-B14F-4D97-AF65-F5344CB8AC3E}">
        <p14:creationId xmlns:p14="http://schemas.microsoft.com/office/powerpoint/2010/main" val="758598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1DD1201A-4282-412C-AB5E-350BF5580D5B}"/>
              </a:ext>
            </a:extLst>
          </p:cNvPr>
          <p:cNvSpPr txBox="1"/>
          <p:nvPr/>
        </p:nvSpPr>
        <p:spPr>
          <a:xfrm>
            <a:off x="287092" y="6289314"/>
            <a:ext cx="864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54</a:t>
            </a:r>
            <a:endParaRPr lang="ko-KR" altLang="en-US" sz="28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F9BC224-0071-7942-B9C1-70B4127C0DD7}"/>
              </a:ext>
            </a:extLst>
          </p:cNvPr>
          <p:cNvSpPr txBox="1">
            <a:spLocks/>
          </p:cNvSpPr>
          <p:nvPr/>
        </p:nvSpPr>
        <p:spPr>
          <a:xfrm>
            <a:off x="287091" y="195517"/>
            <a:ext cx="5808909" cy="723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개발 현황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0DCD786-F17D-8642-9FBB-6481D494FB87}"/>
              </a:ext>
            </a:extLst>
          </p:cNvPr>
          <p:cNvSpPr txBox="1">
            <a:spLocks/>
          </p:cNvSpPr>
          <p:nvPr/>
        </p:nvSpPr>
        <p:spPr>
          <a:xfrm>
            <a:off x="2662562" y="399064"/>
            <a:ext cx="6248398" cy="53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ko-KR" altLang="en-US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개발 수행 일정 </a:t>
            </a:r>
            <a:r>
              <a:rPr lang="en-US" altLang="ko-KR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(1~4</a:t>
            </a:r>
            <a:r>
              <a:rPr lang="ko-KR" altLang="en-US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월</a:t>
            </a:r>
            <a:r>
              <a:rPr lang="en-US" altLang="ko-KR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3A6189-B47A-9D4E-A9AB-79A030681C3C}"/>
              </a:ext>
            </a:extLst>
          </p:cNvPr>
          <p:cNvSpPr/>
          <p:nvPr/>
        </p:nvSpPr>
        <p:spPr>
          <a:xfrm>
            <a:off x="2154898" y="1645887"/>
            <a:ext cx="1090483" cy="55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1,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월</a:t>
            </a:r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9A6D61FD-B43C-F946-9688-B645A7F47A8C}"/>
              </a:ext>
            </a:extLst>
          </p:cNvPr>
          <p:cNvSpPr txBox="1"/>
          <p:nvPr/>
        </p:nvSpPr>
        <p:spPr>
          <a:xfrm>
            <a:off x="3157698" y="1832965"/>
            <a:ext cx="553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u="sng" dirty="0" err="1">
                <a:solidFill>
                  <a:srgbClr val="12345A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Javacc</a:t>
            </a:r>
            <a:r>
              <a:rPr kumimoji="1" lang="en-US" altLang="ko-KR" sz="2400" b="1" u="sng" dirty="0">
                <a:solidFill>
                  <a:srgbClr val="12345A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2400" b="1" u="sng" dirty="0">
                <a:solidFill>
                  <a:srgbClr val="12345A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공부 및 </a:t>
            </a:r>
            <a:r>
              <a:rPr kumimoji="1" lang="ko-KR" altLang="en-US" sz="2400" b="1" u="sng" dirty="0" err="1">
                <a:solidFill>
                  <a:srgbClr val="12345A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시큐어</a:t>
            </a:r>
            <a:r>
              <a:rPr kumimoji="1" lang="ko-KR" altLang="en-US" sz="2400" b="1" u="sng" dirty="0">
                <a:solidFill>
                  <a:srgbClr val="12345A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코딩 항목 분석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0AABE3-CA9A-2B46-A08F-0601EABD9E8A}"/>
              </a:ext>
            </a:extLst>
          </p:cNvPr>
          <p:cNvSpPr/>
          <p:nvPr/>
        </p:nvSpPr>
        <p:spPr>
          <a:xfrm>
            <a:off x="6310782" y="2394639"/>
            <a:ext cx="1090483" cy="5511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~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월 넷째 주</a:t>
            </a:r>
          </a:p>
        </p:txBody>
      </p:sp>
      <p:sp>
        <p:nvSpPr>
          <p:cNvPr id="14" name="텍스트상자 13">
            <a:extLst>
              <a:ext uri="{FF2B5EF4-FFF2-40B4-BE49-F238E27FC236}">
                <a16:creationId xmlns:a16="http://schemas.microsoft.com/office/drawing/2014/main" id="{4A44B02E-8BBB-504F-B4D3-A59E13FC4901}"/>
              </a:ext>
            </a:extLst>
          </p:cNvPr>
          <p:cNvSpPr txBox="1"/>
          <p:nvPr/>
        </p:nvSpPr>
        <p:spPr>
          <a:xfrm>
            <a:off x="7313582" y="2598001"/>
            <a:ext cx="189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u="sng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첫 항목 구현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EACE9F-BC46-9942-8CA8-1DDE806720AA}"/>
              </a:ext>
            </a:extLst>
          </p:cNvPr>
          <p:cNvSpPr/>
          <p:nvPr/>
        </p:nvSpPr>
        <p:spPr>
          <a:xfrm>
            <a:off x="8351205" y="4322582"/>
            <a:ext cx="1090483" cy="5511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4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월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~</a:t>
            </a:r>
            <a:endParaRPr kumimoji="1" lang="ko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C6378A22-AAC3-5B45-BCA6-999EAF598185}"/>
              </a:ext>
            </a:extLst>
          </p:cNvPr>
          <p:cNvSpPr txBox="1"/>
          <p:nvPr/>
        </p:nvSpPr>
        <p:spPr>
          <a:xfrm>
            <a:off x="9354005" y="4549154"/>
            <a:ext cx="2121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u="sng" dirty="0">
                <a:solidFill>
                  <a:schemeClr val="accent3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4</a:t>
            </a:r>
            <a:r>
              <a:rPr kumimoji="1" lang="ko-KR" altLang="en-US" sz="2400" b="1" u="sng" dirty="0">
                <a:solidFill>
                  <a:schemeClr val="accent3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개 항목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89191E-F2D9-4147-91CB-7FC3A9A42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61"/>
          <a:stretch/>
        </p:blipFill>
        <p:spPr>
          <a:xfrm>
            <a:off x="2154898" y="3365448"/>
            <a:ext cx="7199107" cy="651352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C92ECDED-3CF2-AF43-9B40-2223BD4F030B}"/>
              </a:ext>
            </a:extLst>
          </p:cNvPr>
          <p:cNvSpPr txBox="1">
            <a:spLocks/>
          </p:cNvSpPr>
          <p:nvPr/>
        </p:nvSpPr>
        <p:spPr>
          <a:xfrm>
            <a:off x="3022591" y="3446669"/>
            <a:ext cx="6891591" cy="723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i="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   </a:t>
            </a:r>
            <a:r>
              <a:rPr lang="en-US" altLang="ko-KR" sz="3600" b="1" i="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60%</a:t>
            </a:r>
            <a:r>
              <a:rPr lang="ko-KR" altLang="en-US" sz="3600" b="1" i="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            </a:t>
            </a:r>
            <a:r>
              <a:rPr lang="en-US" altLang="ko-KR" sz="3600" b="1" i="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30%</a:t>
            </a:r>
            <a:r>
              <a:rPr lang="ko-KR" altLang="en-US" sz="3600" b="1" i="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</a:t>
            </a:r>
            <a:r>
              <a:rPr lang="ko-KR" altLang="en-US" sz="1800" b="1" i="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</a:t>
            </a:r>
            <a:r>
              <a:rPr lang="ko-KR" altLang="en-US" sz="2800" b="1" i="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</a:t>
            </a:r>
            <a:r>
              <a:rPr lang="ko-KR" altLang="en-US" sz="3600" b="1" i="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</a:t>
            </a:r>
            <a:r>
              <a:rPr lang="en-US" altLang="ko-KR" sz="3600" b="1" i="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10%</a:t>
            </a:r>
            <a:endParaRPr lang="ko-KR" altLang="en-US" sz="3600" b="1" i="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FAF56A92-299F-1F43-93B1-79D022BE8CDA}"/>
              </a:ext>
            </a:extLst>
          </p:cNvPr>
          <p:cNvCxnSpPr>
            <a:stCxn id="6" idx="2"/>
          </p:cNvCxnSpPr>
          <p:nvPr/>
        </p:nvCxnSpPr>
        <p:spPr>
          <a:xfrm flipH="1">
            <a:off x="2700139" y="2197033"/>
            <a:ext cx="1" cy="1249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9B062F40-23A2-7642-AA0B-E7BB94D006CB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856023" y="2945785"/>
            <a:ext cx="1" cy="50088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F7E5BED9-8F2F-3E47-B5F9-3679D500E71D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8896446" y="3940355"/>
            <a:ext cx="1" cy="382227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644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1DD1201A-4282-412C-AB5E-350BF5580D5B}"/>
              </a:ext>
            </a:extLst>
          </p:cNvPr>
          <p:cNvSpPr txBox="1"/>
          <p:nvPr/>
        </p:nvSpPr>
        <p:spPr>
          <a:xfrm>
            <a:off x="287092" y="6289314"/>
            <a:ext cx="864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54</a:t>
            </a:r>
            <a:endParaRPr lang="ko-KR" altLang="en-US" sz="28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F9BC224-0071-7942-B9C1-70B4127C0DD7}"/>
              </a:ext>
            </a:extLst>
          </p:cNvPr>
          <p:cNvSpPr txBox="1">
            <a:spLocks/>
          </p:cNvSpPr>
          <p:nvPr/>
        </p:nvSpPr>
        <p:spPr>
          <a:xfrm>
            <a:off x="287091" y="195517"/>
            <a:ext cx="5808909" cy="723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개발 현황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456D402-CBCC-314F-99C6-84734FE7EF63}"/>
              </a:ext>
            </a:extLst>
          </p:cNvPr>
          <p:cNvSpPr txBox="1">
            <a:spLocks/>
          </p:cNvSpPr>
          <p:nvPr/>
        </p:nvSpPr>
        <p:spPr>
          <a:xfrm>
            <a:off x="2662562" y="399064"/>
            <a:ext cx="6248398" cy="53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ko-KR" altLang="en-US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개발 수행 일정 </a:t>
            </a:r>
            <a:r>
              <a:rPr lang="en-US" altLang="ko-KR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(5</a:t>
            </a:r>
            <a:r>
              <a:rPr lang="ko-KR" altLang="en-US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월 </a:t>
            </a:r>
            <a:r>
              <a:rPr lang="en-US" altLang="ko-KR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~</a:t>
            </a:r>
            <a:r>
              <a:rPr lang="ko-KR" altLang="en-US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</a:t>
            </a:r>
            <a:r>
              <a:rPr lang="en-US" altLang="ko-KR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03E242-AA04-1644-AC24-A4292CE28231}"/>
              </a:ext>
            </a:extLst>
          </p:cNvPr>
          <p:cNvSpPr/>
          <p:nvPr/>
        </p:nvSpPr>
        <p:spPr>
          <a:xfrm>
            <a:off x="1565933" y="2114329"/>
            <a:ext cx="222945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~</a:t>
            </a:r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5</a:t>
            </a:r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월 초</a:t>
            </a:r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CDD5892C-31C8-8145-945B-6261AE2A9E54}"/>
              </a:ext>
            </a:extLst>
          </p:cNvPr>
          <p:cNvSpPr txBox="1"/>
          <p:nvPr/>
        </p:nvSpPr>
        <p:spPr>
          <a:xfrm>
            <a:off x="3908121" y="2114329"/>
            <a:ext cx="5538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u="sng" dirty="0">
                <a:solidFill>
                  <a:srgbClr val="12345A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항목 구현 완료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760FFD-B1D3-624A-BD99-176014B1FE99}"/>
              </a:ext>
            </a:extLst>
          </p:cNvPr>
          <p:cNvSpPr/>
          <p:nvPr/>
        </p:nvSpPr>
        <p:spPr>
          <a:xfrm>
            <a:off x="1565933" y="3058602"/>
            <a:ext cx="222945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5</a:t>
            </a:r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월 초</a:t>
            </a:r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~6</a:t>
            </a:r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월 초</a:t>
            </a:r>
          </a:p>
        </p:txBody>
      </p:sp>
      <p:sp>
        <p:nvSpPr>
          <p:cNvPr id="18" name="텍스트상자 17">
            <a:extLst>
              <a:ext uri="{FF2B5EF4-FFF2-40B4-BE49-F238E27FC236}">
                <a16:creationId xmlns:a16="http://schemas.microsoft.com/office/drawing/2014/main" id="{09C9CF05-8C62-2246-9B37-B7C04CDF0106}"/>
              </a:ext>
            </a:extLst>
          </p:cNvPr>
          <p:cNvSpPr txBox="1"/>
          <p:nvPr/>
        </p:nvSpPr>
        <p:spPr>
          <a:xfrm>
            <a:off x="3908121" y="3058602"/>
            <a:ext cx="5538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u="sng" dirty="0" err="1">
                <a:solidFill>
                  <a:srgbClr val="12345A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오탐</a:t>
            </a:r>
            <a:r>
              <a:rPr kumimoji="1" lang="en-US" altLang="ko-KR" sz="2800" b="1" u="sng" dirty="0">
                <a:solidFill>
                  <a:srgbClr val="12345A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2800" b="1" u="sng" dirty="0">
                <a:solidFill>
                  <a:srgbClr val="12345A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2800" b="1" u="sng" dirty="0" err="1">
                <a:solidFill>
                  <a:srgbClr val="12345A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미탐</a:t>
            </a:r>
            <a:r>
              <a:rPr kumimoji="1" lang="ko-KR" altLang="en-US" sz="2800" b="1" u="sng" dirty="0">
                <a:solidFill>
                  <a:srgbClr val="12345A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분석에 집중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EE3E3D-7088-9B4C-A06B-B7EA6E5FA737}"/>
              </a:ext>
            </a:extLst>
          </p:cNvPr>
          <p:cNvSpPr/>
          <p:nvPr/>
        </p:nvSpPr>
        <p:spPr>
          <a:xfrm>
            <a:off x="1565933" y="4002876"/>
            <a:ext cx="222945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6</a:t>
            </a:r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월 초 </a:t>
            </a:r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~</a:t>
            </a:r>
            <a:endParaRPr kumimoji="1" lang="ko-KR" altLang="en-US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AA4E729C-997E-004F-BFFA-FEA44952DA11}"/>
              </a:ext>
            </a:extLst>
          </p:cNvPr>
          <p:cNvSpPr txBox="1"/>
          <p:nvPr/>
        </p:nvSpPr>
        <p:spPr>
          <a:xfrm>
            <a:off x="3908121" y="4002876"/>
            <a:ext cx="5538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u="sng" dirty="0">
                <a:solidFill>
                  <a:srgbClr val="12345A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플러그인 삽입</a:t>
            </a:r>
          </a:p>
        </p:txBody>
      </p:sp>
    </p:spTree>
    <p:extLst>
      <p:ext uri="{BB962C8B-B14F-4D97-AF65-F5344CB8AC3E}">
        <p14:creationId xmlns:p14="http://schemas.microsoft.com/office/powerpoint/2010/main" val="1939203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1DD1201A-4282-412C-AB5E-350BF5580D5B}"/>
              </a:ext>
            </a:extLst>
          </p:cNvPr>
          <p:cNvSpPr txBox="1"/>
          <p:nvPr/>
        </p:nvSpPr>
        <p:spPr>
          <a:xfrm>
            <a:off x="287092" y="6289314"/>
            <a:ext cx="864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54</a:t>
            </a:r>
            <a:endParaRPr lang="ko-KR" altLang="en-US" sz="28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F9BC224-0071-7942-B9C1-70B4127C0DD7}"/>
              </a:ext>
            </a:extLst>
          </p:cNvPr>
          <p:cNvSpPr txBox="1">
            <a:spLocks/>
          </p:cNvSpPr>
          <p:nvPr/>
        </p:nvSpPr>
        <p:spPr>
          <a:xfrm>
            <a:off x="287091" y="195517"/>
            <a:ext cx="5808909" cy="723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개발 현황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456D402-CBCC-314F-99C6-84734FE7EF63}"/>
              </a:ext>
            </a:extLst>
          </p:cNvPr>
          <p:cNvSpPr txBox="1">
            <a:spLocks/>
          </p:cNvSpPr>
          <p:nvPr/>
        </p:nvSpPr>
        <p:spPr>
          <a:xfrm>
            <a:off x="2662562" y="399064"/>
            <a:ext cx="6248398" cy="53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ko-KR" altLang="en-US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오류가 있는 테스트용 코드</a:t>
            </a:r>
            <a:endParaRPr lang="en-US" altLang="ko-KR" b="1" dirty="0">
              <a:solidFill>
                <a:schemeClr val="accent2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80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02437-E1E7-43BF-A766-81598B97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92" y="195517"/>
            <a:ext cx="3833906" cy="723022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종합 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B596F-B933-471C-A9F5-AE495F140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985" y="382705"/>
            <a:ext cx="6248398" cy="53583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HANNA 11yrs old OTF" charset="-127"/>
              </a:rPr>
              <a:t>지난 발표에서의 지적사항 및 답변</a:t>
            </a:r>
            <a:endParaRPr lang="en-US" altLang="ko-KR" b="1" dirty="0">
              <a:solidFill>
                <a:schemeClr val="accent2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HANNA 11yrs old OTF" charset="-127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064986" y="1581805"/>
            <a:ext cx="4112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시간내에</a:t>
            </a:r>
            <a:r>
              <a:rPr kumimoji="1" lang="ko-KR" altLang="en-US" sz="2000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개발할 수 있을까 걱정됨</a:t>
            </a:r>
            <a:endParaRPr kumimoji="1" lang="en-US" altLang="ko-KR" sz="2000" dirty="0">
              <a:solidFill>
                <a:schemeClr val="tx2">
                  <a:lumMod val="90000"/>
                  <a:lumOff val="10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4958930" y="2225183"/>
            <a:ext cx="72330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CERT </a:t>
            </a:r>
            <a:r>
              <a:rPr lang="ko-KR" altLang="en-US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사이트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에 있는 보안규칙 예시 자료들과 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관련 웹</a:t>
            </a:r>
            <a:r>
              <a:rPr lang="en-US" altLang="ko-KR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서적 자료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를 적극 활용하여</a:t>
            </a:r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 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적용하고자 하는 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보안 항목들을 이해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할 것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en-US" altLang="ko-KR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JavaCC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제작사에서 패키지로 제공하는 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en-US" altLang="ko-KR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JavaCC</a:t>
            </a:r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이용에 관련된 </a:t>
            </a:r>
            <a:r>
              <a:rPr lang="ko-KR" altLang="en-US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기본 </a:t>
            </a:r>
            <a:r>
              <a:rPr lang="en-US" altLang="ko-KR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Grammar </a:t>
            </a:r>
            <a:r>
              <a:rPr lang="ko-KR" altLang="en-US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코드 위주로 공부</a:t>
            </a:r>
            <a:b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문법파일을 작성하는데 필요한 사용법 및 문법을 빠르고 충실하게 터득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프로토타입 데모 시기에 맞춰 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선정된 </a:t>
            </a:r>
            <a:r>
              <a:rPr lang="en-US" altLang="ko-KR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CERT </a:t>
            </a:r>
            <a:r>
              <a:rPr lang="ko-KR" altLang="en-US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규칙을 판별 방식에 따라 분류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하여 </a:t>
            </a:r>
            <a:r>
              <a:rPr lang="ko-KR" altLang="en-US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한 개 씩 구현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할 예정</a:t>
            </a:r>
          </a:p>
          <a:p>
            <a:pPr algn="ctr"/>
            <a:endParaRPr kumimoji="1" lang="en-US" altLang="ko-KR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algn="ctr"/>
            <a:endParaRPr kumimoji="1" lang="ko-KR" altLang="en-US" dirty="0">
              <a:solidFill>
                <a:schemeClr val="tx2">
                  <a:lumMod val="90000"/>
                  <a:lumOff val="10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685309" y="1602238"/>
            <a:ext cx="379677" cy="379677"/>
          </a:xfrm>
          <a:prstGeom prst="ellipse">
            <a:avLst/>
          </a:prstGeom>
          <a:solidFill>
            <a:schemeClr val="accent2">
              <a:alpha val="6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지적</a:t>
            </a:r>
          </a:p>
        </p:txBody>
      </p:sp>
      <p:sp>
        <p:nvSpPr>
          <p:cNvPr id="10" name="타원 9"/>
          <p:cNvSpPr/>
          <p:nvPr/>
        </p:nvSpPr>
        <p:spPr>
          <a:xfrm>
            <a:off x="1875147" y="2353811"/>
            <a:ext cx="2500230" cy="2500230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err="1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Javacc</a:t>
            </a:r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공부 </a:t>
            </a:r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&amp;</a:t>
            </a:r>
          </a:p>
          <a:p>
            <a:pPr algn="ctr"/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보안항목</a:t>
            </a:r>
            <a:endParaRPr kumimoji="1" lang="en-US" altLang="ko-KR" sz="24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algn="ctr"/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이해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82781DDD-DA98-BB41-9AC3-3CDEA8CD1210}"/>
              </a:ext>
            </a:extLst>
          </p:cNvPr>
          <p:cNvSpPr txBox="1"/>
          <p:nvPr/>
        </p:nvSpPr>
        <p:spPr>
          <a:xfrm>
            <a:off x="287092" y="6289314"/>
            <a:ext cx="6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1</a:t>
            </a:r>
            <a:endParaRPr lang="ko-KR" altLang="en-US" sz="28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972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1DD1201A-4282-412C-AB5E-350BF5580D5B}"/>
              </a:ext>
            </a:extLst>
          </p:cNvPr>
          <p:cNvSpPr txBox="1"/>
          <p:nvPr/>
        </p:nvSpPr>
        <p:spPr>
          <a:xfrm>
            <a:off x="287092" y="6289314"/>
            <a:ext cx="864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54</a:t>
            </a:r>
            <a:endParaRPr lang="ko-KR" altLang="en-US" sz="28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F9BC224-0071-7942-B9C1-70B4127C0DD7}"/>
              </a:ext>
            </a:extLst>
          </p:cNvPr>
          <p:cNvSpPr txBox="1">
            <a:spLocks/>
          </p:cNvSpPr>
          <p:nvPr/>
        </p:nvSpPr>
        <p:spPr>
          <a:xfrm>
            <a:off x="287091" y="195517"/>
            <a:ext cx="5808909" cy="723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개발 현황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456D402-CBCC-314F-99C6-84734FE7EF63}"/>
              </a:ext>
            </a:extLst>
          </p:cNvPr>
          <p:cNvSpPr txBox="1">
            <a:spLocks/>
          </p:cNvSpPr>
          <p:nvPr/>
        </p:nvSpPr>
        <p:spPr>
          <a:xfrm>
            <a:off x="2662562" y="399064"/>
            <a:ext cx="6248398" cy="53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ko-KR" altLang="en-US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시연 결과 화면 </a:t>
            </a:r>
            <a:r>
              <a:rPr lang="en-US" altLang="ko-KR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(</a:t>
            </a:r>
            <a:r>
              <a:rPr lang="ko-KR" altLang="en-US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컴파일 결과</a:t>
            </a:r>
            <a:r>
              <a:rPr lang="en-US" altLang="ko-KR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A2FEF7-BC32-274A-A6DE-12B3A4BC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80" y="934898"/>
            <a:ext cx="8919839" cy="559765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B8C187A-BD89-7842-9BCF-451C21B2147C}"/>
              </a:ext>
            </a:extLst>
          </p:cNvPr>
          <p:cNvSpPr/>
          <p:nvPr/>
        </p:nvSpPr>
        <p:spPr>
          <a:xfrm>
            <a:off x="6848062" y="3461934"/>
            <a:ext cx="2687823" cy="239443"/>
          </a:xfrm>
          <a:prstGeom prst="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BAE99E-16DC-884A-8211-9150939EFE53}"/>
              </a:ext>
            </a:extLst>
          </p:cNvPr>
          <p:cNvSpPr/>
          <p:nvPr/>
        </p:nvSpPr>
        <p:spPr>
          <a:xfrm>
            <a:off x="1732322" y="3918857"/>
            <a:ext cx="2561004" cy="1686741"/>
          </a:xfrm>
          <a:prstGeom prst="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5E8098-4446-3843-AF11-CB2EADD19813}"/>
              </a:ext>
            </a:extLst>
          </p:cNvPr>
          <p:cNvSpPr/>
          <p:nvPr/>
        </p:nvSpPr>
        <p:spPr>
          <a:xfrm>
            <a:off x="4459236" y="5605598"/>
            <a:ext cx="3552650" cy="185603"/>
          </a:xfrm>
          <a:prstGeom prst="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텍스트상자 3">
            <a:extLst>
              <a:ext uri="{FF2B5EF4-FFF2-40B4-BE49-F238E27FC236}">
                <a16:creationId xmlns:a16="http://schemas.microsoft.com/office/drawing/2014/main" id="{47C3C060-40D1-0E4F-B879-B8547F432D79}"/>
              </a:ext>
            </a:extLst>
          </p:cNvPr>
          <p:cNvSpPr txBox="1"/>
          <p:nvPr/>
        </p:nvSpPr>
        <p:spPr>
          <a:xfrm>
            <a:off x="6848062" y="2992840"/>
            <a:ext cx="5113421" cy="369332"/>
          </a:xfrm>
          <a:prstGeom prst="rect">
            <a:avLst/>
          </a:prstGeom>
          <a:solidFill>
            <a:srgbClr val="12345A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1.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 </a:t>
            </a:r>
            <a:r>
              <a:rPr kumimoji="1" lang="en-US" altLang="ko-KR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JavaParser</a:t>
            </a:r>
            <a:r>
              <a:rPr kumimoji="1" lang="ko-KR" altLang="en-US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이용해서 </a:t>
            </a:r>
            <a:r>
              <a:rPr kumimoji="1" lang="en-US" altLang="ko-KR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asdf.java</a:t>
            </a:r>
            <a:r>
              <a:rPr kumimoji="1" lang="ko-KR" altLang="en-US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컴파일</a:t>
            </a:r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FA13545-94B1-BC46-9057-169D46154722}"/>
              </a:ext>
            </a:extLst>
          </p:cNvPr>
          <p:cNvSpPr txBox="1"/>
          <p:nvPr/>
        </p:nvSpPr>
        <p:spPr>
          <a:xfrm>
            <a:off x="4389568" y="4408427"/>
            <a:ext cx="5271790" cy="369332"/>
          </a:xfrm>
          <a:prstGeom prst="rect">
            <a:avLst/>
          </a:prstGeom>
          <a:solidFill>
            <a:srgbClr val="12345A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2.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오류가 있는 테스트 파일에서 검출 된 위반 항목</a:t>
            </a:r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0770A840-1920-8045-810E-DC30A91D93BB}"/>
              </a:ext>
            </a:extLst>
          </p:cNvPr>
          <p:cNvSpPr txBox="1"/>
          <p:nvPr/>
        </p:nvSpPr>
        <p:spPr>
          <a:xfrm>
            <a:off x="7097058" y="5904749"/>
            <a:ext cx="1661931" cy="369332"/>
          </a:xfrm>
          <a:prstGeom prst="rect">
            <a:avLst/>
          </a:prstGeom>
          <a:solidFill>
            <a:srgbClr val="12345A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3.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완료 메시지</a:t>
            </a:r>
          </a:p>
        </p:txBody>
      </p:sp>
    </p:spTree>
    <p:extLst>
      <p:ext uri="{BB962C8B-B14F-4D97-AF65-F5344CB8AC3E}">
        <p14:creationId xmlns:p14="http://schemas.microsoft.com/office/powerpoint/2010/main" val="2711928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60308"/>
              </p:ext>
            </p:extLst>
          </p:nvPr>
        </p:nvGraphicFramePr>
        <p:xfrm>
          <a:off x="2041358" y="1497929"/>
          <a:ext cx="8128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1171">
                <a:tc>
                  <a:txBody>
                    <a:bodyPr/>
                    <a:lstStyle/>
                    <a:p>
                      <a:pPr algn="ctr" latinLnBrk="1"/>
                      <a:endParaRPr lang="ko-KR" altLang="en-US" i="1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김창진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윤성철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김병철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946">
                <a:tc>
                  <a:txBody>
                    <a:bodyPr/>
                    <a:lstStyle/>
                    <a:p>
                      <a:pPr algn="ctr" latinLnBrk="1"/>
                      <a:endParaRPr lang="en-US" altLang="ko-KR" i="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  <a:p>
                      <a:pPr algn="ctr" latinLnBrk="1"/>
                      <a:r>
                        <a:rPr lang="ko-KR" altLang="en-US" i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자료수집</a:t>
                      </a:r>
                      <a:endParaRPr lang="en-US" altLang="ko-KR" i="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  <a:p>
                      <a:pPr algn="ctr" latinLnBrk="1"/>
                      <a:endParaRPr lang="ko-KR" altLang="en-US" i="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i="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  <a:p>
                      <a:pPr algn="ctr" latinLnBrk="1"/>
                      <a:r>
                        <a:rPr lang="ko-KR" altLang="en-US" sz="1600" i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컴파일러</a:t>
                      </a:r>
                      <a:r>
                        <a:rPr lang="en-US" altLang="ko-KR" sz="1600" i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-</a:t>
                      </a:r>
                      <a:r>
                        <a:rPr lang="ko-KR" altLang="en-US" sz="1600" i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컴파일러</a:t>
                      </a:r>
                      <a:endParaRPr lang="en-US" altLang="ko-KR" sz="1600" i="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  <a:p>
                      <a:pPr algn="ctr" latinLnBrk="1"/>
                      <a:r>
                        <a:rPr lang="ko-KR" altLang="en-US" i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관련 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Secure</a:t>
                      </a:r>
                      <a:r>
                        <a:rPr lang="en-US" altLang="ko-KR" sz="1600" i="0" baseline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 Coding</a:t>
                      </a:r>
                    </a:p>
                    <a:p>
                      <a:pPr algn="ctr" latinLnBrk="1"/>
                      <a:r>
                        <a:rPr lang="ko-KR" altLang="en-US" sz="1600" i="0" baseline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관련 프로그램 및 </a:t>
                      </a:r>
                      <a:endParaRPr lang="en-US" altLang="ko-KR" sz="1600" i="0" baseline="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  <a:p>
                      <a:pPr algn="ctr" latinLnBrk="1"/>
                      <a:r>
                        <a:rPr lang="ko-KR" altLang="en-US" sz="1600" i="0" baseline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코드 예시 조사</a:t>
                      </a:r>
                      <a:endParaRPr lang="ko-KR" altLang="en-US" sz="1600" i="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CERT</a:t>
                      </a:r>
                      <a:r>
                        <a:rPr lang="ko-KR" altLang="en-US" i="0" baseline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 </a:t>
                      </a:r>
                      <a:r>
                        <a:rPr lang="en-US" altLang="ko-KR" i="0" baseline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Secure coding Rules</a:t>
                      </a:r>
                      <a:r>
                        <a:rPr lang="ko-KR" altLang="en-US" i="0" baseline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 </a:t>
                      </a:r>
                      <a:endParaRPr lang="en-US" altLang="ko-KR" i="0" baseline="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i="0" baseline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조사</a:t>
                      </a:r>
                      <a:endParaRPr lang="ko-KR" altLang="en-US" i="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i="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  <a:p>
                      <a:pPr algn="ctr" latinLnBrk="1"/>
                      <a:r>
                        <a:rPr lang="ko-KR" altLang="en-US" i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설계</a:t>
                      </a:r>
                      <a:endParaRPr lang="en-US" altLang="ko-KR" i="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Lexical Analysis</a:t>
                      </a:r>
                      <a:r>
                        <a:rPr lang="ko-KR" altLang="en-US" i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 담당</a:t>
                      </a:r>
                      <a:endParaRPr lang="en-US" altLang="ko-KR" i="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Type </a:t>
                      </a:r>
                      <a:r>
                        <a:rPr lang="ko-KR" altLang="en-US" i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및 </a:t>
                      </a:r>
                      <a:endParaRPr lang="en-US" altLang="ko-KR" i="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  <a:p>
                      <a:pPr algn="ctr" latinLnBrk="1"/>
                      <a:r>
                        <a:rPr lang="en-US" altLang="ko-KR" i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CFA</a:t>
                      </a:r>
                      <a:r>
                        <a:rPr lang="ko-KR" altLang="en-US" i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 담당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플러그인 조사</a:t>
                      </a:r>
                      <a:endParaRPr lang="en-US" altLang="ko-KR" i="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  <a:p>
                      <a:pPr algn="ctr" latinLnBrk="1"/>
                      <a:r>
                        <a:rPr lang="en-US" altLang="ko-KR" i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DFA</a:t>
                      </a:r>
                      <a:r>
                        <a:rPr lang="ko-KR" altLang="en-US" i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 담당</a:t>
                      </a:r>
                      <a:endParaRPr lang="en-US" altLang="ko-KR" i="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i="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  <a:p>
                      <a:pPr algn="ctr" latinLnBrk="1"/>
                      <a:r>
                        <a:rPr lang="ko-KR" altLang="en-US" i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구현</a:t>
                      </a:r>
                      <a:endParaRPr lang="en-US" altLang="ko-KR" i="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i="0" baseline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알고리즘 수정</a:t>
                      </a:r>
                      <a:endParaRPr lang="en-US" altLang="ko-KR" sz="1800" i="0" baseline="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  <a:p>
                      <a:pPr algn="ctr" latinLnBrk="1"/>
                      <a:r>
                        <a:rPr lang="en-US" altLang="ko-KR" sz="1800" i="0" baseline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(</a:t>
                      </a:r>
                      <a:r>
                        <a:rPr lang="ko-KR" altLang="en-US" sz="1800" i="0" baseline="0" dirty="0" err="1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오탐</a:t>
                      </a:r>
                      <a:r>
                        <a:rPr lang="en-US" altLang="ko-KR" sz="1800" i="0" baseline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,</a:t>
                      </a:r>
                      <a:r>
                        <a:rPr lang="ko-KR" altLang="en-US" sz="1800" i="0" baseline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 </a:t>
                      </a:r>
                      <a:r>
                        <a:rPr lang="ko-KR" altLang="en-US" sz="1800" i="0" baseline="0" dirty="0" err="1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미탐</a:t>
                      </a:r>
                      <a:r>
                        <a:rPr lang="ko-KR" altLang="en-US" sz="1800" i="0" baseline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 분석</a:t>
                      </a:r>
                      <a:r>
                        <a:rPr lang="en-US" altLang="ko-KR" sz="1800" i="0" baseline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)</a:t>
                      </a:r>
                      <a:endParaRPr lang="en-US" altLang="ko-KR" i="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설계 이후</a:t>
                      </a:r>
                      <a:endParaRPr lang="en-US" altLang="ko-KR" i="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  <a:p>
                      <a:pPr algn="ctr" latinLnBrk="1"/>
                      <a:r>
                        <a:rPr lang="ko-KR" altLang="en-US" i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남은 항목들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i="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  <a:p>
                      <a:pPr algn="ctr" latinLnBrk="1"/>
                      <a:r>
                        <a:rPr lang="ko-KR" altLang="en-US" i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플러그인 구현</a:t>
                      </a:r>
                      <a:endParaRPr lang="en-US" altLang="ko-KR" i="0" baseline="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946">
                <a:tc>
                  <a:txBody>
                    <a:bodyPr/>
                    <a:lstStyle/>
                    <a:p>
                      <a:pPr algn="ctr" latinLnBrk="1"/>
                      <a:endParaRPr lang="en-US" altLang="ko-KR" i="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  <a:p>
                      <a:pPr algn="ctr" latinLnBrk="1"/>
                      <a:r>
                        <a:rPr lang="ko-KR" altLang="en-US" i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테스트</a:t>
                      </a:r>
                      <a:endParaRPr lang="en-US" altLang="ko-KR" i="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  <a:p>
                      <a:pPr algn="ctr" latinLnBrk="1"/>
                      <a:endParaRPr lang="ko-KR" altLang="en-US" i="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i="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  <a:p>
                      <a:pPr algn="ctr" latinLnBrk="1"/>
                      <a:r>
                        <a:rPr lang="ko-KR" altLang="en-US" i="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플러그인에서의 통합 테스트 및 디버깅 작업</a:t>
                      </a:r>
                      <a:endParaRPr lang="en-US" altLang="ko-KR" i="0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i="1" dirty="0">
                        <a:latin typeface="BM HANNA 11yrs old OTF" charset="-127"/>
                        <a:ea typeface="BM HANNA 11yrs old OTF" charset="-127"/>
                        <a:cs typeface="BM HANNA 11yrs old OTF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i="1" dirty="0">
                        <a:latin typeface="BM HANNA 11yrs old OTF" charset="-127"/>
                        <a:ea typeface="BM HANNA 11yrs old OTF" charset="-127"/>
                        <a:cs typeface="BM HANNA 11yrs old OTF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2">
            <a:extLst>
              <a:ext uri="{FF2B5EF4-FFF2-40B4-BE49-F238E27FC236}">
                <a16:creationId xmlns:a16="http://schemas.microsoft.com/office/drawing/2014/main" id="{1DD1201A-4282-412C-AB5E-350BF5580D5B}"/>
              </a:ext>
            </a:extLst>
          </p:cNvPr>
          <p:cNvSpPr txBox="1"/>
          <p:nvPr/>
        </p:nvSpPr>
        <p:spPr>
          <a:xfrm>
            <a:off x="287092" y="6289314"/>
            <a:ext cx="781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55</a:t>
            </a:r>
            <a:endParaRPr lang="ko-KR" altLang="en-US" sz="28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DB042B8-2342-234B-8BA2-519AA4AB566F}"/>
              </a:ext>
            </a:extLst>
          </p:cNvPr>
          <p:cNvSpPr txBox="1">
            <a:spLocks/>
          </p:cNvSpPr>
          <p:nvPr/>
        </p:nvSpPr>
        <p:spPr>
          <a:xfrm>
            <a:off x="287091" y="195517"/>
            <a:ext cx="5808909" cy="723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업무 분담</a:t>
            </a:r>
          </a:p>
        </p:txBody>
      </p:sp>
    </p:spTree>
    <p:extLst>
      <p:ext uri="{BB962C8B-B14F-4D97-AF65-F5344CB8AC3E}">
        <p14:creationId xmlns:p14="http://schemas.microsoft.com/office/powerpoint/2010/main" val="808331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8016"/>
              </p:ext>
            </p:extLst>
          </p:nvPr>
        </p:nvGraphicFramePr>
        <p:xfrm>
          <a:off x="1069065" y="1416392"/>
          <a:ext cx="10222047" cy="420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42">
                  <a:extLst>
                    <a:ext uri="{9D8B030D-6E8A-4147-A177-3AD203B41FA5}">
                      <a16:colId xmlns:a16="http://schemas.microsoft.com/office/drawing/2014/main" val="528777816"/>
                    </a:ext>
                  </a:extLst>
                </a:gridCol>
                <a:gridCol w="657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4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23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50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0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958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36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1595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i="1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12</a:t>
                      </a:r>
                      <a:r>
                        <a:rPr lang="ko-KR" altLang="en-US" sz="1200" b="0" i="1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월</a:t>
                      </a:r>
                    </a:p>
                  </a:txBody>
                  <a:tcPr marL="76405" marR="76405" marT="38202" marB="3820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1</a:t>
                      </a:r>
                      <a:r>
                        <a:rPr lang="ko-KR" altLang="en-US" sz="1200" b="0" i="1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월</a:t>
                      </a:r>
                      <a:endParaRPr lang="ko-KR" altLang="en-US" sz="1500" b="0" i="1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2</a:t>
                      </a:r>
                      <a:r>
                        <a:rPr lang="ko-KR" altLang="en-US" sz="1200" b="0" i="1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월 </a:t>
                      </a:r>
                    </a:p>
                  </a:txBody>
                  <a:tcPr marL="76405" marR="76405" marT="38202" marB="38202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i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BM DoHyeon OTF" charset="-127"/>
                      </a:endParaRPr>
                    </a:p>
                  </a:txBody>
                  <a:tcPr marL="76405" marR="76405" marT="38202" marB="3820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3</a:t>
                      </a:r>
                      <a:r>
                        <a:rPr lang="ko-KR" altLang="en-US" sz="1200" b="0" i="1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월</a:t>
                      </a:r>
                    </a:p>
                  </a:txBody>
                  <a:tcPr marL="76405" marR="76405" marT="38202" marB="3820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4</a:t>
                      </a:r>
                      <a:r>
                        <a:rPr lang="ko-KR" altLang="en-US" sz="1200" b="0" i="1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월</a:t>
                      </a:r>
                    </a:p>
                  </a:txBody>
                  <a:tcPr marL="76405" marR="76405" marT="38202" marB="3820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5</a:t>
                      </a:r>
                      <a:r>
                        <a:rPr lang="ko-KR" altLang="en-US" sz="1200" b="0" i="1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월</a:t>
                      </a:r>
                    </a:p>
                  </a:txBody>
                  <a:tcPr marL="76405" marR="76405" marT="38202" marB="3820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6</a:t>
                      </a:r>
                      <a:r>
                        <a:rPr lang="ko-KR" altLang="en-US" sz="1200" b="0" i="1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월</a:t>
                      </a:r>
                    </a:p>
                  </a:txBody>
                  <a:tcPr marL="76405" marR="76405" marT="38202" marB="3820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7</a:t>
                      </a:r>
                      <a:r>
                        <a:rPr lang="ko-KR" altLang="en-US" sz="1200" b="0" i="1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월</a:t>
                      </a:r>
                    </a:p>
                  </a:txBody>
                  <a:tcPr marL="76405" marR="76405" marT="38202" marB="3820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8</a:t>
                      </a:r>
                      <a:r>
                        <a:rPr lang="ko-KR" altLang="en-US" sz="1200" b="0" i="1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월</a:t>
                      </a:r>
                    </a:p>
                  </a:txBody>
                  <a:tcPr marL="76405" marR="76405" marT="38202" marB="3820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9</a:t>
                      </a:r>
                      <a:r>
                        <a:rPr lang="ko-KR" altLang="en-US" sz="1200" b="0" i="1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월</a:t>
                      </a:r>
                    </a:p>
                  </a:txBody>
                  <a:tcPr marL="76405" marR="76405" marT="38202" marB="3820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10</a:t>
                      </a:r>
                      <a:r>
                        <a:rPr lang="ko-KR" altLang="en-US" sz="1200" b="0" i="1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월</a:t>
                      </a:r>
                    </a:p>
                  </a:txBody>
                  <a:tcPr marL="76405" marR="76405" marT="38202" marB="3820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11</a:t>
                      </a:r>
                      <a:r>
                        <a:rPr lang="ko-KR" altLang="en-US" sz="1200" b="0" i="1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월</a:t>
                      </a:r>
                    </a:p>
                  </a:txBody>
                  <a:tcPr marL="76405" marR="76405" marT="38202" marB="382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요구사항 정의 및 분석</a:t>
                      </a:r>
                    </a:p>
                  </a:txBody>
                  <a:tcPr marL="76405" marR="76405" marT="38202" marB="38202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solidFill>
                          <a:sysClr val="windowText" lastClr="000000"/>
                        </a:solidFill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/>
                </a:tc>
                <a:tc gridSpan="13">
                  <a:txBody>
                    <a:bodyPr/>
                    <a:lstStyle/>
                    <a:p>
                      <a:pPr algn="l" latinLnBrk="1"/>
                      <a:endParaRPr lang="ko-KR" altLang="en-US" sz="1200" b="1" i="1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시스템 설계</a:t>
                      </a:r>
                    </a:p>
                  </a:txBody>
                  <a:tcPr marL="76405" marR="76405" marT="38202" marB="38202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>
                    <a:solidFill>
                      <a:srgbClr val="CCCDD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BM DoHyeon OTF" charset="-127"/>
                      </a:endParaRPr>
                    </a:p>
                  </a:txBody>
                  <a:tcPr marL="76405" marR="76405" marT="38202" marB="3820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>
                    <a:solidFill>
                      <a:srgbClr val="E7E8EA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l" latinLnBrk="1"/>
                      <a:endParaRPr lang="ko-KR" altLang="en-US" sz="1200" b="1" i="1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>
                    <a:solidFill>
                      <a:srgbClr val="E7E8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시스템 구현</a:t>
                      </a:r>
                      <a:r>
                        <a:rPr lang="en-US" altLang="ko-KR" sz="1400" b="0" i="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(</a:t>
                      </a:r>
                      <a:r>
                        <a:rPr lang="ko-KR" altLang="en-US" sz="1400" b="0" i="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프로토타입</a:t>
                      </a:r>
                      <a:r>
                        <a:rPr lang="en-US" altLang="ko-KR" sz="1400" b="0" i="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)</a:t>
                      </a:r>
                      <a:endParaRPr lang="ko-KR" altLang="en-US" sz="1400" b="0" i="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/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M DoHyeon OTF" panose="020B0600000101010101" pitchFamily="34" charset="-127"/>
                        <a:ea typeface="BM DoHyeon OTF" panose="020B0600000101010101" pitchFamily="34" charset="-127"/>
                      </a:endParaRPr>
                    </a:p>
                  </a:txBody>
                  <a:tcPr marL="76405" marR="76405" marT="38202" marB="38202">
                    <a:solidFill>
                      <a:srgbClr val="CCCDD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BM DoHyeon OTF" charset="-127"/>
                      </a:endParaRPr>
                    </a:p>
                  </a:txBody>
                  <a:tcPr marL="76405" marR="76405" marT="38202" marB="38202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/>
                </a:tc>
                <a:tc gridSpan="13"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오류사항 수정 및 개선</a:t>
                      </a:r>
                    </a:p>
                  </a:txBody>
                  <a:tcPr marL="76405" marR="76405" marT="38202" marB="38202"/>
                </a:tc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M DoHyeon OTF" panose="020B0600000101010101" pitchFamily="34" charset="-127"/>
                        <a:ea typeface="BM DoHyeon OTF" panose="020B0600000101010101" pitchFamily="34" charset="-127"/>
                      </a:endParaRPr>
                    </a:p>
                  </a:txBody>
                  <a:tcPr marL="76405" marR="76405" marT="38202" marB="38202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/>
                </a:tc>
                <a:tc gridSpan="13"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졸업작품 중간발표</a:t>
                      </a:r>
                    </a:p>
                  </a:txBody>
                  <a:tcPr marL="76405" marR="76405" marT="38202" marB="38202"/>
                </a:tc>
                <a:tc gridSpan="8"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/>
                </a:tc>
                <a:tc gridSpan="13"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산업기술대전</a:t>
                      </a:r>
                    </a:p>
                  </a:txBody>
                  <a:tcPr marL="76405" marR="76405" marT="38202" marB="38202"/>
                </a:tc>
                <a:tc gridSpan="10"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/>
                </a:tc>
                <a:tc gridSpan="13"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최종보고서 작성</a:t>
                      </a:r>
                      <a:r>
                        <a:rPr lang="en-US" altLang="ko-KR" sz="1200" b="0" i="0" baseline="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&amp;</a:t>
                      </a:r>
                      <a:r>
                        <a:rPr lang="ko-KR" altLang="en-US" sz="1200" b="0" i="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패키징</a:t>
                      </a:r>
                    </a:p>
                  </a:txBody>
                  <a:tcPr marL="76405" marR="76405" marT="38202" marB="38202"/>
                </a:tc>
                <a:tc gridSpan="11"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/>
                </a:tc>
                <a:tc gridSpan="13"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76405" marR="76405" marT="38202" marB="3820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i="1" dirty="0">
                        <a:latin typeface="BM DoHyeon OTF" charset="-127"/>
                        <a:ea typeface="BM DoHyeon OTF" charset="-127"/>
                        <a:cs typeface="BM DoHyeon OTF" charset="-127"/>
                      </a:endParaRPr>
                    </a:p>
                  </a:txBody>
                  <a:tcPr marL="76405" marR="76405" marT="38202" marB="38202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TextBox 2">
            <a:extLst>
              <a:ext uri="{FF2B5EF4-FFF2-40B4-BE49-F238E27FC236}">
                <a16:creationId xmlns:a16="http://schemas.microsoft.com/office/drawing/2014/main" id="{1DD1201A-4282-412C-AB5E-350BF5580D5B}"/>
              </a:ext>
            </a:extLst>
          </p:cNvPr>
          <p:cNvSpPr txBox="1"/>
          <p:nvPr/>
        </p:nvSpPr>
        <p:spPr>
          <a:xfrm>
            <a:off x="287092" y="6289314"/>
            <a:ext cx="781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56</a:t>
            </a:r>
            <a:endParaRPr lang="ko-KR" altLang="en-US" sz="28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E1E9D64-7DBB-8F42-B005-BF374774F25D}"/>
              </a:ext>
            </a:extLst>
          </p:cNvPr>
          <p:cNvSpPr txBox="1">
            <a:spLocks/>
          </p:cNvSpPr>
          <p:nvPr/>
        </p:nvSpPr>
        <p:spPr>
          <a:xfrm>
            <a:off x="287091" y="195517"/>
            <a:ext cx="5808909" cy="723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종합 설계 수행 일정</a:t>
            </a:r>
          </a:p>
        </p:txBody>
      </p:sp>
    </p:spTree>
    <p:extLst>
      <p:ext uri="{BB962C8B-B14F-4D97-AF65-F5344CB8AC3E}">
        <p14:creationId xmlns:p14="http://schemas.microsoft.com/office/powerpoint/2010/main" val="690783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/>
          <p:nvPr/>
        </p:nvSpPr>
        <p:spPr>
          <a:xfrm>
            <a:off x="1069065" y="1558977"/>
            <a:ext cx="7135134" cy="4247317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en-US" altLang="ko-KR" dirty="0">
              <a:solidFill>
                <a:schemeClr val="tx2">
                  <a:lumMod val="90000"/>
                  <a:lumOff val="10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r>
              <a:rPr kumimoji="1" lang="ko-KR" alt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</a:t>
            </a:r>
            <a:r>
              <a:rPr kumimoji="1" lang="en-US" altLang="ko-KR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1.</a:t>
            </a:r>
            <a:r>
              <a:rPr kumimoji="1" lang="ko-KR" alt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</a:t>
            </a:r>
            <a:r>
              <a:rPr kumimoji="1" lang="en-US" altLang="ko-KR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CERT : </a:t>
            </a:r>
            <a:r>
              <a:rPr kumimoji="1" lang="en-US" altLang="ko-KR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  <a:hlinkClick r:id="rId2"/>
              </a:rPr>
              <a:t>https://www.cert.org/</a:t>
            </a:r>
            <a:endParaRPr kumimoji="1" lang="en-US" altLang="ko-KR" dirty="0">
              <a:solidFill>
                <a:schemeClr val="tx2">
                  <a:lumMod val="90000"/>
                  <a:lumOff val="10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r>
              <a:rPr kumimoji="1" lang="en-US" altLang="ko-KR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</a:t>
            </a:r>
          </a:p>
          <a:p>
            <a:r>
              <a:rPr kumimoji="1" lang="ko-KR" alt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</a:t>
            </a:r>
            <a:r>
              <a:rPr kumimoji="1" lang="en-US" altLang="ko-KR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2. JavaCC : </a:t>
            </a:r>
            <a:r>
              <a:rPr kumimoji="1" lang="en-US" altLang="ko-KR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  <a:hlinkClick r:id="rId3"/>
              </a:rPr>
              <a:t>https://javacc.org</a:t>
            </a:r>
            <a:endParaRPr kumimoji="1" lang="en-US" altLang="ko-KR" dirty="0">
              <a:solidFill>
                <a:schemeClr val="tx2">
                  <a:lumMod val="90000"/>
                  <a:lumOff val="10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endParaRPr kumimoji="1" lang="en-US" altLang="ko-KR" dirty="0">
              <a:solidFill>
                <a:schemeClr val="tx2">
                  <a:lumMod val="90000"/>
                  <a:lumOff val="10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r>
              <a:rPr kumimoji="1" lang="en-US" altLang="ko-KR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3. </a:t>
            </a:r>
            <a:r>
              <a:rPr kumimoji="1" lang="ko-KR" alt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컴파일러 구조와 원리</a:t>
            </a:r>
            <a:r>
              <a:rPr kumimoji="1" lang="en-US" altLang="ko-KR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(‘</a:t>
            </a:r>
            <a:r>
              <a:rPr kumimoji="1" lang="ko-KR" alt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아오키 미네로우</a:t>
            </a:r>
            <a:r>
              <a:rPr kumimoji="1" lang="en-US" altLang="ko-KR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’</a:t>
            </a:r>
            <a:r>
              <a:rPr kumimoji="1" lang="ko-KR" alt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작</a:t>
            </a:r>
            <a:r>
              <a:rPr kumimoji="1" lang="en-US" altLang="ko-KR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, </a:t>
            </a:r>
            <a:r>
              <a:rPr kumimoji="1" lang="ko-KR" alt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한빛미디어</a:t>
            </a:r>
            <a:r>
              <a:rPr kumimoji="1" lang="en-US" altLang="ko-KR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)</a:t>
            </a:r>
          </a:p>
          <a:p>
            <a:r>
              <a:rPr kumimoji="1" lang="en-US" altLang="ko-KR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</a:t>
            </a:r>
          </a:p>
          <a:p>
            <a:r>
              <a:rPr kumimoji="1" lang="en-US" altLang="ko-KR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4. Fasoo</a:t>
            </a:r>
            <a:r>
              <a:rPr kumimoji="1" lang="ko-KR" alt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닷컴 </a:t>
            </a:r>
            <a:r>
              <a:rPr kumimoji="1" lang="en-US" altLang="ko-KR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: </a:t>
            </a:r>
            <a:r>
              <a:rPr kumimoji="1" lang="en-US" altLang="ko-KR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  <a:hlinkClick r:id="rId4"/>
              </a:rPr>
              <a:t>http://www.fasoo.com/</a:t>
            </a:r>
            <a:endParaRPr kumimoji="1" lang="en-US" altLang="ko-KR" dirty="0">
              <a:solidFill>
                <a:schemeClr val="tx2">
                  <a:lumMod val="90000"/>
                  <a:lumOff val="10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r>
              <a:rPr kumimoji="1" lang="en-US" altLang="ko-KR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</a:t>
            </a:r>
          </a:p>
          <a:p>
            <a:r>
              <a:rPr kumimoji="1" lang="ko-KR" alt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</a:t>
            </a:r>
            <a:r>
              <a:rPr kumimoji="1" lang="en-US" altLang="ko-KR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5. </a:t>
            </a:r>
            <a:r>
              <a:rPr kumimoji="1" lang="ko-KR" alt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이클립스 플러그인 개발환경 </a:t>
            </a:r>
            <a:r>
              <a:rPr kumimoji="1" lang="en-US" altLang="ko-KR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:</a:t>
            </a:r>
          </a:p>
          <a:p>
            <a:r>
              <a:rPr kumimoji="1" lang="en-US" altLang="ko-KR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  <a:hlinkClick r:id="rId4"/>
              </a:rPr>
              <a:t>http://marketplace.eclipse.org/content/eclipse-pde-plug-development-environment</a:t>
            </a:r>
            <a:endParaRPr kumimoji="1" lang="en-US" altLang="ko-KR" dirty="0">
              <a:solidFill>
                <a:schemeClr val="tx2">
                  <a:lumMod val="90000"/>
                  <a:lumOff val="10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endParaRPr kumimoji="1" lang="en-US" altLang="ko-KR" dirty="0">
              <a:solidFill>
                <a:schemeClr val="tx2">
                  <a:lumMod val="90000"/>
                  <a:lumOff val="10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r>
              <a:rPr kumimoji="1" lang="ko-KR" alt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</a:t>
            </a:r>
            <a:r>
              <a:rPr kumimoji="1" lang="en-US" altLang="ko-KR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6. </a:t>
            </a:r>
            <a:r>
              <a:rPr kumimoji="1" lang="ko-KR" alt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시큐어코딩 기반의 소스 코드 검사 </a:t>
            </a:r>
            <a:r>
              <a:rPr kumimoji="1" lang="en-US" altLang="ko-KR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Vim </a:t>
            </a:r>
          </a:p>
          <a:p>
            <a:r>
              <a:rPr kumimoji="1" lang="en-US" altLang="ko-KR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   </a:t>
            </a:r>
            <a:r>
              <a:rPr kumimoji="1" lang="ko-KR" alt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플러그인</a:t>
            </a:r>
            <a:r>
              <a:rPr kumimoji="1" lang="en-US" altLang="ko-KR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(2016 </a:t>
            </a:r>
            <a:r>
              <a:rPr kumimoji="1" lang="ko-KR" alt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한국산업기술대학교 산학 대전 졸업 논문</a:t>
            </a:r>
            <a:r>
              <a:rPr kumimoji="1" lang="en-US" altLang="ko-KR" dirty="0">
                <a:solidFill>
                  <a:schemeClr val="tx2">
                    <a:lumMod val="90000"/>
                    <a:lumOff val="1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)</a:t>
            </a:r>
          </a:p>
        </p:txBody>
      </p:sp>
      <p:sp>
        <p:nvSpPr>
          <p:cNvPr id="4" name="도넛[D] 3"/>
          <p:cNvSpPr/>
          <p:nvPr/>
        </p:nvSpPr>
        <p:spPr>
          <a:xfrm>
            <a:off x="9468967" y="4270466"/>
            <a:ext cx="1905000" cy="1905000"/>
          </a:xfrm>
          <a:prstGeom prst="donut">
            <a:avLst>
              <a:gd name="adj" fmla="val 972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5" name="호 4"/>
          <p:cNvSpPr/>
          <p:nvPr/>
        </p:nvSpPr>
        <p:spPr>
          <a:xfrm rot="4268605">
            <a:off x="10233505" y="4896179"/>
            <a:ext cx="792480" cy="917395"/>
          </a:xfrm>
          <a:prstGeom prst="arc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cxnSp>
        <p:nvCxnSpPr>
          <p:cNvPr id="6" name="직선 연결선[R] 5"/>
          <p:cNvCxnSpPr/>
          <p:nvPr/>
        </p:nvCxnSpPr>
        <p:spPr>
          <a:xfrm>
            <a:off x="11129193" y="5790297"/>
            <a:ext cx="1062807" cy="1067703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">
            <a:extLst>
              <a:ext uri="{FF2B5EF4-FFF2-40B4-BE49-F238E27FC236}">
                <a16:creationId xmlns:a16="http://schemas.microsoft.com/office/drawing/2014/main" id="{1DD1201A-4282-412C-AB5E-350BF5580D5B}"/>
              </a:ext>
            </a:extLst>
          </p:cNvPr>
          <p:cNvSpPr txBox="1"/>
          <p:nvPr/>
        </p:nvSpPr>
        <p:spPr>
          <a:xfrm>
            <a:off x="287092" y="6289314"/>
            <a:ext cx="781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57</a:t>
            </a:r>
            <a:endParaRPr lang="ko-KR" altLang="en-US" sz="28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A2B77D1-5235-7240-9750-5FD1C940D6AB}"/>
              </a:ext>
            </a:extLst>
          </p:cNvPr>
          <p:cNvSpPr txBox="1">
            <a:spLocks/>
          </p:cNvSpPr>
          <p:nvPr/>
        </p:nvSpPr>
        <p:spPr>
          <a:xfrm>
            <a:off x="287091" y="195517"/>
            <a:ext cx="5808909" cy="723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참고문헌 기술</a:t>
            </a:r>
          </a:p>
        </p:txBody>
      </p:sp>
    </p:spTree>
    <p:extLst>
      <p:ext uri="{BB962C8B-B14F-4D97-AF65-F5344CB8AC3E}">
        <p14:creationId xmlns:p14="http://schemas.microsoft.com/office/powerpoint/2010/main" val="1898924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F0E4B-A712-4398-9936-4F2DDC361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669" y="2955933"/>
            <a:ext cx="7766936" cy="1646302"/>
          </a:xfrm>
        </p:spPr>
        <p:txBody>
          <a:bodyPr/>
          <a:lstStyle/>
          <a:p>
            <a:pPr algn="ctr"/>
            <a:r>
              <a:rPr lang="en-US" altLang="ko-KR" sz="66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Q&amp;A</a:t>
            </a:r>
            <a:endParaRPr lang="ko-KR" altLang="en-US" sz="6600" b="1" i="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3" name="도넛[D] 2"/>
          <p:cNvSpPr/>
          <p:nvPr/>
        </p:nvSpPr>
        <p:spPr>
          <a:xfrm>
            <a:off x="9468967" y="4270466"/>
            <a:ext cx="1905000" cy="1905000"/>
          </a:xfrm>
          <a:prstGeom prst="donut">
            <a:avLst>
              <a:gd name="adj" fmla="val 9728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4" name="호 3"/>
          <p:cNvSpPr/>
          <p:nvPr/>
        </p:nvSpPr>
        <p:spPr>
          <a:xfrm rot="4268605">
            <a:off x="10233505" y="4896179"/>
            <a:ext cx="792480" cy="917395"/>
          </a:xfrm>
          <a:prstGeom prst="arc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11129193" y="5790297"/>
            <a:ext cx="1062807" cy="1067703"/>
          </a:xfrm>
          <a:prstGeom prst="line">
            <a:avLst/>
          </a:prstGeom>
          <a:ln w="254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15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4723426" y="2296679"/>
            <a:ext cx="75767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이클립스</a:t>
            </a:r>
            <a:r>
              <a:rPr kumimoji="1"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에서 작성된 자바 소스코드를 대상으로</a:t>
            </a:r>
            <a:endParaRPr kumimoji="1"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r>
              <a:rPr kumimoji="1"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시큐어 코딩 항목을 위반했는지 분석해주는 </a:t>
            </a:r>
            <a:r>
              <a:rPr kumimoji="1" lang="ko-KR" altLang="en-US" sz="2000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플러그인</a:t>
            </a:r>
            <a:endParaRPr kumimoji="1" lang="en-US" altLang="ko-KR" sz="2000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endParaRPr kumimoji="1"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r>
              <a:rPr kumimoji="1"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CERT(</a:t>
            </a:r>
            <a:r>
              <a:rPr kumimoji="1"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미국 통신보안 전문그룹</a:t>
            </a:r>
            <a:r>
              <a:rPr kumimoji="1"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)</a:t>
            </a:r>
            <a:r>
              <a:rPr kumimoji="1"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에서 선정한 심각도가 높고 </a:t>
            </a:r>
            <a:endParaRPr kumimoji="1"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r>
              <a:rPr kumimoji="1"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비용이 낮게 선정된 </a:t>
            </a:r>
            <a:r>
              <a:rPr kumimoji="1"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34</a:t>
            </a:r>
            <a:r>
              <a:rPr kumimoji="1"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개의 시큐어 코딩 규칙을 바탕으로 </a:t>
            </a:r>
            <a:endParaRPr kumimoji="1"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r>
              <a:rPr kumimoji="1"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룰체커에 사용할 시큐어 코딩 항목을 선정</a:t>
            </a:r>
            <a:endParaRPr kumimoji="1"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endParaRPr kumimoji="1" lang="en-US" altLang="ko-KR" sz="2000" dirty="0">
              <a:solidFill>
                <a:schemeClr val="tx2">
                  <a:lumMod val="90000"/>
                  <a:lumOff val="10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endParaRPr kumimoji="1" lang="en-US" altLang="ko-KR" sz="2000" dirty="0">
              <a:solidFill>
                <a:schemeClr val="tx2">
                  <a:lumMod val="90000"/>
                  <a:lumOff val="10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endParaRPr kumimoji="1" lang="en-US" altLang="ko-KR" sz="2000" dirty="0">
              <a:solidFill>
                <a:schemeClr val="tx2">
                  <a:lumMod val="90000"/>
                  <a:lumOff val="10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708531" y="2048852"/>
            <a:ext cx="2497069" cy="2497862"/>
          </a:xfrm>
          <a:prstGeom prst="ellipse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WHAT IS</a:t>
            </a:r>
          </a:p>
          <a:p>
            <a:pPr algn="ctr"/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SEEKCURE ?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1DD1201A-4282-412C-AB5E-350BF5580D5B}"/>
              </a:ext>
            </a:extLst>
          </p:cNvPr>
          <p:cNvSpPr txBox="1"/>
          <p:nvPr/>
        </p:nvSpPr>
        <p:spPr>
          <a:xfrm>
            <a:off x="287092" y="6289314"/>
            <a:ext cx="6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2</a:t>
            </a:r>
            <a:endParaRPr lang="ko-KR" altLang="en-US" sz="28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1E4B429-3289-7A42-BDFE-BECF259A854F}"/>
              </a:ext>
            </a:extLst>
          </p:cNvPr>
          <p:cNvSpPr txBox="1">
            <a:spLocks/>
          </p:cNvSpPr>
          <p:nvPr/>
        </p:nvSpPr>
        <p:spPr>
          <a:xfrm>
            <a:off x="287092" y="195517"/>
            <a:ext cx="3833906" cy="723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i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종합 설계 개요</a:t>
            </a:r>
            <a:endParaRPr lang="ko-KR" altLang="en-US" sz="4000" b="1" i="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86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/>
          <p:nvPr/>
        </p:nvSpPr>
        <p:spPr>
          <a:xfrm>
            <a:off x="1631879" y="4503148"/>
            <a:ext cx="4697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2222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자바를 비롯한 다양한 언어를 지원하는 </a:t>
            </a:r>
            <a:endParaRPr lang="en-US" altLang="ko-KR" sz="2000" dirty="0">
              <a:solidFill>
                <a:srgbClr val="222222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algn="ctr"/>
            <a:r>
              <a:rPr lang="ko-KR" altLang="en-US" sz="2000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프로그래밍 통합 개발 환경</a:t>
            </a:r>
          </a:p>
        </p:txBody>
      </p:sp>
      <p:sp>
        <p:nvSpPr>
          <p:cNvPr id="9" name="타원 8"/>
          <p:cNvSpPr/>
          <p:nvPr/>
        </p:nvSpPr>
        <p:spPr>
          <a:xfrm>
            <a:off x="2515276" y="1841503"/>
            <a:ext cx="2502599" cy="2502599"/>
          </a:xfrm>
          <a:prstGeom prst="ellipse">
            <a:avLst/>
          </a:prstGeom>
          <a:solidFill>
            <a:schemeClr val="accent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Eclipse</a:t>
            </a:r>
            <a:endParaRPr kumimoji="1" lang="ko-KR" altLang="en-US" sz="32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6308238" y="4486789"/>
            <a:ext cx="44662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Eclipse </a:t>
            </a:r>
            <a:r>
              <a:rPr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개발 환경에 통합할 수 있는 </a:t>
            </a:r>
            <a:endParaRPr lang="en-US" altLang="ko-KR" sz="20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algn="ctr"/>
            <a:r>
              <a:rPr lang="ko-KR" altLang="en-US" sz="2000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새로운 기능을 추가</a:t>
            </a:r>
            <a:r>
              <a:rPr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한  것</a:t>
            </a:r>
            <a:br>
              <a:rPr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</a:br>
            <a:br>
              <a:rPr lang="ko-KR" altLang="en-US" sz="2000" b="1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</a:br>
            <a:endParaRPr lang="ko-KR" altLang="en-US" sz="20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156426" y="1846446"/>
            <a:ext cx="2497862" cy="2497862"/>
          </a:xfrm>
          <a:prstGeom prst="ellipse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Eclipse</a:t>
            </a:r>
          </a:p>
          <a:p>
            <a:pPr algn="ctr"/>
            <a:r>
              <a:rPr kumimoji="1" lang="en-US" altLang="ko-KR" sz="32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Plugin</a:t>
            </a:r>
            <a:endParaRPr kumimoji="1" lang="ko-KR" altLang="en-US" sz="32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2CB596F-B933-471C-A9F5-AE495F140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272" y="399064"/>
            <a:ext cx="6248398" cy="53583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Eclipse</a:t>
            </a:r>
            <a:r>
              <a:rPr lang="ko-KR" altLang="en-US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와 </a:t>
            </a:r>
            <a:r>
              <a:rPr lang="en-US" altLang="ko-KR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Eclipse</a:t>
            </a:r>
            <a:r>
              <a:rPr lang="ko-KR" altLang="en-US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</a:t>
            </a:r>
            <a:r>
              <a:rPr lang="en-US" altLang="ko-KR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Plugin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1DD1201A-4282-412C-AB5E-350BF5580D5B}"/>
              </a:ext>
            </a:extLst>
          </p:cNvPr>
          <p:cNvSpPr txBox="1"/>
          <p:nvPr/>
        </p:nvSpPr>
        <p:spPr>
          <a:xfrm>
            <a:off x="287092" y="6289314"/>
            <a:ext cx="6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3</a:t>
            </a:r>
            <a:endParaRPr lang="ko-KR" altLang="en-US" sz="28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C41C7E5B-4612-C743-AEF5-5663495A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92" y="195517"/>
            <a:ext cx="3833906" cy="723022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종합 설계 개요</a:t>
            </a:r>
          </a:p>
        </p:txBody>
      </p:sp>
    </p:spTree>
    <p:extLst>
      <p:ext uri="{BB962C8B-B14F-4D97-AF65-F5344CB8AC3E}">
        <p14:creationId xmlns:p14="http://schemas.microsoft.com/office/powerpoint/2010/main" val="151228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47687" y="2948656"/>
            <a:ext cx="66633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Eclipse 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플랫폼에 확장 기능이 통합되는 구조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r>
              <a:rPr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룰체커는</a:t>
            </a:r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자바 코드를 분석할 것이기 때문에 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Eclipse 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플러그인으로 사용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111157" y="2049348"/>
            <a:ext cx="2523809" cy="2523809"/>
          </a:xfrm>
          <a:prstGeom prst="ellipse">
            <a:avLst/>
          </a:prstGeom>
          <a:solidFill>
            <a:schemeClr val="accent2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4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Eclipse</a:t>
            </a:r>
            <a:endParaRPr kumimoji="1" lang="ko-KR" altLang="en-US" sz="34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423811" y="3088040"/>
            <a:ext cx="921562" cy="921562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plugin</a:t>
            </a:r>
            <a:endParaRPr kumimoji="1" lang="ko-KR" altLang="en-US" sz="12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619441" y="3651595"/>
            <a:ext cx="921562" cy="921562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plugin</a:t>
            </a:r>
            <a:endParaRPr kumimoji="1" lang="ko-KR" altLang="en-US" sz="12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068608" y="1859362"/>
            <a:ext cx="921562" cy="921562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plugin</a:t>
            </a:r>
            <a:endParaRPr kumimoji="1" lang="ko-KR" altLang="en-US" sz="12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523878" y="4092043"/>
            <a:ext cx="921562" cy="921562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plugin</a:t>
            </a:r>
            <a:endParaRPr kumimoji="1" lang="ko-KR" altLang="en-US" sz="12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1DD1201A-4282-412C-AB5E-350BF5580D5B}"/>
              </a:ext>
            </a:extLst>
          </p:cNvPr>
          <p:cNvSpPr txBox="1"/>
          <p:nvPr/>
        </p:nvSpPr>
        <p:spPr>
          <a:xfrm>
            <a:off x="287092" y="6289314"/>
            <a:ext cx="6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4</a:t>
            </a:r>
            <a:endParaRPr lang="ko-KR" altLang="en-US" sz="28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2AC5A76-CC47-9F45-9CDA-1C45876A7225}"/>
              </a:ext>
            </a:extLst>
          </p:cNvPr>
          <p:cNvSpPr txBox="1">
            <a:spLocks/>
          </p:cNvSpPr>
          <p:nvPr/>
        </p:nvSpPr>
        <p:spPr>
          <a:xfrm>
            <a:off x="287092" y="195517"/>
            <a:ext cx="3833906" cy="723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종합 설계 개요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117BB57C-DFE4-4B4C-B58D-041287B81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272" y="399064"/>
            <a:ext cx="6248398" cy="53583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Eclipse</a:t>
            </a:r>
            <a:r>
              <a:rPr lang="ko-KR" altLang="en-US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와 </a:t>
            </a:r>
            <a:r>
              <a:rPr lang="en-US" altLang="ko-KR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Eclipse</a:t>
            </a:r>
            <a:r>
              <a:rPr lang="ko-KR" altLang="en-US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</a:t>
            </a:r>
            <a:r>
              <a:rPr lang="en-US" altLang="ko-KR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Plugin</a:t>
            </a:r>
          </a:p>
        </p:txBody>
      </p:sp>
    </p:spTree>
    <p:extLst>
      <p:ext uri="{BB962C8B-B14F-4D97-AF65-F5344CB8AC3E}">
        <p14:creationId xmlns:p14="http://schemas.microsoft.com/office/powerpoint/2010/main" val="109664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1DD1201A-4282-412C-AB5E-350BF5580D5B}"/>
              </a:ext>
            </a:extLst>
          </p:cNvPr>
          <p:cNvSpPr txBox="1"/>
          <p:nvPr/>
        </p:nvSpPr>
        <p:spPr>
          <a:xfrm>
            <a:off x="287092" y="6289314"/>
            <a:ext cx="6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5</a:t>
            </a:r>
            <a:endParaRPr lang="ko-KR" altLang="en-US" sz="28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5A1461E-7295-4ACF-A53A-94D3852D3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161660"/>
              </p:ext>
            </p:extLst>
          </p:nvPr>
        </p:nvGraphicFramePr>
        <p:xfrm>
          <a:off x="1090796" y="1614884"/>
          <a:ext cx="10291164" cy="344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582">
                  <a:extLst>
                    <a:ext uri="{9D8B030D-6E8A-4147-A177-3AD203B41FA5}">
                      <a16:colId xmlns:a16="http://schemas.microsoft.com/office/drawing/2014/main" val="244983345"/>
                    </a:ext>
                  </a:extLst>
                </a:gridCol>
                <a:gridCol w="5145582">
                  <a:extLst>
                    <a:ext uri="{9D8B030D-6E8A-4147-A177-3AD203B41FA5}">
                      <a16:colId xmlns:a16="http://schemas.microsoft.com/office/drawing/2014/main" val="3492153370"/>
                    </a:ext>
                  </a:extLst>
                </a:gridCol>
              </a:tblGrid>
              <a:tr h="60583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>
                          <a:solidFill>
                            <a:schemeClr val="bg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선정된 </a:t>
                      </a:r>
                      <a:r>
                        <a:rPr lang="en-US" altLang="ko-KR" sz="2300" b="1" dirty="0">
                          <a:solidFill>
                            <a:schemeClr val="bg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CERT </a:t>
                      </a:r>
                      <a:r>
                        <a:rPr lang="ko-KR" altLang="en-US" sz="2300" b="1" dirty="0">
                          <a:solidFill>
                            <a:schemeClr val="bg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규칙 항목</a:t>
                      </a:r>
                    </a:p>
                  </a:txBody>
                  <a:tcPr marL="106611" marR="106611" marT="53305" marB="5330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38281"/>
                  </a:ext>
                </a:extLst>
              </a:tr>
              <a:tr h="382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700" dirty="0">
                          <a:solidFill>
                            <a:schemeClr val="tx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SQL </a:t>
                      </a:r>
                      <a:r>
                        <a:rPr kumimoji="1" lang="ko-KR" altLang="en-US" sz="1700" dirty="0">
                          <a:solidFill>
                            <a:schemeClr val="tx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인젝션 방지</a:t>
                      </a:r>
                      <a:endParaRPr lang="ko-KR" altLang="en-US" sz="1700" dirty="0">
                        <a:solidFill>
                          <a:schemeClr val="tx1"/>
                        </a:solidFill>
                        <a:latin typeface="BM DoHyeon OTF" panose="020B0600000101010101" pitchFamily="34" charset="-127"/>
                        <a:ea typeface="BM DoHyeon OTF" panose="020B0600000101010101" pitchFamily="34" charset="-127"/>
                      </a:endParaRPr>
                    </a:p>
                  </a:txBody>
                  <a:tcPr marL="115790" marR="115790" marT="57894" marB="5789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700" dirty="0">
                          <a:solidFill>
                            <a:schemeClr val="tx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XML </a:t>
                      </a:r>
                      <a:r>
                        <a:rPr kumimoji="1" lang="ko-KR" altLang="en-US" sz="1700" dirty="0">
                          <a:solidFill>
                            <a:schemeClr val="tx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인젝션 방지</a:t>
                      </a:r>
                    </a:p>
                  </a:txBody>
                  <a:tcPr marL="115790" marR="115790" marT="57894" marB="57894"/>
                </a:tc>
                <a:extLst>
                  <a:ext uri="{0D108BD9-81ED-4DB2-BD59-A6C34878D82A}">
                    <a16:rowId xmlns:a16="http://schemas.microsoft.com/office/drawing/2014/main" val="1459255163"/>
                  </a:ext>
                </a:extLst>
              </a:tr>
              <a:tr h="382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700" dirty="0">
                          <a:solidFill>
                            <a:schemeClr val="tx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필드 접근 가능성 제한</a:t>
                      </a:r>
                      <a:endParaRPr kumimoji="1" lang="en-US" altLang="ko-KR" sz="1700" dirty="0">
                        <a:solidFill>
                          <a:schemeClr val="tx1"/>
                        </a:solidFill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115790" marR="115790" marT="57894" marB="5789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700" dirty="0">
                          <a:solidFill>
                            <a:schemeClr val="tx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NullPointerException catch </a:t>
                      </a:r>
                      <a:r>
                        <a:rPr kumimoji="1" lang="ko-KR" altLang="en-US" sz="1700" dirty="0">
                          <a:solidFill>
                            <a:schemeClr val="tx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금지</a:t>
                      </a:r>
                      <a:endParaRPr kumimoji="1" lang="en-US" altLang="ko-KR" sz="1700" dirty="0">
                        <a:solidFill>
                          <a:schemeClr val="tx1"/>
                        </a:solidFill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115790" marR="115790" marT="57894" marB="57894"/>
                </a:tc>
                <a:extLst>
                  <a:ext uri="{0D108BD9-81ED-4DB2-BD59-A6C34878D82A}">
                    <a16:rowId xmlns:a16="http://schemas.microsoft.com/office/drawing/2014/main" val="4129023719"/>
                  </a:ext>
                </a:extLst>
              </a:tr>
              <a:tr h="382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i="0" kern="1200" dirty="0">
                          <a:solidFill>
                            <a:schemeClr val="dk1"/>
                          </a:solidFill>
                          <a:effectLst/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+mn-cs"/>
                        </a:rPr>
                        <a:t>코드 중요 정보를 하드 코딩하지 않기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BM DoHyeon OTF" panose="020B0600000101010101" pitchFamily="34" charset="-127"/>
                        <a:ea typeface="BM DoHyeon OTF" panose="020B0600000101010101" pitchFamily="34" charset="-127"/>
                      </a:endParaRPr>
                    </a:p>
                  </a:txBody>
                  <a:tcPr marL="115790" marR="115790" marT="57894" marB="5789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i="0" kern="1200" dirty="0">
                          <a:solidFill>
                            <a:schemeClr val="dk1"/>
                          </a:solidFill>
                          <a:effectLst/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+mn-cs"/>
                        </a:rPr>
                        <a:t>강력한 무작위 숫자를 생성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BM DoHyeon OTF" panose="020B0600000101010101" pitchFamily="34" charset="-127"/>
                        <a:ea typeface="BM DoHyeon OTF" panose="020B0600000101010101" pitchFamily="34" charset="-127"/>
                      </a:endParaRPr>
                    </a:p>
                  </a:txBody>
                  <a:tcPr marL="115790" marR="115790" marT="57894" marB="57894"/>
                </a:tc>
                <a:extLst>
                  <a:ext uri="{0D108BD9-81ED-4DB2-BD59-A6C34878D82A}">
                    <a16:rowId xmlns:a16="http://schemas.microsoft.com/office/drawing/2014/main" val="3814029474"/>
                  </a:ext>
                </a:extLst>
              </a:tr>
              <a:tr h="382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700" dirty="0">
                          <a:solidFill>
                            <a:srgbClr val="FF0000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일반적인 </a:t>
                      </a:r>
                      <a:r>
                        <a:rPr kumimoji="1" lang="en-US" altLang="ko-KR" sz="1700" dirty="0">
                          <a:solidFill>
                            <a:srgbClr val="FF0000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Exception </a:t>
                      </a:r>
                      <a:r>
                        <a:rPr kumimoji="1" lang="ko-KR" altLang="en-US" sz="1700" dirty="0">
                          <a:solidFill>
                            <a:srgbClr val="FF0000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사용하지 않기</a:t>
                      </a:r>
                    </a:p>
                  </a:txBody>
                  <a:tcPr marL="115790" marR="115790" marT="57894" marB="5789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solidFill>
                            <a:schemeClr val="tx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내부 클래스의 인스턴스 직렬화 방지</a:t>
                      </a:r>
                      <a:endParaRPr lang="en-US" altLang="ko-KR" sz="1700" dirty="0">
                        <a:solidFill>
                          <a:schemeClr val="tx1"/>
                        </a:solidFill>
                        <a:latin typeface="BM DoHyeon OTF" panose="020B0600000101010101" pitchFamily="34" charset="-127"/>
                        <a:ea typeface="BM DoHyeon OTF" panose="020B0600000101010101" pitchFamily="34" charset="-127"/>
                      </a:endParaRPr>
                    </a:p>
                  </a:txBody>
                  <a:tcPr marL="115790" marR="115790" marT="57894" marB="57894"/>
                </a:tc>
                <a:extLst>
                  <a:ext uri="{0D108BD9-81ED-4DB2-BD59-A6C34878D82A}">
                    <a16:rowId xmlns:a16="http://schemas.microsoft.com/office/drawing/2014/main" val="1366813387"/>
                  </a:ext>
                </a:extLst>
              </a:tr>
              <a:tr h="648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solidFill>
                            <a:schemeClr val="tx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생산 코드는 디버깅 시작점 포함하지 않기</a:t>
                      </a:r>
                    </a:p>
                  </a:txBody>
                  <a:tcPr marL="115790" marR="115790" marT="57894" marB="5789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700" dirty="0">
                          <a:solidFill>
                            <a:schemeClr val="tx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wrap(), duplicate() </a:t>
                      </a:r>
                      <a:r>
                        <a:rPr kumimoji="1" lang="ko-KR" altLang="en-US" sz="1700" dirty="0">
                          <a:solidFill>
                            <a:schemeClr val="tx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메서드를 사용하여 만든 </a:t>
                      </a:r>
                      <a:endParaRPr kumimoji="1" lang="en-US" altLang="ko-KR" sz="1700" dirty="0">
                        <a:solidFill>
                          <a:schemeClr val="tx1"/>
                        </a:solidFill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700" dirty="0">
                          <a:solidFill>
                            <a:schemeClr val="tx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버퍼를 신뢰할 수 없는 코드에 노출 금지</a:t>
                      </a:r>
                    </a:p>
                  </a:txBody>
                  <a:tcPr marL="115790" marR="115790" marT="57894" marB="57894"/>
                </a:tc>
                <a:extLst>
                  <a:ext uri="{0D108BD9-81ED-4DB2-BD59-A6C34878D82A}">
                    <a16:rowId xmlns:a16="http://schemas.microsoft.com/office/drawing/2014/main" val="2242879643"/>
                  </a:ext>
                </a:extLst>
              </a:tr>
              <a:tr h="664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700" dirty="0">
                          <a:solidFill>
                            <a:schemeClr val="tx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스트림에서 </a:t>
                      </a:r>
                      <a:r>
                        <a:rPr kumimoji="1" lang="en-US" altLang="ko-KR" sz="1700" dirty="0">
                          <a:solidFill>
                            <a:schemeClr val="tx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read</a:t>
                      </a:r>
                      <a:r>
                        <a:rPr kumimoji="1" lang="ko-KR" altLang="en-US" sz="1700" dirty="0">
                          <a:solidFill>
                            <a:schemeClr val="tx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한 </a:t>
                      </a:r>
                      <a:r>
                        <a:rPr kumimoji="1" lang="en-US" altLang="ko-KR" sz="1700" dirty="0">
                          <a:solidFill>
                            <a:schemeClr val="tx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char</a:t>
                      </a:r>
                      <a:r>
                        <a:rPr kumimoji="1" lang="ko-KR" altLang="en-US" sz="1700" dirty="0">
                          <a:solidFill>
                            <a:schemeClr val="tx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와 </a:t>
                      </a:r>
                      <a:r>
                        <a:rPr kumimoji="1" lang="en-US" altLang="ko-KR" sz="1700" dirty="0">
                          <a:solidFill>
                            <a:schemeClr val="tx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byte</a:t>
                      </a:r>
                      <a:r>
                        <a:rPr kumimoji="1" lang="ko-KR" altLang="en-US" sz="1700" dirty="0">
                          <a:solidFill>
                            <a:schemeClr val="tx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를 </a:t>
                      </a:r>
                      <a:r>
                        <a:rPr kumimoji="1" lang="en-US" altLang="ko-KR" sz="1700" dirty="0">
                          <a:solidFill>
                            <a:schemeClr val="tx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-1</a:t>
                      </a:r>
                      <a:r>
                        <a:rPr kumimoji="1" lang="ko-KR" altLang="en-US" sz="1700" dirty="0">
                          <a:solidFill>
                            <a:schemeClr val="tx1"/>
                          </a:solidFill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BM DoHyeon OTF" charset="-127"/>
                        </a:rPr>
                        <a:t>과 비교</a:t>
                      </a:r>
                      <a:endParaRPr lang="ko-KR" altLang="en-US" sz="1700" dirty="0">
                        <a:solidFill>
                          <a:schemeClr val="tx1"/>
                        </a:solidFill>
                        <a:latin typeface="BM DoHyeon OTF" panose="020B0600000101010101" pitchFamily="34" charset="-127"/>
                        <a:ea typeface="BM DoHyeon OTF" panose="020B0600000101010101" pitchFamily="34" charset="-127"/>
                      </a:endParaRPr>
                    </a:p>
                  </a:txBody>
                  <a:tcPr marL="115790" marR="115790" marT="57894" marB="5789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i="0" kern="1200" dirty="0">
                          <a:solidFill>
                            <a:schemeClr val="dk1"/>
                          </a:solidFill>
                          <a:effectLst/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+mn-cs"/>
                        </a:rPr>
                        <a:t>사용자 지정 클래스 로더를 작성할 때는 상위 클래스의 </a:t>
                      </a:r>
                      <a:r>
                        <a:rPr lang="en-US" altLang="ko-KR" sz="1700" b="0" i="0" kern="1200" dirty="0">
                          <a:solidFill>
                            <a:schemeClr val="dk1"/>
                          </a:solidFill>
                          <a:effectLst/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+mn-cs"/>
                        </a:rPr>
                        <a:t>getPrmissions() </a:t>
                      </a:r>
                      <a:r>
                        <a:rPr lang="ko-KR" altLang="en-US" sz="1700" b="0" i="0" kern="1200" dirty="0">
                          <a:solidFill>
                            <a:schemeClr val="dk1"/>
                          </a:solidFill>
                          <a:effectLst/>
                          <a:latin typeface="BM DoHyeon OTF" panose="020B0600000101010101" pitchFamily="34" charset="-127"/>
                          <a:ea typeface="BM DoHyeon OTF" panose="020B0600000101010101" pitchFamily="34" charset="-127"/>
                          <a:cs typeface="+mn-cs"/>
                        </a:rPr>
                        <a:t>메서드를 호출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  <a:latin typeface="BM DoHyeon OTF" panose="020B0600000101010101" pitchFamily="34" charset="-127"/>
                        <a:ea typeface="BM DoHyeon OTF" panose="020B0600000101010101" pitchFamily="34" charset="-127"/>
                        <a:cs typeface="BM DoHyeon OTF" charset="-127"/>
                      </a:endParaRPr>
                    </a:p>
                  </a:txBody>
                  <a:tcPr marL="115790" marR="115790" marT="57894" marB="57894"/>
                </a:tc>
                <a:extLst>
                  <a:ext uri="{0D108BD9-81ED-4DB2-BD59-A6C34878D82A}">
                    <a16:rowId xmlns:a16="http://schemas.microsoft.com/office/drawing/2014/main" val="149754247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D0A12C4E-6C92-AF46-A776-7A260A066EEB}"/>
              </a:ext>
            </a:extLst>
          </p:cNvPr>
          <p:cNvSpPr txBox="1">
            <a:spLocks/>
          </p:cNvSpPr>
          <p:nvPr/>
        </p:nvSpPr>
        <p:spPr>
          <a:xfrm>
            <a:off x="287092" y="195517"/>
            <a:ext cx="3833906" cy="723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종합 설계 개요</a:t>
            </a:r>
          </a:p>
        </p:txBody>
      </p:sp>
    </p:spTree>
    <p:extLst>
      <p:ext uri="{BB962C8B-B14F-4D97-AF65-F5344CB8AC3E}">
        <p14:creationId xmlns:p14="http://schemas.microsoft.com/office/powerpoint/2010/main" val="19156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1723212" y="4890850"/>
            <a:ext cx="8831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최근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ICT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의존도가 증가하면서 보안 취약점에 대한 </a:t>
            </a:r>
            <a:r>
              <a:rPr kumimoji="1" lang="ko-KR" altLang="en-US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보안사고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가 급증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정부에서도 </a:t>
            </a:r>
            <a:r>
              <a:rPr kumimoji="1" lang="ko-KR" altLang="en-US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시큐어 코딩을 의무화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하는 범위를 넓히고 엄격해지는 단계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pPr algn="ctr"/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시큐어코딩에 대한 필요성이 증대됨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1DD1201A-4282-412C-AB5E-350BF5580D5B}"/>
              </a:ext>
            </a:extLst>
          </p:cNvPr>
          <p:cNvSpPr txBox="1"/>
          <p:nvPr/>
        </p:nvSpPr>
        <p:spPr>
          <a:xfrm>
            <a:off x="287092" y="6289314"/>
            <a:ext cx="6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6</a:t>
            </a:r>
            <a:endParaRPr lang="ko-KR" altLang="en-US" sz="28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19" y="1702475"/>
            <a:ext cx="3103216" cy="276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63" y="1702475"/>
            <a:ext cx="3256637" cy="2768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62" y="1702475"/>
            <a:ext cx="3123782" cy="276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9F2492-5C6A-470B-99BC-12391F97C8E4}"/>
              </a:ext>
            </a:extLst>
          </p:cNvPr>
          <p:cNvSpPr txBox="1"/>
          <p:nvPr/>
        </p:nvSpPr>
        <p:spPr>
          <a:xfrm>
            <a:off x="8357274" y="1319022"/>
            <a:ext cx="248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머니투데이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2017.11.22.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A76C86-DF1C-4977-B3D0-96B7BED9EE25}"/>
              </a:ext>
            </a:extLst>
          </p:cNvPr>
          <p:cNvSpPr txBox="1"/>
          <p:nvPr/>
        </p:nvSpPr>
        <p:spPr>
          <a:xfrm>
            <a:off x="4822250" y="1327535"/>
            <a:ext cx="26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아이뉴스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24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2017.01.14.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C374F-B1FD-445D-B79D-549BA04BB249}"/>
              </a:ext>
            </a:extLst>
          </p:cNvPr>
          <p:cNvSpPr txBox="1"/>
          <p:nvPr/>
        </p:nvSpPr>
        <p:spPr>
          <a:xfrm>
            <a:off x="1437300" y="1315271"/>
            <a:ext cx="248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전자신문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2017.11.12.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5EAB4FD-5DDC-E14C-B2D4-1C8CEEAC1338}"/>
              </a:ext>
            </a:extLst>
          </p:cNvPr>
          <p:cNvSpPr txBox="1">
            <a:spLocks/>
          </p:cNvSpPr>
          <p:nvPr/>
        </p:nvSpPr>
        <p:spPr>
          <a:xfrm>
            <a:off x="287092" y="195517"/>
            <a:ext cx="3833906" cy="723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종합 설계 개요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E581425-9090-5643-B9C5-DA097D261067}"/>
              </a:ext>
            </a:extLst>
          </p:cNvPr>
          <p:cNvSpPr txBox="1">
            <a:spLocks/>
          </p:cNvSpPr>
          <p:nvPr/>
        </p:nvSpPr>
        <p:spPr>
          <a:xfrm>
            <a:off x="3691272" y="399064"/>
            <a:ext cx="6248398" cy="53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ko-KR" altLang="en-US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연구 개발 배경</a:t>
            </a:r>
            <a:endParaRPr lang="en-US" altLang="ko-KR" b="1" dirty="0">
              <a:solidFill>
                <a:schemeClr val="accent2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75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2521502" y="2233071"/>
            <a:ext cx="9981966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3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시큐어 코딩 규칙을 바탕으로 룰체커에 사용할 시큐어 코딩 항목을 적용</a:t>
            </a:r>
            <a:endParaRPr kumimoji="1" lang="en-US" altLang="ko-KR" sz="23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endParaRPr kumimoji="1" lang="en-US" altLang="ko-KR" sz="23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endParaRPr kumimoji="1" lang="en-US" altLang="ko-KR" sz="23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r>
              <a:rPr kumimoji="1" lang="ko-KR" altLang="en-US" sz="23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이클립스 플러그인으로서 작동</a:t>
            </a:r>
            <a:endParaRPr kumimoji="1" lang="en-US" altLang="ko-KR" sz="23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endParaRPr kumimoji="1" lang="en-US" altLang="ko-KR" sz="23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endParaRPr kumimoji="1" lang="en-US" altLang="ko-KR" sz="23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  <a:p>
            <a:r>
              <a:rPr kumimoji="1" lang="ko-KR" altLang="en-US" sz="23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플러그인 실행으로 입력된 코드에 대한 보안약점 검사</a:t>
            </a:r>
            <a:endParaRPr kumimoji="1" lang="en-US" altLang="ko-KR" sz="23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1DD1201A-4282-412C-AB5E-350BF5580D5B}"/>
              </a:ext>
            </a:extLst>
          </p:cNvPr>
          <p:cNvSpPr txBox="1"/>
          <p:nvPr/>
        </p:nvSpPr>
        <p:spPr>
          <a:xfrm>
            <a:off x="287092" y="6289314"/>
            <a:ext cx="6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7</a:t>
            </a:r>
            <a:endParaRPr lang="ko-KR" altLang="en-US" sz="2800" b="1"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840467" y="2087744"/>
            <a:ext cx="681035" cy="681035"/>
          </a:xfrm>
          <a:prstGeom prst="ellipse">
            <a:avLst/>
          </a:prstGeom>
          <a:solidFill>
            <a:schemeClr val="accent2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1.</a:t>
            </a:r>
            <a:endParaRPr kumimoji="1" lang="ko-KR" altLang="en-US" sz="36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840466" y="3118082"/>
            <a:ext cx="681035" cy="681035"/>
          </a:xfrm>
          <a:prstGeom prst="ellipse">
            <a:avLst/>
          </a:prstGeom>
          <a:solidFill>
            <a:schemeClr val="accent2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2.</a:t>
            </a:r>
            <a:endParaRPr kumimoji="1" lang="ko-KR" altLang="en-US" sz="36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840465" y="4148420"/>
            <a:ext cx="681035" cy="681035"/>
          </a:xfrm>
          <a:prstGeom prst="ellipse">
            <a:avLst/>
          </a:prstGeom>
          <a:solidFill>
            <a:schemeClr val="accent2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3.</a:t>
            </a:r>
            <a:endParaRPr kumimoji="1" lang="ko-KR" altLang="en-US" sz="3600" dirty="0"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28E9A07-5254-1248-A0B3-0628C7DAD60A}"/>
              </a:ext>
            </a:extLst>
          </p:cNvPr>
          <p:cNvSpPr txBox="1">
            <a:spLocks/>
          </p:cNvSpPr>
          <p:nvPr/>
        </p:nvSpPr>
        <p:spPr>
          <a:xfrm>
            <a:off x="287092" y="195517"/>
            <a:ext cx="3833906" cy="723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i="0" dirty="0"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종합 설계 개요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4B9B56A-EB32-DC4B-AC6B-37740075158E}"/>
              </a:ext>
            </a:extLst>
          </p:cNvPr>
          <p:cNvSpPr txBox="1">
            <a:spLocks/>
          </p:cNvSpPr>
          <p:nvPr/>
        </p:nvSpPr>
        <p:spPr>
          <a:xfrm>
            <a:off x="3691272" y="399064"/>
            <a:ext cx="6248398" cy="53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1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1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ko-KR" altLang="en-US" b="1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M DoHyeon OTF" charset="-127"/>
              </a:rPr>
              <a:t>연구 개발 목표</a:t>
            </a:r>
            <a:endParaRPr lang="en-US" altLang="ko-KR" b="1" dirty="0">
              <a:solidFill>
                <a:schemeClr val="accent2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BM DoHyeon 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338772"/>
      </p:ext>
    </p:extLst>
  </p:cSld>
  <p:clrMapOvr>
    <a:masterClrMapping/>
  </p:clrMapOvr>
</p:sld>
</file>

<file path=ppt/theme/theme1.xml><?xml version="1.0" encoding="utf-8"?>
<a:theme xmlns:a="http://schemas.openxmlformats.org/drawingml/2006/main" name="헤드라인">
  <a:themeElements>
    <a:clrScheme name="사용자 지정 1">
      <a:dk1>
        <a:srgbClr val="000000"/>
      </a:dk1>
      <a:lt1>
        <a:srgbClr val="FFFFFF"/>
      </a:lt1>
      <a:dk2>
        <a:srgbClr val="1B2135"/>
      </a:dk2>
      <a:lt2>
        <a:srgbClr val="FDF7E6"/>
      </a:lt2>
      <a:accent1>
        <a:srgbClr val="103259"/>
      </a:accent1>
      <a:accent2>
        <a:srgbClr val="EC6E39"/>
      </a:accent2>
      <a:accent3>
        <a:srgbClr val="D5A52C"/>
      </a:accent3>
      <a:accent4>
        <a:srgbClr val="909081"/>
      </a:accent4>
      <a:accent5>
        <a:srgbClr val="3BA1C1"/>
      </a:accent5>
      <a:accent6>
        <a:srgbClr val="916A8C"/>
      </a:accent6>
      <a:hlink>
        <a:srgbClr val="3BA1C1"/>
      </a:hlink>
      <a:folHlink>
        <a:srgbClr val="916A8C"/>
      </a:folHlink>
    </a:clrScheme>
    <a:fontScheme name="헤드라인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헤드라인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0A845BBA-79DB-48B1-B20E-7DB1D922483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9304</TotalTime>
  <Words>1308</Words>
  <Application>Microsoft Macintosh PowerPoint</Application>
  <PresentationFormat>와이드스크린</PresentationFormat>
  <Paragraphs>416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맑은 고딕</vt:lpstr>
      <vt:lpstr>BM DoHyeon OTF</vt:lpstr>
      <vt:lpstr>BM HANNA 11yrs old OTF</vt:lpstr>
      <vt:lpstr>Arial</vt:lpstr>
      <vt:lpstr>Century Schoolbook</vt:lpstr>
      <vt:lpstr>Corbel</vt:lpstr>
      <vt:lpstr>헤드라인</vt:lpstr>
      <vt:lpstr>SEEKCURE:시큐어코딩 룰체커 (SEEKCURE:rulechecker for secure coding)</vt:lpstr>
      <vt:lpstr>차례</vt:lpstr>
      <vt:lpstr>종합 설계 개요</vt:lpstr>
      <vt:lpstr>PowerPoint 프레젠테이션</vt:lpstr>
      <vt:lpstr>종합 설계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시큐어코딩을 위한 소스코드 검사 vim 플러그인</dc:title>
  <dc:creator>kcj</dc:creator>
  <cp:lastModifiedBy>윤성철</cp:lastModifiedBy>
  <cp:revision>461</cp:revision>
  <cp:lastPrinted>2018-02-18T23:55:32Z</cp:lastPrinted>
  <dcterms:created xsi:type="dcterms:W3CDTF">2017-11-02T07:00:49Z</dcterms:created>
  <dcterms:modified xsi:type="dcterms:W3CDTF">2018-04-26T03:05:57Z</dcterms:modified>
</cp:coreProperties>
</file>