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7" r:id="rId3"/>
    <p:sldId id="291" r:id="rId4"/>
    <p:sldId id="288" r:id="rId5"/>
    <p:sldId id="289" r:id="rId6"/>
    <p:sldId id="29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>
      <p:cViewPr varScale="1">
        <p:scale>
          <a:sx n="121" d="100"/>
          <a:sy n="121" d="100"/>
        </p:scale>
        <p:origin x="20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E06CE-8975-3006-DE59-054F8DDF4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3BF5A3-6D81-4DA6-67DC-EFAF3B8E8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80E248-F52C-DBF8-11CC-F028442F1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450E84-8007-FB47-D13C-B3DE25866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0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4685-49FC-1D7B-C2C5-33AEE1CA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C7B336-B95C-7AB3-421D-70106C0E2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41D033-4C7F-FC18-E9A9-3868B7BDB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9A1A0-00C9-34E6-65F2-5858BF6EC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1B2FA-4F41-4492-720F-DF37CC8E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CF64A6-E5FE-3391-59D7-E08B07DC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721E48-CBEF-70A0-0916-C09FB0B2F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DB053B-DA6B-F199-DC40-73FAE721F3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60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0D7E2-780B-68FB-A942-0CEF7A126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4C4770-8780-10F7-BA0B-1D7D36E3F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266EF9-DD60-98BE-1D58-3C4BB73FE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4E041-151E-75DE-8DF2-2C5AD6118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8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2025. 7. 3.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708920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4</a:t>
            </a:r>
            <a:r>
              <a:rPr lang="ko-KR" altLang="en-US" sz="36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3600" b="1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LLM Model </a:t>
            </a:r>
            <a:r>
              <a:rPr lang="en-US" altLang="ko-KR" sz="3600" b="1" i="0" u="none" strike="noStrike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Esemble</a:t>
            </a:r>
            <a:r>
              <a:rPr lang="en-US" altLang="ko-KR" sz="3600" b="1" dirty="0">
                <a:solidFill>
                  <a:srgbClr val="FFFFFF"/>
                </a:solidFill>
                <a:latin typeface="Roboto" panose="02000000000000000000" pitchFamily="2" charset="0"/>
              </a:rPr>
              <a:t> </a:t>
            </a:r>
          </a:p>
          <a:p>
            <a:pPr algn="ctr"/>
            <a:r>
              <a:rPr lang="en-US" altLang="ko-KR" sz="3600" b="1" dirty="0">
                <a:solidFill>
                  <a:srgbClr val="FFFFFF"/>
                </a:solidFill>
                <a:latin typeface="Roboto" panose="02000000000000000000" pitchFamily="2" charset="0"/>
              </a:rPr>
              <a:t>(Hard voting)</a:t>
            </a:r>
            <a:endParaRPr lang="ko-KR" altLang="en-US" sz="3600" b="1" i="0" u="none" strike="noStrike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417056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err="1">
                <a:solidFill>
                  <a:schemeClr val="bg1"/>
                </a:solidFill>
              </a:rPr>
              <a:t>goorm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문맥 기반 문장 순서 예측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경진대회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" altLang="ko-Kore-KR" sz="1050" b="1" dirty="0"/>
              <a:t>OS</a:t>
            </a:r>
            <a:endParaRPr lang="en-US" altLang="ko-KR" sz="105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9512" y="159023"/>
            <a:ext cx="1428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대회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goorm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5E46A-F45D-F21A-DD0C-956FA6819C3D}"/>
              </a:ext>
            </a:extLst>
          </p:cNvPr>
          <p:cNvSpPr txBox="1"/>
          <p:nvPr/>
        </p:nvSpPr>
        <p:spPr>
          <a:xfrm>
            <a:off x="497975" y="4959008"/>
            <a:ext cx="59584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실험 환경 </a:t>
            </a:r>
            <a:endParaRPr lang="en-US" altLang="ko-KR" sz="1200" b="1" dirty="0"/>
          </a:p>
          <a:p>
            <a:endParaRPr lang="en" altLang="ko-Kore-KR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 </a:t>
            </a:r>
            <a:r>
              <a:rPr lang="en" altLang="ko-Kore-KR" sz="1200" b="1" dirty="0"/>
              <a:t>OS</a:t>
            </a:r>
            <a:r>
              <a:rPr lang="en" altLang="ko-Kore-KR" sz="1200" dirty="0"/>
              <a:t>: Ubuntu 22.04 LTS (64-bit)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sz="1200" b="1" dirty="0"/>
              <a:t> GPU</a:t>
            </a:r>
            <a:r>
              <a:rPr lang="en" altLang="ko-Kore-KR" sz="1200" dirty="0"/>
              <a:t>: NVIDIA GeForce RTX 4060 Ti (16GB VRAM)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sz="1200" b="1" dirty="0"/>
              <a:t> CPU</a:t>
            </a:r>
            <a:r>
              <a:rPr lang="en" altLang="ko-Kore-KR" sz="1200" dirty="0"/>
              <a:t>: AMD Ryzen 5 2600 (6 Cores / 12 Threads)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ore-KR" sz="1200" b="1" dirty="0"/>
              <a:t> RAM</a:t>
            </a:r>
            <a:r>
              <a:rPr lang="en" altLang="ko-Kore-KR" sz="1200" dirty="0"/>
              <a:t>: 32GB</a:t>
            </a:r>
          </a:p>
          <a:p>
            <a:endParaRPr lang="en" altLang="ko-Kore-KR" sz="1200" dirty="0"/>
          </a:p>
          <a:p>
            <a:r>
              <a:rPr lang="en-US" altLang="ko-KR" sz="1200" b="1" dirty="0"/>
              <a:t>+ </a:t>
            </a:r>
            <a:r>
              <a:rPr lang="en-US" altLang="ko-KR" sz="1200" b="1" dirty="0" err="1"/>
              <a:t>Colab</a:t>
            </a:r>
            <a:r>
              <a:rPr lang="en-US" altLang="ko-KR" sz="1200" b="1" dirty="0"/>
              <a:t> A100</a:t>
            </a: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117C0EF2-A604-BA3D-429C-B5DCD64A845E}"/>
              </a:ext>
            </a:extLst>
          </p:cNvPr>
          <p:cNvCxnSpPr>
            <a:cxnSpLocks/>
          </p:cNvCxnSpPr>
          <p:nvPr/>
        </p:nvCxnSpPr>
        <p:spPr>
          <a:xfrm>
            <a:off x="507968" y="6165304"/>
            <a:ext cx="34879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그림 32" descr="텍스트, 스크린샷, 웹 페이지, 웹사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19F957-2D1E-8799-FEF4-58228CABA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8" y="1075759"/>
            <a:ext cx="5368776" cy="36572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FF0183-143A-B417-2945-6AD6D946C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2D9660-93FD-D2BD-75F8-2E417AB51DFE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" altLang="ko-Kore-KR" sz="1050" b="1" dirty="0"/>
              <a:t>OS</a:t>
            </a:r>
            <a:endParaRPr lang="en-US" altLang="ko-KR" sz="105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636F362-7870-0478-0FCF-295E2B4B16AE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6916F1-A81C-66C9-8F46-793F7AB37392}"/>
              </a:ext>
            </a:extLst>
          </p:cNvPr>
          <p:cNvSpPr/>
          <p:nvPr/>
        </p:nvSpPr>
        <p:spPr>
          <a:xfrm>
            <a:off x="107679" y="159023"/>
            <a:ext cx="2095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</a:rPr>
              <a:t>모델 비교 실험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4D8EF-95BA-2237-CBD2-E1D4AFCB3B10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04B39-1523-AEFF-3942-CA041A1A5830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goorm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95AF07-ECF4-64BA-A99D-8D329FB8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00" y="1083267"/>
            <a:ext cx="6633801" cy="3985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BD48E-5543-4AA9-154F-14D0E71C3E58}"/>
              </a:ext>
            </a:extLst>
          </p:cNvPr>
          <p:cNvSpPr txBox="1"/>
          <p:nvPr/>
        </p:nvSpPr>
        <p:spPr>
          <a:xfrm>
            <a:off x="467018" y="5295782"/>
            <a:ext cx="753058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400" b="1" spc="-150" dirty="0"/>
              <a:t>google/gemma-2-9b-it </a:t>
            </a:r>
            <a:r>
              <a:rPr lang="ko-KR" altLang="en-US" sz="1400" b="1" spc="-150" dirty="0"/>
              <a:t>모델이 </a:t>
            </a:r>
            <a:r>
              <a:rPr lang="en-US" altLang="ko-KR" sz="1400" b="1" spc="-150" dirty="0"/>
              <a:t>9</a:t>
            </a:r>
            <a:r>
              <a:rPr lang="en" altLang="ko-KR" sz="1400" b="1" spc="-150" dirty="0"/>
              <a:t>B </a:t>
            </a:r>
            <a:r>
              <a:rPr lang="ko-KR" altLang="en-US" sz="1400" b="1" spc="-150" dirty="0"/>
              <a:t>파라미터임에도 불구하고 일부 </a:t>
            </a:r>
            <a:r>
              <a:rPr lang="en-US" altLang="ko-KR" sz="1400" b="1" spc="-150" dirty="0"/>
              <a:t>14</a:t>
            </a:r>
            <a:r>
              <a:rPr lang="en" altLang="ko-KR" sz="1400" b="1" spc="-150" dirty="0"/>
              <a:t>B </a:t>
            </a:r>
            <a:r>
              <a:rPr lang="ko-KR" altLang="en-US" sz="1400" b="1" spc="-150" dirty="0"/>
              <a:t>모델보다 더 높은 성능</a:t>
            </a:r>
            <a:r>
              <a:rPr lang="en-US" altLang="ko-KR" sz="1400" b="1" spc="-150" dirty="0"/>
              <a:t>(0.8573)</a:t>
            </a:r>
            <a:r>
              <a:rPr lang="ko-KR" altLang="en-US" sz="1400" b="1" spc="-150" dirty="0"/>
              <a:t>을 기록</a:t>
            </a:r>
            <a:endParaRPr lang="en-US" altLang="ko-KR" sz="1400" b="1" spc="-1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400" b="1" spc="-150" dirty="0"/>
              <a:t>Qwen/Qwen3-14B</a:t>
            </a:r>
            <a:r>
              <a:rPr lang="ko-KR" altLang="en-US" sz="1400" b="1" spc="-150" dirty="0"/>
              <a:t>가 최고 점수</a:t>
            </a:r>
            <a:r>
              <a:rPr lang="en-US" altLang="ko-KR" sz="1400" b="1" spc="-150" dirty="0"/>
              <a:t>(0.8685)</a:t>
            </a:r>
            <a:r>
              <a:rPr lang="ko-KR" altLang="en-US" sz="1400" b="1" spc="-150" dirty="0" err="1"/>
              <a:t>를</a:t>
            </a:r>
            <a:r>
              <a:rPr lang="ko-KR" altLang="en-US" sz="1400" b="1" spc="-150" dirty="0"/>
              <a:t> 기록</a:t>
            </a:r>
          </a:p>
        </p:txBody>
      </p:sp>
    </p:spTree>
    <p:extLst>
      <p:ext uri="{BB962C8B-B14F-4D97-AF65-F5344CB8AC3E}">
        <p14:creationId xmlns:p14="http://schemas.microsoft.com/office/powerpoint/2010/main" val="54821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63E4AC-A874-4A5B-98B7-51D7D4B3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24B033-39E0-D5FD-D1BF-B11B236A712C}"/>
              </a:ext>
            </a:extLst>
          </p:cNvPr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endParaRPr lang="en-US" altLang="ko-KR" sz="105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4FB2422-B465-5863-EC41-CB32D494CFBE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36D20A-0485-111F-CC31-97B05632CDA6}"/>
              </a:ext>
            </a:extLst>
          </p:cNvPr>
          <p:cNvSpPr/>
          <p:nvPr/>
        </p:nvSpPr>
        <p:spPr>
          <a:xfrm>
            <a:off x="162699" y="159023"/>
            <a:ext cx="2709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실험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8A4FB-FE53-A270-BD48-811A934E9EEF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38C10-11C9-0A12-2A3A-4BB598093881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goorm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BC213-D2BB-64D9-B63A-5616062E29E4}"/>
              </a:ext>
            </a:extLst>
          </p:cNvPr>
          <p:cNvSpPr txBox="1"/>
          <p:nvPr/>
        </p:nvSpPr>
        <p:spPr>
          <a:xfrm>
            <a:off x="497800" y="4728696"/>
            <a:ext cx="753058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400" b="1" spc="-150" dirty="0" err="1"/>
              <a:t>LoRA</a:t>
            </a:r>
            <a:r>
              <a:rPr lang="en" altLang="ko-KR" sz="1400" b="1" spc="-150" dirty="0"/>
              <a:t>(Low-Rank Adaptation) </a:t>
            </a:r>
            <a:r>
              <a:rPr lang="ko-KR" altLang="en-US" sz="1400" b="1" spc="-150" dirty="0"/>
              <a:t>랭크</a:t>
            </a:r>
            <a:r>
              <a:rPr lang="en-US" altLang="ko-KR" sz="1400" b="1" spc="-150" dirty="0"/>
              <a:t>(</a:t>
            </a:r>
            <a:r>
              <a:rPr lang="en" altLang="ko-KR" sz="1400" b="1" spc="-150" dirty="0"/>
              <a:t>r) </a:t>
            </a:r>
            <a:r>
              <a:rPr lang="ko-KR" altLang="en-US" sz="1400" b="1" spc="-150" dirty="0"/>
              <a:t>값은 모델의 적응력과 표현력을 결정</a:t>
            </a:r>
            <a:r>
              <a:rPr lang="en-US" altLang="ko-KR" sz="1400" b="1" spc="-150" dirty="0"/>
              <a:t>, </a:t>
            </a:r>
            <a:r>
              <a:rPr lang="en" altLang="ko-KR" sz="1400" b="1" spc="-150" dirty="0"/>
              <a:t>r </a:t>
            </a:r>
            <a:r>
              <a:rPr lang="ko-KR" altLang="en-US" sz="1400" b="1" spc="-150" dirty="0"/>
              <a:t>값이 높을수록 더 많은 파라미터를 활용해 복잡한 패턴을 학습할 수 있음</a:t>
            </a:r>
            <a:endParaRPr lang="en-US" altLang="ko-KR" sz="1400" b="1" spc="-1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b="1" spc="-15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sz="1400" b="1" spc="-150" dirty="0"/>
              <a:t>Qwen/Qwen3-14B </a:t>
            </a:r>
            <a:r>
              <a:rPr lang="ko-KR" altLang="en-US" sz="1400" b="1" spc="-150" dirty="0"/>
              <a:t>기준</a:t>
            </a:r>
            <a:r>
              <a:rPr lang="en-US" altLang="ko-KR" sz="1400" b="1" spc="-150" dirty="0"/>
              <a:t>, </a:t>
            </a:r>
            <a:r>
              <a:rPr lang="en" altLang="ko-KR" sz="1400" b="1" spc="-150" dirty="0" err="1"/>
              <a:t>LoRA</a:t>
            </a:r>
            <a:r>
              <a:rPr lang="ko-KR" altLang="en-US" sz="1400" b="1" spc="-150" dirty="0"/>
              <a:t>의 </a:t>
            </a:r>
            <a:r>
              <a:rPr lang="en" altLang="ko-KR" sz="1400" b="1" spc="-150" dirty="0"/>
              <a:t>rank </a:t>
            </a:r>
            <a:r>
              <a:rPr lang="ko-KR" altLang="en-US" sz="1400" b="1" spc="-150" dirty="0"/>
              <a:t>값을 </a:t>
            </a:r>
            <a:r>
              <a:rPr lang="en-US" altLang="ko-KR" sz="1400" b="1" spc="-150" dirty="0"/>
              <a:t>16</a:t>
            </a:r>
            <a:r>
              <a:rPr lang="ko-KR" altLang="en-US" sz="1400" b="1" spc="-150" dirty="0"/>
              <a:t>에서 </a:t>
            </a:r>
            <a:r>
              <a:rPr lang="en-US" altLang="ko-KR" sz="1400" b="1" spc="-150" dirty="0"/>
              <a:t>32</a:t>
            </a:r>
            <a:r>
              <a:rPr lang="ko-KR" altLang="en-US" sz="1400" b="1" spc="-150" dirty="0"/>
              <a:t>로 증가시킨 결과</a:t>
            </a:r>
            <a:r>
              <a:rPr lang="en-US" altLang="ko-KR" sz="1400" b="1" spc="-150" dirty="0"/>
              <a:t>, </a:t>
            </a:r>
            <a:r>
              <a:rPr lang="ko-KR" altLang="en-US" sz="1400" b="1" spc="-150" dirty="0"/>
              <a:t>퍼블릭 스코어가 </a:t>
            </a:r>
            <a:r>
              <a:rPr lang="en-US" altLang="ko-KR" sz="1400" b="1" spc="-150" dirty="0"/>
              <a:t>0.8685</a:t>
            </a:r>
            <a:r>
              <a:rPr lang="ko-KR" altLang="en-US" sz="1400" b="1" spc="-150" dirty="0"/>
              <a:t>에서 </a:t>
            </a:r>
            <a:r>
              <a:rPr lang="en-US" altLang="ko-KR" sz="1400" b="1" spc="-150" dirty="0"/>
              <a:t>0.8752</a:t>
            </a:r>
            <a:r>
              <a:rPr lang="ko-KR" altLang="en-US" sz="1400" b="1" spc="-150" dirty="0"/>
              <a:t>로 향상</a:t>
            </a:r>
          </a:p>
        </p:txBody>
      </p:sp>
      <p:pic>
        <p:nvPicPr>
          <p:cNvPr id="12" name="그림 11" descr="텍스트, 스크린샷, 소프트웨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C3D3EB-2940-C19C-4CD9-6B1E1F4DF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6" y="1502930"/>
            <a:ext cx="2584679" cy="28493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C130C3-6596-5186-3396-59F65D5DEC9E}"/>
              </a:ext>
            </a:extLst>
          </p:cNvPr>
          <p:cNvSpPr/>
          <p:nvPr/>
        </p:nvSpPr>
        <p:spPr>
          <a:xfrm>
            <a:off x="4355976" y="1784434"/>
            <a:ext cx="576064" cy="204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그림 1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19F05A7-2F63-9C12-66EA-4E9A16265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77205"/>
            <a:ext cx="2455356" cy="2861975"/>
          </a:xfrm>
          <a:prstGeom prst="rect">
            <a:avLst/>
          </a:prstGeom>
        </p:spPr>
      </p:pic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CA97E9DD-D318-9ED4-FE29-7890DE6977C3}"/>
              </a:ext>
            </a:extLst>
          </p:cNvPr>
          <p:cNvSpPr/>
          <p:nvPr/>
        </p:nvSpPr>
        <p:spPr>
          <a:xfrm>
            <a:off x="3581001" y="2564904"/>
            <a:ext cx="360040" cy="864096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925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53945-6146-580F-05C0-23DB74CD0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6156E7-62BA-D551-144B-331D013DE7A3}"/>
              </a:ext>
            </a:extLst>
          </p:cNvPr>
          <p:cNvSpPr/>
          <p:nvPr/>
        </p:nvSpPr>
        <p:spPr>
          <a:xfrm>
            <a:off x="251520" y="63680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endParaRPr lang="en-US" altLang="ko-KR" sz="105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601E52D-26C5-EC69-D0C7-6213FD5C579F}"/>
              </a:ext>
            </a:extLst>
          </p:cNvPr>
          <p:cNvSpPr/>
          <p:nvPr/>
        </p:nvSpPr>
        <p:spPr>
          <a:xfrm>
            <a:off x="1908068" y="2060418"/>
            <a:ext cx="1224136" cy="67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8E3EF6E-A201-98A9-8DA7-956121A483A5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BD8512-3471-8513-D0DA-BCE085607E19}"/>
              </a:ext>
            </a:extLst>
          </p:cNvPr>
          <p:cNvSpPr/>
          <p:nvPr/>
        </p:nvSpPr>
        <p:spPr>
          <a:xfrm>
            <a:off x="217190" y="175135"/>
            <a:ext cx="2005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데이터 </a:t>
            </a:r>
            <a:r>
              <a:rPr lang="ko-KR" altLang="en-US" sz="2400" b="1" spc="-150" dirty="0" err="1">
                <a:solidFill>
                  <a:schemeClr val="bg1"/>
                </a:solidFill>
                <a:latin typeface="+mj-ea"/>
              </a:rPr>
              <a:t>전처리</a:t>
            </a:r>
            <a:endParaRPr lang="ko-KR" altLang="en-US" sz="24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D56BA-2D91-A376-34D2-4DCEEDB473C6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6C141-BAFF-75AE-86AD-A4E59415C600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goorm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942A12-9BFF-EA52-A3CF-11EF04157C94}"/>
              </a:ext>
            </a:extLst>
          </p:cNvPr>
          <p:cNvSpPr/>
          <p:nvPr/>
        </p:nvSpPr>
        <p:spPr>
          <a:xfrm>
            <a:off x="1529189" y="1464036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007D2A-1EA3-369E-FD73-C85032C2D39E}"/>
              </a:ext>
            </a:extLst>
          </p:cNvPr>
          <p:cNvSpPr/>
          <p:nvPr/>
        </p:nvSpPr>
        <p:spPr>
          <a:xfrm>
            <a:off x="3470057" y="1464036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FB27B5-23AD-C18A-AF62-C700460F1AAE}"/>
              </a:ext>
            </a:extLst>
          </p:cNvPr>
          <p:cNvSpPr/>
          <p:nvPr/>
        </p:nvSpPr>
        <p:spPr>
          <a:xfrm>
            <a:off x="558755" y="1464036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</a:t>
            </a:r>
            <a:r>
              <a:rPr lang="en-US" altLang="ko-KR" dirty="0"/>
              <a:t> B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F07463-C1A4-AE68-7623-A418BB19A3A4}"/>
              </a:ext>
            </a:extLst>
          </p:cNvPr>
          <p:cNvSpPr/>
          <p:nvPr/>
        </p:nvSpPr>
        <p:spPr>
          <a:xfrm>
            <a:off x="2499623" y="1464036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050490-A20E-E9A9-34E8-7DE3C8D519D4}"/>
              </a:ext>
            </a:extLst>
          </p:cNvPr>
          <p:cNvSpPr/>
          <p:nvPr/>
        </p:nvSpPr>
        <p:spPr>
          <a:xfrm>
            <a:off x="1529189" y="2230292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E0E18-35F8-CA7B-4167-D6CA1F47C681}"/>
              </a:ext>
            </a:extLst>
          </p:cNvPr>
          <p:cNvSpPr/>
          <p:nvPr/>
        </p:nvSpPr>
        <p:spPr>
          <a:xfrm>
            <a:off x="3470057" y="2230292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9B34FF-7E52-B8D5-1C13-D502B3A43B40}"/>
              </a:ext>
            </a:extLst>
          </p:cNvPr>
          <p:cNvSpPr/>
          <p:nvPr/>
        </p:nvSpPr>
        <p:spPr>
          <a:xfrm>
            <a:off x="558755" y="2230292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</a:t>
            </a:r>
            <a:r>
              <a:rPr lang="en-US" altLang="ko-KR" dirty="0"/>
              <a:t> A</a:t>
            </a:r>
            <a:r>
              <a:rPr lang="ko-KR" altLang="en-US" dirty="0"/>
              <a:t>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E5F7AC-6CCC-953B-C061-FC723681B86E}"/>
              </a:ext>
            </a:extLst>
          </p:cNvPr>
          <p:cNvSpPr/>
          <p:nvPr/>
        </p:nvSpPr>
        <p:spPr>
          <a:xfrm>
            <a:off x="2499623" y="2230292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1CFCCD-432A-E8AC-F500-9BC3B23590CD}"/>
              </a:ext>
            </a:extLst>
          </p:cNvPr>
          <p:cNvSpPr txBox="1"/>
          <p:nvPr/>
        </p:nvSpPr>
        <p:spPr>
          <a:xfrm>
            <a:off x="461827" y="5086588"/>
            <a:ext cx="7530584" cy="166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문장을 정답 순서대로 복원한 뒤 이를 무작위로 섞는 방식으로 데이터 증강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400" b="1" dirty="0"/>
              <a:t>Qwen/Qwen3-14B </a:t>
            </a:r>
            <a:r>
              <a:rPr lang="ko-KR" altLang="en-US" sz="1400" b="1" dirty="0"/>
              <a:t>기준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에폭마다</a:t>
            </a:r>
            <a:r>
              <a:rPr lang="ko-KR" altLang="en-US" sz="1400" b="1" dirty="0"/>
              <a:t> 문장 순서를 무작위로 섞은 방식이 고정된 원본 학습 대비 </a:t>
            </a:r>
            <a:r>
              <a:rPr lang="en-US" altLang="ko-Kore-KR" sz="1400" b="1" dirty="0"/>
              <a:t>Public </a:t>
            </a:r>
            <a:r>
              <a:rPr lang="ko-KR" altLang="en-US" sz="1400" b="1" dirty="0"/>
              <a:t>점수 </a:t>
            </a:r>
            <a:r>
              <a:rPr lang="en-US" altLang="ko-KR" sz="1400" b="1" dirty="0"/>
              <a:t>0.8752 → 0.8876</a:t>
            </a:r>
            <a:r>
              <a:rPr lang="ko-KR" altLang="en-US" sz="1400" b="1" dirty="0" err="1"/>
              <a:t>으로</a:t>
            </a:r>
            <a:r>
              <a:rPr lang="ko-KR" altLang="en-US" sz="1400" b="1" dirty="0"/>
              <a:t> 상승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훈련 시간을 고려해 </a:t>
            </a:r>
            <a:r>
              <a:rPr lang="en-US" altLang="ko-KR" sz="1400" b="1" dirty="0"/>
              <a:t>5 </a:t>
            </a:r>
            <a:r>
              <a:rPr lang="ko-KR" altLang="en-US" sz="1400" b="1" dirty="0" err="1"/>
              <a:t>에폭만</a:t>
            </a:r>
            <a:r>
              <a:rPr lang="ko-KR" altLang="en-US" sz="1400" b="1" dirty="0"/>
              <a:t> 학습 </a:t>
            </a:r>
            <a:r>
              <a:rPr lang="en-US" altLang="ko-KR" sz="1400" b="1" dirty="0">
                <a:sym typeface="Wingdings" pitchFamily="2" charset="2"/>
              </a:rPr>
              <a:t></a:t>
            </a:r>
            <a:r>
              <a:rPr lang="en-US" altLang="ko-KR" sz="1400" b="1" dirty="0"/>
              <a:t> Public </a:t>
            </a:r>
            <a:r>
              <a:rPr lang="ko-KR" altLang="en-US" sz="1400" b="1" dirty="0"/>
              <a:t>점수 </a:t>
            </a:r>
            <a:r>
              <a:rPr lang="en-US" altLang="ko-KR" sz="1400" b="1" dirty="0"/>
              <a:t>0.8910</a:t>
            </a:r>
            <a:r>
              <a:rPr lang="ko-KR" altLang="en-US" sz="1400" b="1" dirty="0"/>
              <a:t> 기록</a:t>
            </a:r>
            <a:endParaRPr lang="ko-KR" altLang="en-US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1F7E3F-A6EB-77F1-317B-73DCD6E04485}"/>
              </a:ext>
            </a:extLst>
          </p:cNvPr>
          <p:cNvSpPr txBox="1"/>
          <p:nvPr/>
        </p:nvSpPr>
        <p:spPr>
          <a:xfrm>
            <a:off x="4960305" y="1495394"/>
            <a:ext cx="142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/>
              <a:t>원본 데이터</a:t>
            </a:r>
            <a:endParaRPr lang="ko-Kore-KR" altLang="en-US" dirty="0"/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D2497489-7185-19DD-5EF8-4C279B79E919}"/>
              </a:ext>
            </a:extLst>
          </p:cNvPr>
          <p:cNvSpPr/>
          <p:nvPr/>
        </p:nvSpPr>
        <p:spPr>
          <a:xfrm>
            <a:off x="2031571" y="1952406"/>
            <a:ext cx="936104" cy="216024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5DA4E-AB58-1EB5-E5AD-741284D29F3C}"/>
              </a:ext>
            </a:extLst>
          </p:cNvPr>
          <p:cNvSpPr txBox="1"/>
          <p:nvPr/>
        </p:nvSpPr>
        <p:spPr>
          <a:xfrm>
            <a:off x="4958256" y="2261650"/>
            <a:ext cx="3070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/>
              <a:t>정답 순서로 복원된 데이터</a:t>
            </a:r>
            <a:endParaRPr lang="ko-Kore-KR" altLang="en-US" dirty="0"/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3CF2DD6-0B5B-1CDF-4FA2-DB66736A07D6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2911371" y="2339303"/>
            <a:ext cx="1103554" cy="1886024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1277617-1C03-F853-0E8F-B5FD708EF9AE}"/>
              </a:ext>
            </a:extLst>
          </p:cNvPr>
          <p:cNvSpPr/>
          <p:nvPr/>
        </p:nvSpPr>
        <p:spPr>
          <a:xfrm>
            <a:off x="5619827" y="3640127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8A4BBEC-F60D-05C5-B99C-9EF1707DF807}"/>
              </a:ext>
            </a:extLst>
          </p:cNvPr>
          <p:cNvSpPr/>
          <p:nvPr/>
        </p:nvSpPr>
        <p:spPr>
          <a:xfrm>
            <a:off x="7560695" y="3640127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4F7675B-E20D-F0B3-4A85-AD39D203CE52}"/>
              </a:ext>
            </a:extLst>
          </p:cNvPr>
          <p:cNvSpPr/>
          <p:nvPr/>
        </p:nvSpPr>
        <p:spPr>
          <a:xfrm>
            <a:off x="4649393" y="3640127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</a:t>
            </a:r>
            <a:r>
              <a:rPr lang="en-US" altLang="ko-KR" dirty="0"/>
              <a:t> C</a:t>
            </a:r>
            <a:r>
              <a:rPr lang="ko-KR" altLang="en-US" dirty="0"/>
              <a:t>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06DE2C-93EA-3D7E-46D1-0FA03D451E03}"/>
              </a:ext>
            </a:extLst>
          </p:cNvPr>
          <p:cNvSpPr/>
          <p:nvPr/>
        </p:nvSpPr>
        <p:spPr>
          <a:xfrm>
            <a:off x="6590261" y="3640127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E2EA1E3-9AD9-05C2-B671-63AB759DD90E}"/>
              </a:ext>
            </a:extLst>
          </p:cNvPr>
          <p:cNvSpPr/>
          <p:nvPr/>
        </p:nvSpPr>
        <p:spPr>
          <a:xfrm>
            <a:off x="5619827" y="3027906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31109D-E1E8-14A9-63FE-8963CED188EE}"/>
              </a:ext>
            </a:extLst>
          </p:cNvPr>
          <p:cNvSpPr/>
          <p:nvPr/>
        </p:nvSpPr>
        <p:spPr>
          <a:xfrm>
            <a:off x="7560695" y="3027906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73FF2A1-EAB7-DE7C-27E6-86C6066B4A68}"/>
              </a:ext>
            </a:extLst>
          </p:cNvPr>
          <p:cNvSpPr/>
          <p:nvPr/>
        </p:nvSpPr>
        <p:spPr>
          <a:xfrm>
            <a:off x="4649393" y="3027906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</a:t>
            </a:r>
            <a:r>
              <a:rPr lang="en-US" altLang="ko-KR" dirty="0"/>
              <a:t> A</a:t>
            </a:r>
            <a:r>
              <a:rPr lang="ko-KR" altLang="en-US" dirty="0"/>
              <a:t>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71A67E-DA59-5D95-0EEC-F0106917D614}"/>
              </a:ext>
            </a:extLst>
          </p:cNvPr>
          <p:cNvSpPr/>
          <p:nvPr/>
        </p:nvSpPr>
        <p:spPr>
          <a:xfrm>
            <a:off x="6590261" y="3027906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88ED3D7-0DD8-AB7A-ECF9-1C5470A70A58}"/>
              </a:ext>
            </a:extLst>
          </p:cNvPr>
          <p:cNvSpPr/>
          <p:nvPr/>
        </p:nvSpPr>
        <p:spPr>
          <a:xfrm>
            <a:off x="5619827" y="4261647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36366E-C09B-CD61-9E80-A65AC1FCFF96}"/>
              </a:ext>
            </a:extLst>
          </p:cNvPr>
          <p:cNvSpPr/>
          <p:nvPr/>
        </p:nvSpPr>
        <p:spPr>
          <a:xfrm>
            <a:off x="7560695" y="4261647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5758194-A832-484A-5418-489C8603F40C}"/>
              </a:ext>
            </a:extLst>
          </p:cNvPr>
          <p:cNvSpPr/>
          <p:nvPr/>
        </p:nvSpPr>
        <p:spPr>
          <a:xfrm>
            <a:off x="4649393" y="4261647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</a:t>
            </a:r>
            <a:r>
              <a:rPr lang="en-US" altLang="ko-KR" dirty="0"/>
              <a:t> B</a:t>
            </a:r>
            <a:r>
              <a:rPr lang="ko-KR" altLang="en-US" dirty="0"/>
              <a:t>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0A1B8B-0853-AA2D-9BC7-284F8A99D8EA}"/>
              </a:ext>
            </a:extLst>
          </p:cNvPr>
          <p:cNvSpPr/>
          <p:nvPr/>
        </p:nvSpPr>
        <p:spPr>
          <a:xfrm>
            <a:off x="6590261" y="4261647"/>
            <a:ext cx="936104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문장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5BD875-C42C-56B4-E56D-7F9ED3CCFDD2}"/>
              </a:ext>
            </a:extLst>
          </p:cNvPr>
          <p:cNvSpPr txBox="1"/>
          <p:nvPr/>
        </p:nvSpPr>
        <p:spPr>
          <a:xfrm>
            <a:off x="486164" y="1037995"/>
            <a:ext cx="142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-150" dirty="0"/>
              <a:t>예시</a:t>
            </a:r>
            <a:r>
              <a:rPr lang="en-US" altLang="ko-KR" b="1" spc="-150" dirty="0"/>
              <a:t>)</a:t>
            </a:r>
            <a:endParaRPr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A77ACA-50D6-B3DC-C789-D4A7F3319838}"/>
              </a:ext>
            </a:extLst>
          </p:cNvPr>
          <p:cNvSpPr txBox="1"/>
          <p:nvPr/>
        </p:nvSpPr>
        <p:spPr>
          <a:xfrm>
            <a:off x="2759105" y="3496793"/>
            <a:ext cx="142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spc="-150" dirty="0"/>
              <a:t>증강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61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09D15-CDBB-119B-3C4D-BA64169E6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4DD8C8-3102-8EE0-F223-E0E20F111F49}"/>
              </a:ext>
            </a:extLst>
          </p:cNvPr>
          <p:cNvSpPr/>
          <p:nvPr/>
        </p:nvSpPr>
        <p:spPr>
          <a:xfrm>
            <a:off x="251520" y="636800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endParaRPr lang="en-US" altLang="ko-KR" sz="1050" b="0" i="0" u="none" strike="noStrike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2DD01B-788A-18F4-26FD-E6476C8914B1}"/>
              </a:ext>
            </a:extLst>
          </p:cNvPr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74701A-315C-164D-197F-8CC5F1C28D6B}"/>
              </a:ext>
            </a:extLst>
          </p:cNvPr>
          <p:cNvSpPr/>
          <p:nvPr/>
        </p:nvSpPr>
        <p:spPr>
          <a:xfrm>
            <a:off x="361460" y="175135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+mj-ea"/>
              </a:rPr>
              <a:t>모델 앙상블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53E40-760E-1AC4-9F3C-16FBE422096C}"/>
              </a:ext>
            </a:extLst>
          </p:cNvPr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348ED-7191-EE41-A241-956E9715D505}"/>
              </a:ext>
            </a:extLst>
          </p:cNvPr>
          <p:cNvSpPr txBox="1"/>
          <p:nvPr/>
        </p:nvSpPr>
        <p:spPr>
          <a:xfrm>
            <a:off x="7164288" y="6546830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75000"/>
                  </a:schemeClr>
                </a:solidFill>
              </a:rPr>
              <a:t>goorm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2B88A-A8D0-68CE-BF12-11104B248BA6}"/>
              </a:ext>
            </a:extLst>
          </p:cNvPr>
          <p:cNvSpPr txBox="1"/>
          <p:nvPr/>
        </p:nvSpPr>
        <p:spPr>
          <a:xfrm>
            <a:off x="497800" y="5835444"/>
            <a:ext cx="753058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가장 성능이 좋았던 모델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개의 추론 결과 값을 </a:t>
            </a:r>
            <a:r>
              <a:rPr lang="ko-KR" altLang="en-US" sz="1400" b="1" dirty="0" err="1"/>
              <a:t>하드보팅</a:t>
            </a:r>
            <a:r>
              <a:rPr lang="ko-KR" altLang="en-US" sz="1400" b="1" dirty="0"/>
              <a:t>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ym typeface="Wingdings" pitchFamily="2" charset="2"/>
              </a:rPr>
              <a:t>     </a:t>
            </a:r>
            <a:r>
              <a:rPr lang="ko-KR" altLang="en-US" sz="1400" b="1" dirty="0">
                <a:sym typeface="Wingdings" pitchFamily="2" charset="2"/>
              </a:rPr>
              <a:t> </a:t>
            </a:r>
            <a:r>
              <a:rPr lang="en-US" altLang="ko-KR" sz="1400" b="1" dirty="0">
                <a:sym typeface="Wingdings" pitchFamily="2" charset="2"/>
              </a:rPr>
              <a:t>Public: 0.9078 / Private: 0.9028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BCD0E5-C0F7-050B-2D23-F0EC342C0E9E}"/>
              </a:ext>
            </a:extLst>
          </p:cNvPr>
          <p:cNvSpPr/>
          <p:nvPr/>
        </p:nvSpPr>
        <p:spPr>
          <a:xfrm>
            <a:off x="887969" y="3704938"/>
            <a:ext cx="2160240" cy="3538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1100" dirty="0" err="1"/>
              <a:t>mistralai</a:t>
            </a:r>
            <a:r>
              <a:rPr lang="en" altLang="ko-KR" sz="1100" dirty="0"/>
              <a:t>/Magistral-Small-2506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6F89C9-24FE-D89D-8DA7-A2176E762233}"/>
              </a:ext>
            </a:extLst>
          </p:cNvPr>
          <p:cNvSpPr/>
          <p:nvPr/>
        </p:nvSpPr>
        <p:spPr>
          <a:xfrm>
            <a:off x="887969" y="4166603"/>
            <a:ext cx="2160240" cy="3538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100" dirty="0"/>
              <a:t>Qwen/Qwen3-14B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727841-5D56-4632-3FBD-3ADCC7B09A19}"/>
              </a:ext>
            </a:extLst>
          </p:cNvPr>
          <p:cNvSpPr/>
          <p:nvPr/>
        </p:nvSpPr>
        <p:spPr>
          <a:xfrm>
            <a:off x="881336" y="4628268"/>
            <a:ext cx="2160240" cy="3538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sz="1100" dirty="0"/>
              <a:t>google/gemma-2-9b-it</a:t>
            </a:r>
            <a:endParaRPr lang="ko-KR" altLang="en-US" sz="11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98764AF-07D9-166D-6051-E3E1C5C61089}"/>
              </a:ext>
            </a:extLst>
          </p:cNvPr>
          <p:cNvSpPr/>
          <p:nvPr/>
        </p:nvSpPr>
        <p:spPr>
          <a:xfrm>
            <a:off x="887969" y="5089933"/>
            <a:ext cx="2160240" cy="3538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350"/>
              </a:lnSpc>
            </a:pPr>
            <a:r>
              <a:rPr lang="en" altLang="ko-Kore-KR" sz="1100" b="0" dirty="0" err="1">
                <a:solidFill>
                  <a:schemeClr val="bg1"/>
                </a:solidFill>
                <a:effectLst/>
              </a:rPr>
              <a:t>beomi</a:t>
            </a:r>
            <a:r>
              <a:rPr lang="en" altLang="ko-Kore-KR" sz="1100" b="0" dirty="0">
                <a:solidFill>
                  <a:schemeClr val="bg1"/>
                </a:solidFill>
                <a:effectLst/>
              </a:rPr>
              <a:t>/OPEN-SOLAR-KO-10.7B</a:t>
            </a:r>
          </a:p>
        </p:txBody>
      </p:sp>
      <p:pic>
        <p:nvPicPr>
          <p:cNvPr id="36" name="Picture 2" descr="clean assets · huggingface/brand-assets at 7e7df7d">
            <a:extLst>
              <a:ext uri="{FF2B5EF4-FFF2-40B4-BE49-F238E27FC236}">
                <a16:creationId xmlns:a16="http://schemas.microsoft.com/office/drawing/2014/main" id="{31DE7848-EFC7-F974-89F3-5A9FC4BB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53541"/>
            <a:ext cx="1403648" cy="3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0C19FD3B-BAFD-AED9-182B-21DF7759D14D}"/>
              </a:ext>
            </a:extLst>
          </p:cNvPr>
          <p:cNvSpPr/>
          <p:nvPr/>
        </p:nvSpPr>
        <p:spPr>
          <a:xfrm>
            <a:off x="787602" y="3526629"/>
            <a:ext cx="2410340" cy="21522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30" name="Picture 6" descr="Google colab(코랩) 사용법, Ai 클라우드 컴퓨터">
            <a:extLst>
              <a:ext uri="{FF2B5EF4-FFF2-40B4-BE49-F238E27FC236}">
                <a16:creationId xmlns:a16="http://schemas.microsoft.com/office/drawing/2014/main" id="{0688E200-29B3-86D0-6395-F6AE1C13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00" y="1427420"/>
            <a:ext cx="761832" cy="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2B286DB-391B-A9A1-DBD7-4F51E7EF79A9}"/>
              </a:ext>
            </a:extLst>
          </p:cNvPr>
          <p:cNvSpPr txBox="1"/>
          <p:nvPr/>
        </p:nvSpPr>
        <p:spPr>
          <a:xfrm>
            <a:off x="493712" y="2272121"/>
            <a:ext cx="753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400" b="1" dirty="0" err="1"/>
              <a:t>mistralai</a:t>
            </a:r>
            <a:r>
              <a:rPr lang="en" altLang="ko-Kore-KR" sz="1400" b="1" dirty="0"/>
              <a:t>/Magistral-Small-2506 </a:t>
            </a:r>
            <a:r>
              <a:rPr lang="ko-KR" altLang="en-US" sz="1400" b="1" dirty="0"/>
              <a:t>모델을 </a:t>
            </a:r>
            <a:r>
              <a:rPr lang="en" altLang="ko-Kore-KR" sz="1400" b="1" dirty="0" err="1"/>
              <a:t>Colab</a:t>
            </a:r>
            <a:r>
              <a:rPr lang="en" altLang="ko-Kore-KR" sz="1400" b="1" dirty="0"/>
              <a:t> A100 </a:t>
            </a:r>
            <a:r>
              <a:rPr lang="ko-KR" altLang="en-US" sz="1400" b="1" dirty="0"/>
              <a:t>환경에서 실험한 결과</a:t>
            </a:r>
            <a:r>
              <a:rPr lang="en-US" altLang="ko-KR" sz="1400" b="1" dirty="0"/>
              <a:t>, </a:t>
            </a:r>
          </a:p>
          <a:p>
            <a:r>
              <a:rPr lang="en-US" altLang="ko-KR" sz="1400" b="1" dirty="0"/>
              <a:t>Public</a:t>
            </a:r>
            <a:r>
              <a:rPr lang="ko-KR" altLang="en-US" sz="1400" b="1" dirty="0"/>
              <a:t> 점수 </a:t>
            </a:r>
            <a:r>
              <a:rPr lang="en-US" altLang="ko-KR" sz="1400" b="1" dirty="0"/>
              <a:t>0.8966</a:t>
            </a:r>
            <a:r>
              <a:rPr lang="ko-KR" altLang="en-US" sz="1400" b="1" dirty="0"/>
              <a:t> 기록</a:t>
            </a:r>
            <a:endParaRPr lang="ko-KR" altLang="en-US" sz="1400" dirty="0"/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199E1DF1-9955-BF9D-5218-92E35FD329DE}"/>
              </a:ext>
            </a:extLst>
          </p:cNvPr>
          <p:cNvCxnSpPr/>
          <p:nvPr/>
        </p:nvCxnSpPr>
        <p:spPr>
          <a:xfrm>
            <a:off x="497800" y="2996952"/>
            <a:ext cx="7674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b="1" dirty="0">
                <a:solidFill>
                  <a:schemeClr val="bg1"/>
                </a:solidFill>
              </a:rPr>
              <a:t>문맥 기반 문장 순서 예측 </a:t>
            </a:r>
            <a:r>
              <a:rPr lang="en-US" altLang="ko-KR" sz="1200" b="1" dirty="0">
                <a:solidFill>
                  <a:schemeClr val="bg1"/>
                </a:solidFill>
              </a:rPr>
              <a:t>AI</a:t>
            </a:r>
            <a:r>
              <a:rPr lang="ko-KR" altLang="en-US" sz="1200" b="1" dirty="0">
                <a:solidFill>
                  <a:schemeClr val="bg1"/>
                </a:solidFill>
              </a:rPr>
              <a:t>경진대회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517867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err="1">
                <a:solidFill>
                  <a:schemeClr val="tx2">
                    <a:lumMod val="50000"/>
                  </a:schemeClr>
                </a:solidFill>
              </a:rPr>
              <a:t>goorm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318</Words>
  <Application>Microsoft Macintosh PowerPoint</Application>
  <PresentationFormat>화면 슬라이드 쇼(4:3)</PresentationFormat>
  <Paragraphs>80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맑은 고딕</vt:lpstr>
      <vt:lpstr>NanumGothic</vt:lpstr>
      <vt:lpstr>Arial</vt:lpstr>
      <vt:lpstr>Roboto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김성국</cp:lastModifiedBy>
  <cp:revision>54</cp:revision>
  <dcterms:created xsi:type="dcterms:W3CDTF">2016-11-03T20:47:04Z</dcterms:created>
  <dcterms:modified xsi:type="dcterms:W3CDTF">2025-07-03T09:18:49Z</dcterms:modified>
</cp:coreProperties>
</file>