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88" r:id="rId10"/>
    <p:sldId id="287" r:id="rId11"/>
    <p:sldId id="277" r:id="rId12"/>
    <p:sldId id="285" r:id="rId13"/>
    <p:sldId id="279" r:id="rId14"/>
    <p:sldId id="282" r:id="rId15"/>
    <p:sldId id="28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09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09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169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08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05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5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0073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13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81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561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337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  <a:p>
            <a:pPr lvl="1" eaLnBrk="1" latinLnBrk="0" hangingPunct="1"/>
            <a:r>
              <a:rPr kumimoji="0" lang="nl-BE" smtClean="0"/>
              <a:t>Deuxième niveau</a:t>
            </a:r>
          </a:p>
          <a:p>
            <a:pPr lvl="2" eaLnBrk="1" latinLnBrk="0" hangingPunct="1"/>
            <a:r>
              <a:rPr kumimoji="0" lang="nl-BE" smtClean="0"/>
              <a:t>Troisième niveau</a:t>
            </a:r>
          </a:p>
          <a:p>
            <a:pPr lvl="3" eaLnBrk="1" latinLnBrk="0" hangingPunct="1"/>
            <a:r>
              <a:rPr kumimoji="0" lang="nl-BE" smtClean="0"/>
              <a:t>Quatrième niveau</a:t>
            </a:r>
          </a:p>
          <a:p>
            <a:pPr lvl="4" eaLnBrk="1" latinLnBrk="0" hangingPunct="1"/>
            <a:r>
              <a:rPr kumimoji="0" lang="nl-BE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206F8A-F30F-4E6F-AF2E-80AA03E4B3CE}" type="datetimeFigureOut">
              <a:rPr lang="fr-BE" smtClean="0"/>
              <a:t>28-04-16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03E6B0-8823-435B-8435-56AF34A508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73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latin typeface="Myriad Pro" panose="020B0503030403020204" pitchFamily="34" charset="0"/>
              </a:rPr>
              <a:t>SQL – Passage de l’entité-association au relationnel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>
                <a:latin typeface="Myriad Pro" panose="020B0503030403020204" pitchFamily="34" charset="0"/>
              </a:rPr>
              <a:t>Prof. Dr. Ir. Stéphane </a:t>
            </a:r>
            <a:r>
              <a:rPr lang="fr-BE" dirty="0" smtClean="0">
                <a:latin typeface="Myriad Pro" panose="020B0503030403020204" pitchFamily="34" charset="0"/>
              </a:rPr>
              <a:t>Faulkner</a:t>
            </a:r>
            <a:endParaRPr lang="fr-BE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</a:t>
            </a:r>
            <a:r>
              <a:rPr lang="fr-BE" dirty="0" err="1">
                <a:latin typeface="Myriad Pro" panose="020B0503030403020204" pitchFamily="34" charset="0"/>
              </a:rPr>
              <a:t>Many</a:t>
            </a:r>
            <a:r>
              <a:rPr lang="fr-BE" dirty="0">
                <a:latin typeface="Myriad Pro" panose="020B0503030403020204" pitchFamily="34" charset="0"/>
              </a:rPr>
              <a:t>-to-</a:t>
            </a:r>
            <a:r>
              <a:rPr lang="fr-BE" dirty="0" err="1">
                <a:latin typeface="Myriad Pro" panose="020B0503030403020204" pitchFamily="34" charset="0"/>
              </a:rPr>
              <a:t>Many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6252464" y="1498600"/>
            <a:ext cx="0" cy="535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0" y="1617133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252464" y="1617133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6252464" y="4800471"/>
                <a:ext cx="57503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latin typeface="Myriad Pro" panose="020B0503030403020204" pitchFamily="34" charset="0"/>
                  </a:rPr>
                  <a:t>Clés étrangères: </a:t>
                </a:r>
                <a:endParaRPr lang="fr-BE" dirty="0" smtClean="0">
                  <a:latin typeface="Myriad Pro" panose="020B0503030403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>
                    <a:latin typeface="Myriad Pro" panose="020B0503030403020204" pitchFamily="34" charset="0"/>
                  </a:rPr>
                  <a:t>PROJ_EMP.ENSS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err="1" smtClean="0">
                    <a:latin typeface="Myriad Pro" panose="020B0503030403020204" pitchFamily="34" charset="0"/>
                  </a:rPr>
                  <a:t>PROJ_EMP.Pnum</a:t>
                </a:r>
                <a:endParaRPr lang="fr-BE" dirty="0" smtClean="0">
                  <a:latin typeface="Myriad Pro" panose="020B0503030403020204" pitchFamily="34" charset="0"/>
                </a:endParaRPr>
              </a:p>
              <a:p>
                <a:r>
                  <a:rPr lang="fr-BE" dirty="0" smtClean="0">
                    <a:latin typeface="Myriad Pro" panose="020B0503030403020204" pitchFamily="34" charset="0"/>
                  </a:rPr>
                  <a:t>Clé primaire: PROJ_EMP{</a:t>
                </a:r>
                <a:r>
                  <a:rPr lang="fr-BE" u="sng" dirty="0" smtClean="0">
                    <a:latin typeface="Myriad Pro" panose="020B0503030403020204" pitchFamily="34" charset="0"/>
                  </a:rPr>
                  <a:t>ENSS</a:t>
                </a:r>
                <a:r>
                  <a:rPr lang="fr-BE" dirty="0" smtClean="0">
                    <a:latin typeface="Myriad Pro" panose="020B0503030403020204" pitchFamily="34" charset="0"/>
                  </a:rPr>
                  <a:t>, </a:t>
                </a:r>
                <a:r>
                  <a:rPr lang="fr-BE" u="sng" dirty="0" err="1" smtClean="0">
                    <a:latin typeface="Myriad Pro" panose="020B0503030403020204" pitchFamily="34" charset="0"/>
                  </a:rPr>
                  <a:t>PNum</a:t>
                </a:r>
                <a:r>
                  <a:rPr lang="fr-BE" dirty="0" smtClean="0">
                    <a:latin typeface="Myriad Pro" panose="020B0503030403020204" pitchFamily="34" charset="0"/>
                  </a:rPr>
                  <a:t>}</a:t>
                </a:r>
              </a:p>
              <a:p>
                <a:r>
                  <a:rPr lang="fr-BE" dirty="0" smtClean="0">
                    <a:latin typeface="Myriad Pro" panose="020B0503030403020204" pitchFamily="34" charset="0"/>
                  </a:rPr>
                  <a:t>Contraintes d’intégrités:</a:t>
                </a:r>
                <a:endParaRPr lang="fr-BE" dirty="0" smtClean="0">
                  <a:latin typeface="Myriad Pro" panose="020B0503030403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>
                    <a:latin typeface="Myriad Pro" panose="020B0503030403020204" pitchFamily="34" charset="0"/>
                  </a:rPr>
                  <a:t>EMP_PROJ.ENSS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>
                    <a:latin typeface="Myriad Pro" panose="020B0503030403020204" pitchFamily="34" charset="0"/>
                  </a:rPr>
                  <a:t> EMPLOYE.ENSS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>
                    <a:latin typeface="Myriad Pro" panose="020B0503030403020204" pitchFamily="34" charset="0"/>
                  </a:rPr>
                  <a:t>EMP_PROJ.PNum 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>
                    <a:latin typeface="Myriad Pro" panose="020B0503030403020204" pitchFamily="34" charset="0"/>
                  </a:rPr>
                  <a:t> PROJET.PNum</a:t>
                </a:r>
                <a:endParaRPr lang="fr-BE" dirty="0">
                  <a:latin typeface="Myriad Pro" panose="020B0503030403020204" pitchFamily="34" charset="0"/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4800471"/>
                <a:ext cx="575033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954" t="-1198" b="-389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13" y="2799499"/>
            <a:ext cx="3210838" cy="12802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1" y="2799499"/>
            <a:ext cx="394242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One-to-</a:t>
            </a:r>
            <a:r>
              <a:rPr lang="fr-BE" dirty="0" err="1">
                <a:latin typeface="Myriad Pro" panose="020B0503030403020204" pitchFamily="34" charset="0"/>
              </a:rPr>
              <a:t>Many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6252464" y="1498600"/>
            <a:ext cx="0" cy="535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0" y="1617133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252464" y="1617133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Clé étrangère: </a:t>
                </a:r>
                <a:r>
                  <a:rPr lang="fr-BE" dirty="0" err="1" smtClean="0"/>
                  <a:t>PROJET.DNum</a:t>
                </a:r>
                <a:r>
                  <a:rPr lang="fr-BE" dirty="0" smtClean="0"/>
                  <a:t> </a:t>
                </a:r>
              </a:p>
              <a:p>
                <a:r>
                  <a:rPr lang="fr-BE" dirty="0" smtClean="0"/>
                  <a:t>CI: PROJET.DNum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DEPARTEMENT.DNum</a:t>
                </a:r>
                <a:endParaRPr lang="fr-BE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6" y="3721060"/>
            <a:ext cx="3617273" cy="9144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52" y="3629611"/>
            <a:ext cx="276375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One-to-</a:t>
            </a:r>
            <a:r>
              <a:rPr lang="fr-BE" dirty="0" err="1">
                <a:latin typeface="Myriad Pro" panose="020B0503030403020204" pitchFamily="34" charset="0"/>
              </a:rPr>
              <a:t>Many</a:t>
            </a:r>
            <a:r>
              <a:rPr lang="fr-BE" dirty="0">
                <a:latin typeface="Myriad Pro" panose="020B0503030403020204" pitchFamily="34" charset="0"/>
              </a:rPr>
              <a:t>: semi-optionnel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6252464" y="1498600"/>
            <a:ext cx="0" cy="535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0" y="1617133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252463" y="1617133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6347066" y="4614293"/>
                <a:ext cx="57503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Clé primaire: PROJ_DEP{</a:t>
                </a:r>
                <a:r>
                  <a:rPr lang="fr-BE" dirty="0" err="1" smtClean="0"/>
                  <a:t>PNum</a:t>
                </a:r>
                <a:r>
                  <a:rPr lang="fr-BE" dirty="0" smtClean="0"/>
                  <a:t>, </a:t>
                </a:r>
                <a:r>
                  <a:rPr lang="fr-BE" dirty="0" err="1" smtClean="0"/>
                  <a:t>DNum</a:t>
                </a:r>
                <a:r>
                  <a:rPr lang="fr-BE" dirty="0" smtClean="0"/>
                  <a:t>}</a:t>
                </a:r>
              </a:p>
              <a:p>
                <a:r>
                  <a:rPr lang="fr-BE" dirty="0" smtClean="0"/>
                  <a:t>Clé étrangère: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PROJ_DEP.DNum</a:t>
                </a:r>
                <a:endParaRPr lang="fr-BE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PROJ_DEP.PNum</a:t>
                </a:r>
                <a:r>
                  <a:rPr lang="fr-BE" dirty="0" smtClean="0"/>
                  <a:t> </a:t>
                </a:r>
              </a:p>
              <a:p>
                <a:r>
                  <a:rPr lang="fr-BE" dirty="0" smtClean="0"/>
                  <a:t>CI: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/>
                  <a:t>DEP_PROJ.DNum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DEPARTEMENT.Dnum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/>
                  <a:t>DEP_PROJ.PNum 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PROJET.PNum</a:t>
                </a:r>
                <a:endParaRPr lang="fr-BE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66" y="4614293"/>
                <a:ext cx="575033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848" t="-1802" b="-39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6" y="3001394"/>
            <a:ext cx="3617273" cy="9144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52" y="3367185"/>
            <a:ext cx="2763759" cy="1097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6" y="4614293"/>
            <a:ext cx="361727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One-to-One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6252464" y="1600200"/>
            <a:ext cx="0" cy="525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0" y="1761067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252464" y="1761067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Clé étrangère: DEPARTEMENT.ENSS</a:t>
                </a:r>
              </a:p>
              <a:p>
                <a:r>
                  <a:rPr lang="fr-BE" dirty="0" smtClean="0"/>
                  <a:t>CI: DEPARTEMENT.ENSS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EMPLOYE.ENSS</a:t>
                </a:r>
                <a:endParaRPr lang="fr-BE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47" y="3588964"/>
            <a:ext cx="3332769" cy="12802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22" y="3588964"/>
            <a:ext cx="254022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One-to-One: semi-optionnel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6252464" y="1600200"/>
            <a:ext cx="0" cy="525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0" y="1761067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252464" y="1765882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Clé étrangère: DEPARTEMENT.ENSS</a:t>
                </a:r>
              </a:p>
              <a:p>
                <a:r>
                  <a:rPr lang="fr-BE" dirty="0" smtClean="0"/>
                  <a:t>CI: DEPARTEMENT.ENSS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EMPLOYE.ENSS</a:t>
                </a:r>
                <a:endParaRPr lang="fr-BE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5961716"/>
                <a:ext cx="575033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60" y="3507677"/>
            <a:ext cx="3495343" cy="14428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22" y="3588963"/>
            <a:ext cx="254022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Association One-to-One: full-optionnel</a:t>
            </a:r>
            <a:endParaRPr lang="fr-BE" dirty="0">
              <a:latin typeface="Myriad Pro" panose="020B0503030403020204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6252464" y="1600200"/>
            <a:ext cx="0" cy="525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0" y="1761067"/>
            <a:ext cx="62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conceptuel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252464" y="1761066"/>
            <a:ext cx="593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>
                <a:latin typeface="Myriad Pro" panose="020B0503030403020204" pitchFamily="34" charset="0"/>
              </a:rPr>
              <a:t>Niveau logique</a:t>
            </a:r>
            <a:endParaRPr lang="fr-BE" sz="2400" b="1" dirty="0">
              <a:latin typeface="Myriad Pro" panose="020B05030304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252464" y="4996516"/>
                <a:ext cx="57503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Clé étrangère: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smtClean="0"/>
                  <a:t>EMP_DEP.ENSS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EMP_DEP.DNum</a:t>
                </a:r>
                <a:r>
                  <a:rPr lang="fr-BE" dirty="0" smtClean="0"/>
                  <a:t> </a:t>
                </a:r>
              </a:p>
              <a:p>
                <a:r>
                  <a:rPr lang="fr-BE" dirty="0" smtClean="0"/>
                  <a:t>CI: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EMP_DEP.</a:t>
                </a:r>
                <a:r>
                  <a:rPr lang="fr-BE" dirty="0" err="1" smtClean="0"/>
                  <a:t>DNum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DEPARTEMENT.Dnum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BE" dirty="0"/>
                  <a:t>EMP_DEP.ENSS 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fr-BE" dirty="0" smtClean="0"/>
                  <a:t> EMPLOYE.ENSS</a:t>
                </a:r>
                <a:endParaRPr lang="fr-BE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64" y="4996516"/>
                <a:ext cx="5750332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54" t="-2091" b="-48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48" y="3239173"/>
            <a:ext cx="3332769" cy="12802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38" y="3239173"/>
            <a:ext cx="4003387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 smtClean="0">
                <a:latin typeface="Myriad Pro" panose="020B0503030403020204" pitchFamily="34" charset="0"/>
              </a:rPr>
              <a:t>De l’entité-association au schéma relationnel</a:t>
            </a:r>
            <a:endParaRPr lang="fr-BE" sz="4000" dirty="0">
              <a:latin typeface="Myriad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400" dirty="0" smtClean="0">
                <a:latin typeface="Myriad Pro" panose="020B0503030403020204" pitchFamily="34" charset="0"/>
              </a:rPr>
              <a:t>Modélisation de l’EA vers le schéma relationnel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Entité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Entité faible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Association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Attribut multi-valeur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Généralisation</a:t>
            </a:r>
          </a:p>
          <a:p>
            <a:r>
              <a:rPr lang="fr-BE" sz="2400" dirty="0">
                <a:latin typeface="Myriad Pro" panose="020B0503030403020204" pitchFamily="34" charset="0"/>
              </a:rPr>
              <a:t>Suppression des généralisations</a:t>
            </a:r>
          </a:p>
          <a:p>
            <a:pPr lvl="1"/>
            <a:r>
              <a:rPr lang="fr-BE" sz="2000" dirty="0">
                <a:latin typeface="Myriad Pro" panose="020B0503030403020204" pitchFamily="34" charset="0"/>
              </a:rPr>
              <a:t>Conserver les super-entités</a:t>
            </a:r>
          </a:p>
          <a:p>
            <a:pPr lvl="1"/>
            <a:r>
              <a:rPr lang="fr-BE" sz="2000" dirty="0">
                <a:latin typeface="Myriad Pro" panose="020B0503030403020204" pitchFamily="34" charset="0"/>
              </a:rPr>
              <a:t>Conserver les sous-entités</a:t>
            </a:r>
          </a:p>
          <a:p>
            <a:pPr lvl="1"/>
            <a:r>
              <a:rPr lang="fr-BE" sz="2000" dirty="0">
                <a:latin typeface="Myriad Pro" panose="020B0503030403020204" pitchFamily="34" charset="0"/>
              </a:rPr>
              <a:t>Modéliser par association</a:t>
            </a:r>
          </a:p>
          <a:p>
            <a:pPr lvl="1"/>
            <a:endParaRPr lang="fr-BE" sz="2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latin typeface="Myriad Pro" panose="020B0503030403020204" pitchFamily="34" charset="0"/>
              </a:rPr>
              <a:t>Suppression des généralisations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400" dirty="0" smtClean="0">
                <a:latin typeface="Myriad Pro" panose="020B0503030403020204" pitchFamily="34" charset="0"/>
              </a:rPr>
              <a:t>Raison: Il n’existe pas dans les modèles de données utilisé par les </a:t>
            </a:r>
            <a:r>
              <a:rPr lang="fr-BE" sz="2400" dirty="0" err="1" smtClean="0">
                <a:latin typeface="Myriad Pro" panose="020B0503030403020204" pitchFamily="34" charset="0"/>
              </a:rPr>
              <a:t>DBMSs</a:t>
            </a:r>
            <a:endParaRPr lang="fr-BE" sz="2400" dirty="0" smtClean="0">
              <a:latin typeface="Myriad Pro" panose="020B0503030403020204" pitchFamily="34" charset="0"/>
            </a:endParaRPr>
          </a:p>
          <a:p>
            <a:r>
              <a:rPr lang="fr-BE" sz="2400" dirty="0" smtClean="0">
                <a:latin typeface="Myriad Pro" panose="020B0503030403020204" pitchFamily="34" charset="0"/>
              </a:rPr>
              <a:t>Contrainte: La sémantique de généralisation à conserver</a:t>
            </a:r>
          </a:p>
          <a:p>
            <a:r>
              <a:rPr lang="fr-BE" sz="2400" smtClean="0">
                <a:latin typeface="Myriad Pro" panose="020B0503030403020204" pitchFamily="34" charset="0"/>
              </a:rPr>
              <a:t>3 solutions </a:t>
            </a:r>
            <a:r>
              <a:rPr lang="fr-BE" sz="2400" dirty="0" smtClean="0">
                <a:latin typeface="Myriad Pro" panose="020B0503030403020204" pitchFamily="34" charset="0"/>
              </a:rPr>
              <a:t>pour représenter la même sémantique dans un modèle EA sans généralisation</a:t>
            </a:r>
          </a:p>
          <a:p>
            <a:pPr marL="708025" lvl="1" indent="-342900"/>
            <a:r>
              <a:rPr lang="fr-BE" sz="2200" dirty="0" smtClean="0">
                <a:latin typeface="Myriad Pro" panose="020B0503030403020204" pitchFamily="34" charset="0"/>
              </a:rPr>
              <a:t>Supprimer les sous-entités et exprimer la sémantique de la généralisation avec la super-entité</a:t>
            </a:r>
          </a:p>
          <a:p>
            <a:pPr marL="708025" lvl="1" indent="-342900"/>
            <a:r>
              <a:rPr lang="fr-BE" sz="2200" dirty="0" smtClean="0">
                <a:latin typeface="Myriad Pro" panose="020B0503030403020204" pitchFamily="34" charset="0"/>
              </a:rPr>
              <a:t>Garder seulement les sous-entités</a:t>
            </a:r>
          </a:p>
          <a:p>
            <a:pPr marL="708025" lvl="1" indent="-342900"/>
            <a:r>
              <a:rPr lang="fr-BE" sz="2200" dirty="0" smtClean="0">
                <a:latin typeface="Myriad Pro" panose="020B0503030403020204" pitchFamily="34" charset="0"/>
              </a:rPr>
              <a:t>Le modèle de généralisation comme étant une simple association </a:t>
            </a:r>
            <a:endParaRPr lang="fr-BE" sz="2200" dirty="0">
              <a:latin typeface="Myriad Pro" panose="020B0503030403020204" pitchFamily="34" charset="0"/>
            </a:endParaRPr>
          </a:p>
          <a:p>
            <a:pPr marL="355600" indent="-311150"/>
            <a:r>
              <a:rPr lang="fr-BE" sz="2600" dirty="0" smtClean="0">
                <a:latin typeface="Myriad Pro" panose="020B0503030403020204" pitchFamily="34" charset="0"/>
              </a:rPr>
              <a:t>La seconde solution est seulement applicable au généralisation total et exclusive</a:t>
            </a:r>
          </a:p>
        </p:txBody>
      </p:sp>
    </p:spTree>
    <p:extLst>
      <p:ext uri="{BB962C8B-B14F-4D97-AF65-F5344CB8AC3E}">
        <p14:creationId xmlns:p14="http://schemas.microsoft.com/office/powerpoint/2010/main" val="1367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Garder la super-entité: exemple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6168973" y="360578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81" y="2527183"/>
            <a:ext cx="3292125" cy="26418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39" y="1968334"/>
            <a:ext cx="3881456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Garder la super-entité: exemple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sz="2400" dirty="0" smtClean="0">
                <a:latin typeface="Myriad Pro" panose="020B0503030403020204" pitchFamily="34" charset="0"/>
              </a:rPr>
              <a:t>Ajouter un nouvel attribut(rang) avec comme valeur ETUDIANT_BAC ou ETUDIANT_MASTER</a:t>
            </a:r>
          </a:p>
          <a:p>
            <a:r>
              <a:rPr lang="fr-BE" sz="2400" dirty="0">
                <a:latin typeface="Myriad Pro" panose="020B0503030403020204" pitchFamily="34" charset="0"/>
              </a:rPr>
              <a:t>Les contraintes sont nécessaires à la transformation du schéma afin de préserver l’équivalence avec le schéma initial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Tous les étudiants de master et seulement eux réalisent un mémoire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Seulement les étudiants bachelier effectuent un stage professionnel</a:t>
            </a:r>
            <a:endParaRPr lang="fr-BE" sz="2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Garder les sous-entités: exemple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5906506" y="372008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30" y="2163925"/>
            <a:ext cx="4379339" cy="35969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51" y="1828616"/>
            <a:ext cx="3881456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Garder les sous-entités: exemple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sz="2400" dirty="0" smtClean="0">
                <a:latin typeface="Myriad Pro" panose="020B0503030403020204" pitchFamily="34" charset="0"/>
              </a:rPr>
              <a:t>Uniquement applicable si la généralisation est Total(T) et Exclusive(X)</a:t>
            </a:r>
          </a:p>
          <a:p>
            <a:r>
              <a:rPr lang="fr-BE" sz="2400" dirty="0" smtClean="0">
                <a:latin typeface="Myriad Pro" panose="020B0503030403020204" pitchFamily="34" charset="0"/>
              </a:rPr>
              <a:t>Les attributs et l’identifiant de la super-entité est transféré aux sous-entité</a:t>
            </a:r>
          </a:p>
          <a:p>
            <a:r>
              <a:rPr lang="fr-BE" sz="2400" dirty="0" smtClean="0">
                <a:latin typeface="Myriad Pro" panose="020B0503030403020204" pitchFamily="34" charset="0"/>
              </a:rPr>
              <a:t>Inconvénients: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Prolifération d’attribut redondant essentiel et les associations modifient le schéma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Les associations sur la super-entité doit maintenant être liées à chacune des sous-entités</a:t>
            </a:r>
            <a:endParaRPr lang="fr-BE" sz="2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latin typeface="Myriad Pro" panose="020B0503030403020204" pitchFamily="34" charset="0"/>
              </a:rPr>
              <a:t>Modéliser avec des associations</a:t>
            </a:r>
            <a:endParaRPr lang="fr-BE" dirty="0">
              <a:latin typeface="Myriad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sz="2400" dirty="0" smtClean="0">
                <a:latin typeface="Myriad Pro" panose="020B0503030403020204" pitchFamily="34" charset="0"/>
              </a:rPr>
              <a:t>Nouvelles associations vers les sous-entités. Celle-ci est optionnel sur la super-entités</a:t>
            </a:r>
          </a:p>
          <a:p>
            <a:r>
              <a:rPr lang="fr-BE" sz="2400" dirty="0" smtClean="0">
                <a:latin typeface="Myriad Pro" panose="020B0503030403020204" pitchFamily="34" charset="0"/>
              </a:rPr>
              <a:t>Inconvénients: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Redondance</a:t>
            </a:r>
          </a:p>
          <a:p>
            <a:pPr lvl="1"/>
            <a:r>
              <a:rPr lang="fr-BE" sz="2000" dirty="0" smtClean="0">
                <a:latin typeface="Myriad Pro" panose="020B0503030403020204" pitchFamily="34" charset="0"/>
              </a:rPr>
              <a:t>Quelques opérations complexes</a:t>
            </a:r>
          </a:p>
          <a:p>
            <a:pPr lvl="2"/>
            <a:r>
              <a:rPr lang="fr-BE" sz="1800" dirty="0" smtClean="0">
                <a:latin typeface="Myriad Pro" panose="020B0503030403020204" pitchFamily="34" charset="0"/>
              </a:rPr>
              <a:t>Ajout d’une sous-entité demande l’ajout de la super-entité</a:t>
            </a:r>
            <a:endParaRPr lang="fr-BE" sz="1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latin typeface="Myriad Pro" panose="020B0503030403020204" pitchFamily="34" charset="0"/>
              </a:rPr>
              <a:t>Modéliser avec des associations</a:t>
            </a:r>
            <a:endParaRPr lang="fr-BE" dirty="0">
              <a:latin typeface="Myriad Pro" panose="020B05030304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36" y="2350680"/>
            <a:ext cx="4416260" cy="3627277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763260" y="392200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32" y="2254072"/>
            <a:ext cx="3170195" cy="3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ql-them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-theme" id="{543BAFFC-4EBA-4AB9-A145-8A2ECD511129}" vid="{31805D4B-1C9F-4589-929C-EC7A501155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sql-theme</Template>
  <TotalTime>1275</TotalTime>
  <Words>392</Words>
  <Application>Microsoft Office PowerPoint</Application>
  <PresentationFormat>Grand écran</PresentationFormat>
  <Paragraphs>85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Myriad Pro</vt:lpstr>
      <vt:lpstr>Tw Cen MT</vt:lpstr>
      <vt:lpstr>Wingdings</vt:lpstr>
      <vt:lpstr>Wingdings 2</vt:lpstr>
      <vt:lpstr>sql-theme</vt:lpstr>
      <vt:lpstr>SQL – Passage de l’entité-association au relationnel</vt:lpstr>
      <vt:lpstr>De l’entité-association au schéma relationnel</vt:lpstr>
      <vt:lpstr>Suppression des généralisations</vt:lpstr>
      <vt:lpstr>Garder la super-entité: exemple</vt:lpstr>
      <vt:lpstr>Garder la super-entité: exemple</vt:lpstr>
      <vt:lpstr>Garder les sous-entités: exemple</vt:lpstr>
      <vt:lpstr>Garder les sous-entités: exemple</vt:lpstr>
      <vt:lpstr>Modéliser avec des associations</vt:lpstr>
      <vt:lpstr>Modéliser avec des associations</vt:lpstr>
      <vt:lpstr>Association Many-to-Many</vt:lpstr>
      <vt:lpstr>Association One-to-Many</vt:lpstr>
      <vt:lpstr>Association One-to-Many: semi-optionnel</vt:lpstr>
      <vt:lpstr>Association One-to-One</vt:lpstr>
      <vt:lpstr>Association One-to-One: semi-optionnel</vt:lpstr>
      <vt:lpstr>Association One-to-One: full-optionnel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OVYN Flavian</dc:creator>
  <cp:lastModifiedBy>OVYN Flavian</cp:lastModifiedBy>
  <cp:revision>297</cp:revision>
  <dcterms:created xsi:type="dcterms:W3CDTF">2016-04-14T08:28:37Z</dcterms:created>
  <dcterms:modified xsi:type="dcterms:W3CDTF">2016-04-28T13:16:08Z</dcterms:modified>
</cp:coreProperties>
</file>