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7" r:id="rId3"/>
  </p:sldIdLst>
  <p:sldSz cx="32918400" cy="43891200"/>
  <p:notesSz cx="31940500" cy="443611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824">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0DFF"/>
    <a:srgbClr val="FA8F00"/>
    <a:srgbClr val="19FE0E"/>
    <a:srgbClr val="000000"/>
    <a:srgbClr val="333333"/>
    <a:srgbClr val="DA0000"/>
    <a:srgbClr val="EAF8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30" d="100"/>
          <a:sy n="30" d="100"/>
        </p:scale>
        <p:origin x="715" y="-4666"/>
      </p:cViewPr>
      <p:guideLst>
        <p:guide orient="horz" pos="13824"/>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9"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3840883" cy="2218055"/>
          </a:xfrm>
          <a:prstGeom prst="rect">
            <a:avLst/>
          </a:prstGeom>
        </p:spPr>
        <p:txBody>
          <a:bodyPr vert="horz" lIns="436004" tIns="218002" rIns="436004" bIns="218002" rtlCol="0"/>
          <a:lstStyle>
            <a:lvl1pPr algn="l">
              <a:defRPr sz="5700"/>
            </a:lvl1pPr>
          </a:lstStyle>
          <a:p>
            <a:endParaRPr lang="en-US"/>
          </a:p>
        </p:txBody>
      </p:sp>
      <p:sp>
        <p:nvSpPr>
          <p:cNvPr id="3" name="Date Placeholder 2"/>
          <p:cNvSpPr>
            <a:spLocks noGrp="1"/>
          </p:cNvSpPr>
          <p:nvPr>
            <p:ph type="dt" idx="1"/>
          </p:nvPr>
        </p:nvSpPr>
        <p:spPr>
          <a:xfrm>
            <a:off x="18092226" y="0"/>
            <a:ext cx="13840883" cy="2218055"/>
          </a:xfrm>
          <a:prstGeom prst="rect">
            <a:avLst/>
          </a:prstGeom>
        </p:spPr>
        <p:txBody>
          <a:bodyPr vert="horz" lIns="436004" tIns="218002" rIns="436004" bIns="218002" rtlCol="0"/>
          <a:lstStyle>
            <a:lvl1pPr algn="r">
              <a:defRPr sz="5700"/>
            </a:lvl1pPr>
          </a:lstStyle>
          <a:p>
            <a:fld id="{DCA15321-D945-4C39-A0F1-0189193F3860}" type="datetimeFigureOut">
              <a:rPr lang="en-US" smtClean="0"/>
              <a:t>4/22/2018</a:t>
            </a:fld>
            <a:endParaRPr lang="en-US"/>
          </a:p>
        </p:txBody>
      </p:sp>
      <p:sp>
        <p:nvSpPr>
          <p:cNvPr id="4" name="Slide Image Placeholder 3"/>
          <p:cNvSpPr>
            <a:spLocks noGrp="1" noRot="1" noChangeAspect="1"/>
          </p:cNvSpPr>
          <p:nvPr>
            <p:ph type="sldImg" idx="2"/>
          </p:nvPr>
        </p:nvSpPr>
        <p:spPr>
          <a:xfrm>
            <a:off x="9732963" y="3327400"/>
            <a:ext cx="12474575" cy="16635413"/>
          </a:xfrm>
          <a:prstGeom prst="rect">
            <a:avLst/>
          </a:prstGeom>
          <a:noFill/>
          <a:ln w="12700">
            <a:solidFill>
              <a:prstClr val="black"/>
            </a:solidFill>
          </a:ln>
        </p:spPr>
        <p:txBody>
          <a:bodyPr vert="horz" lIns="436004" tIns="218002" rIns="436004" bIns="218002" rtlCol="0" anchor="ctr"/>
          <a:lstStyle/>
          <a:p>
            <a:endParaRPr lang="en-US"/>
          </a:p>
        </p:txBody>
      </p:sp>
      <p:sp>
        <p:nvSpPr>
          <p:cNvPr id="5" name="Notes Placeholder 4"/>
          <p:cNvSpPr>
            <a:spLocks noGrp="1"/>
          </p:cNvSpPr>
          <p:nvPr>
            <p:ph type="body" sz="quarter" idx="3"/>
          </p:nvPr>
        </p:nvSpPr>
        <p:spPr>
          <a:xfrm>
            <a:off x="3194050" y="21071522"/>
            <a:ext cx="25552400" cy="19962495"/>
          </a:xfrm>
          <a:prstGeom prst="rect">
            <a:avLst/>
          </a:prstGeom>
        </p:spPr>
        <p:txBody>
          <a:bodyPr vert="horz" lIns="436004" tIns="218002" rIns="436004" bIns="21800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2135346"/>
            <a:ext cx="13840883" cy="2218055"/>
          </a:xfrm>
          <a:prstGeom prst="rect">
            <a:avLst/>
          </a:prstGeom>
        </p:spPr>
        <p:txBody>
          <a:bodyPr vert="horz" lIns="436004" tIns="218002" rIns="436004" bIns="218002" rtlCol="0" anchor="b"/>
          <a:lstStyle>
            <a:lvl1pPr algn="l">
              <a:defRPr sz="5700"/>
            </a:lvl1pPr>
          </a:lstStyle>
          <a:p>
            <a:endParaRPr lang="en-US"/>
          </a:p>
        </p:txBody>
      </p:sp>
      <p:sp>
        <p:nvSpPr>
          <p:cNvPr id="7" name="Slide Number Placeholder 6"/>
          <p:cNvSpPr>
            <a:spLocks noGrp="1"/>
          </p:cNvSpPr>
          <p:nvPr>
            <p:ph type="sldNum" sz="quarter" idx="5"/>
          </p:nvPr>
        </p:nvSpPr>
        <p:spPr>
          <a:xfrm>
            <a:off x="18092226" y="42135346"/>
            <a:ext cx="13840883" cy="2218055"/>
          </a:xfrm>
          <a:prstGeom prst="rect">
            <a:avLst/>
          </a:prstGeom>
        </p:spPr>
        <p:txBody>
          <a:bodyPr vert="horz" lIns="436004" tIns="218002" rIns="436004" bIns="218002" rtlCol="0" anchor="b"/>
          <a:lstStyle>
            <a:lvl1pPr algn="r">
              <a:defRPr sz="5700"/>
            </a:lvl1pPr>
          </a:lstStyle>
          <a:p>
            <a:fld id="{E4DFC77E-6122-4711-9FB6-8C1F6743A1BD}" type="slidenum">
              <a:rPr lang="en-US" smtClean="0"/>
              <a:t>‹#›</a:t>
            </a:fld>
            <a:endParaRPr lang="en-US"/>
          </a:p>
        </p:txBody>
      </p:sp>
    </p:spTree>
    <p:extLst>
      <p:ext uri="{BB962C8B-B14F-4D97-AF65-F5344CB8AC3E}">
        <p14:creationId xmlns:p14="http://schemas.microsoft.com/office/powerpoint/2010/main" val="614426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4DFC77E-6122-4711-9FB6-8C1F6743A1BD}"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13634723"/>
            <a:ext cx="27980640" cy="9408160"/>
          </a:xfrm>
        </p:spPr>
        <p:txBody>
          <a:bodyPr/>
          <a:lstStyle/>
          <a:p>
            <a:r>
              <a:rPr lang="en-US"/>
              <a:t>Click to edit Master title style</a:t>
            </a:r>
          </a:p>
        </p:txBody>
      </p:sp>
      <p:sp>
        <p:nvSpPr>
          <p:cNvPr id="3" name="Subtitle 2"/>
          <p:cNvSpPr>
            <a:spLocks noGrp="1"/>
          </p:cNvSpPr>
          <p:nvPr>
            <p:ph type="subTitle" idx="1"/>
          </p:nvPr>
        </p:nvSpPr>
        <p:spPr>
          <a:xfrm>
            <a:off x="4937760" y="24871680"/>
            <a:ext cx="23042880" cy="1121664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876F7F0-7CB2-44DF-8187-F3931CF59CB8}" type="datetimeFigureOut">
              <a:rPr lang="en-US" smtClean="0"/>
              <a:pPr/>
              <a:t>4/22/2018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B1FAE6-746E-41C0-9C0A-2823F914F89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76F7F0-7CB2-44DF-8187-F3931CF59CB8}" type="datetimeFigureOut">
              <a:rPr lang="en-US" smtClean="0"/>
              <a:pPr/>
              <a:t>4/22/2018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B1FAE6-746E-41C0-9C0A-2823F914F89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5840" y="1757687"/>
            <a:ext cx="7406640" cy="3744976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645920" y="1757687"/>
            <a:ext cx="21671280" cy="37449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76F7F0-7CB2-44DF-8187-F3931CF59CB8}" type="datetimeFigureOut">
              <a:rPr lang="en-US" smtClean="0"/>
              <a:pPr/>
              <a:t>4/22/2018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B1FAE6-746E-41C0-9C0A-2823F914F89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76F7F0-7CB2-44DF-8187-F3931CF59CB8}" type="datetimeFigureOut">
              <a:rPr lang="en-US" smtClean="0"/>
              <a:pPr/>
              <a:t>4/22/2018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B1FAE6-746E-41C0-9C0A-2823F914F89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28204163"/>
            <a:ext cx="27980640" cy="871728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2600327" y="18602967"/>
            <a:ext cx="27980640" cy="9601197"/>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76F7F0-7CB2-44DF-8187-F3931CF59CB8}" type="datetimeFigureOut">
              <a:rPr lang="en-US" smtClean="0"/>
              <a:pPr/>
              <a:t>4/22/2018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B1FAE6-746E-41C0-9C0A-2823F914F89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45920" y="10241284"/>
            <a:ext cx="14538960" cy="28966163"/>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733520" y="10241284"/>
            <a:ext cx="14538960" cy="28966163"/>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876F7F0-7CB2-44DF-8187-F3931CF59CB8}" type="datetimeFigureOut">
              <a:rPr lang="en-US" smtClean="0"/>
              <a:pPr/>
              <a:t>4/22/2018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B1FAE6-746E-41C0-9C0A-2823F914F89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5921" y="9824724"/>
            <a:ext cx="14544677" cy="4094477"/>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1645921" y="13919201"/>
            <a:ext cx="14544677" cy="25288243"/>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092" y="9824724"/>
            <a:ext cx="14550390" cy="4094477"/>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16722092" y="13919201"/>
            <a:ext cx="14550390" cy="25288243"/>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876F7F0-7CB2-44DF-8187-F3931CF59CB8}" type="datetimeFigureOut">
              <a:rPr lang="en-US" smtClean="0"/>
              <a:pPr/>
              <a:t>4/22/2018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B1FAE6-746E-41C0-9C0A-2823F914F89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876F7F0-7CB2-44DF-8187-F3931CF59CB8}" type="datetimeFigureOut">
              <a:rPr lang="en-US" smtClean="0"/>
              <a:pPr/>
              <a:t>4/22/2018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B1FAE6-746E-41C0-9C0A-2823F914F89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76F7F0-7CB2-44DF-8187-F3931CF59CB8}" type="datetimeFigureOut">
              <a:rPr lang="en-US" smtClean="0"/>
              <a:pPr/>
              <a:t>4/22/2018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B1FAE6-746E-41C0-9C0A-2823F914F89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3" y="1747520"/>
            <a:ext cx="10829927" cy="743712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2870180" y="1747524"/>
            <a:ext cx="18402300" cy="37459923"/>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923" y="9184644"/>
            <a:ext cx="10829927" cy="30022803"/>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9876F7F0-7CB2-44DF-8187-F3931CF59CB8}" type="datetimeFigureOut">
              <a:rPr lang="en-US" smtClean="0"/>
              <a:pPr/>
              <a:t>4/22/2018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B1FAE6-746E-41C0-9C0A-2823F914F89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30723841"/>
            <a:ext cx="19751040" cy="3627123"/>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6452237" y="3921760"/>
            <a:ext cx="19751040" cy="2633472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6452237" y="34350964"/>
            <a:ext cx="19751040" cy="5151117"/>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9876F7F0-7CB2-44DF-8187-F3931CF59CB8}" type="datetimeFigureOut">
              <a:rPr lang="en-US" smtClean="0"/>
              <a:pPr/>
              <a:t>4/22/2018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B1FAE6-746E-41C0-9C0A-2823F914F89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1757683"/>
            <a:ext cx="29626560" cy="73152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1645920" y="10241284"/>
            <a:ext cx="29626560" cy="28966163"/>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45920" y="40680643"/>
            <a:ext cx="7680960" cy="23368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9876F7F0-7CB2-44DF-8187-F3931CF59CB8}" type="datetimeFigureOut">
              <a:rPr lang="en-US" smtClean="0"/>
              <a:pPr/>
              <a:t>4/22/2018</a:t>
            </a:fld>
            <a:endParaRPr lang="en-US"/>
          </a:p>
        </p:txBody>
      </p:sp>
      <p:sp>
        <p:nvSpPr>
          <p:cNvPr id="5" name="Footer Placeholder 4"/>
          <p:cNvSpPr>
            <a:spLocks noGrp="1"/>
          </p:cNvSpPr>
          <p:nvPr>
            <p:ph type="ftr" sz="quarter" idx="3"/>
          </p:nvPr>
        </p:nvSpPr>
        <p:spPr>
          <a:xfrm>
            <a:off x="11247120" y="40680643"/>
            <a:ext cx="10424160" cy="23368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40680643"/>
            <a:ext cx="7680960" cy="23368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17B1FAE6-746E-41C0-9C0A-2823F914F89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09600"/>
            <a:ext cx="32918400" cy="3170099"/>
          </a:xfrm>
          <a:prstGeom prst="rect">
            <a:avLst/>
          </a:prstGeom>
          <a:solidFill>
            <a:schemeClr val="bg1"/>
          </a:solidFill>
        </p:spPr>
        <p:txBody>
          <a:bodyPr wrap="square" lIns="91440" tIns="45720" rIns="91440" bIns="45720">
            <a:spAutoFit/>
          </a:bodyPr>
          <a:lstStyle/>
          <a:p>
            <a:pPr algn="ctr"/>
            <a:r>
              <a:rPr lang="en-US" sz="20000" b="1" cap="none" spc="0" dirty="0">
                <a:ln w="12700">
                  <a:solidFill>
                    <a:schemeClr val="tx2">
                      <a:satMod val="155000"/>
                    </a:schemeClr>
                  </a:solidFill>
                  <a:prstDash val="solid"/>
                </a:ln>
                <a:solidFill>
                  <a:srgbClr val="DA0000"/>
                </a:solidFill>
                <a:effectLst>
                  <a:outerShdw blurRad="41275" dist="20320" dir="1800000" algn="tl" rotWithShape="0">
                    <a:srgbClr val="000000">
                      <a:alpha val="40000"/>
                    </a:srgbClr>
                  </a:outerShdw>
                </a:effectLst>
              </a:rPr>
              <a:t>CyRide Bus Scheduler</a:t>
            </a:r>
          </a:p>
        </p:txBody>
      </p:sp>
      <p:sp>
        <p:nvSpPr>
          <p:cNvPr id="8" name="TextBox 7"/>
          <p:cNvSpPr txBox="1"/>
          <p:nvPr/>
        </p:nvSpPr>
        <p:spPr>
          <a:xfrm>
            <a:off x="12032909" y="3810000"/>
            <a:ext cx="9538025" cy="6709529"/>
          </a:xfrm>
          <a:prstGeom prst="rect">
            <a:avLst/>
          </a:prstGeom>
          <a:noFill/>
        </p:spPr>
        <p:txBody>
          <a:bodyPr wrap="none" rtlCol="0">
            <a:spAutoFit/>
          </a:bodyPr>
          <a:lstStyle/>
          <a:p>
            <a:pPr algn="ctr"/>
            <a:r>
              <a:rPr lang="en-US" dirty="0"/>
              <a:t>ABC DEF</a:t>
            </a:r>
          </a:p>
          <a:p>
            <a:pPr algn="ctr"/>
            <a:r>
              <a:rPr lang="en-US" dirty="0"/>
              <a:t>ABCD EFGH</a:t>
            </a:r>
          </a:p>
          <a:p>
            <a:pPr algn="ctr"/>
            <a:r>
              <a:rPr lang="en-US" dirty="0"/>
              <a:t>EFFG JJKKLL</a:t>
            </a:r>
          </a:p>
          <a:p>
            <a:pPr algn="ctr"/>
            <a:r>
              <a:rPr lang="en-US" dirty="0"/>
              <a:t>COM S 309 SPR 2012 </a:t>
            </a:r>
          </a:p>
          <a:p>
            <a:pPr algn="ctr"/>
            <a:endParaRPr lang="en-US" dirty="0"/>
          </a:p>
        </p:txBody>
      </p:sp>
      <p:sp>
        <p:nvSpPr>
          <p:cNvPr id="9" name="Rounded Rectangle 8"/>
          <p:cNvSpPr/>
          <p:nvPr/>
        </p:nvSpPr>
        <p:spPr>
          <a:xfrm>
            <a:off x="1295400" y="9982200"/>
            <a:ext cx="14097000" cy="13716000"/>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ed Rectangle 9"/>
          <p:cNvSpPr/>
          <p:nvPr/>
        </p:nvSpPr>
        <p:spPr>
          <a:xfrm>
            <a:off x="16611600" y="9906000"/>
            <a:ext cx="14859000" cy="15697200"/>
          </a:xfrm>
          <a:prstGeom prst="roundRect">
            <a:avLst/>
          </a:prstGeom>
          <a:solidFill>
            <a:srgbClr val="FFFF0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1" name="Rounded Rectangle 10"/>
          <p:cNvSpPr/>
          <p:nvPr/>
        </p:nvSpPr>
        <p:spPr>
          <a:xfrm>
            <a:off x="8610600" y="16383000"/>
            <a:ext cx="15316200" cy="18897600"/>
          </a:xfrm>
          <a:prstGeom prst="roundRect">
            <a:avLst/>
          </a:prstGeom>
          <a:solidFill>
            <a:srgbClr val="0D0D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286000" y="10896600"/>
            <a:ext cx="12573000" cy="10218182"/>
          </a:xfrm>
          <a:prstGeom prst="rect">
            <a:avLst/>
          </a:prstGeom>
          <a:noFill/>
        </p:spPr>
        <p:txBody>
          <a:bodyPr wrap="square" rtlCol="0">
            <a:spAutoFit/>
          </a:bodyPr>
          <a:lstStyle/>
          <a:p>
            <a:r>
              <a:rPr lang="en-US" sz="6600" b="1" dirty="0"/>
              <a:t>Project Description:</a:t>
            </a:r>
          </a:p>
          <a:p>
            <a:r>
              <a:rPr lang="en-US" sz="4400" dirty="0"/>
              <a:t>Designed for Iowa State students to input their class schedule and the program will give them a bus schedule. </a:t>
            </a:r>
          </a:p>
          <a:p>
            <a:pPr>
              <a:buFont typeface="Arial" pitchFamily="34" charset="0"/>
              <a:buChar char="•"/>
            </a:pPr>
            <a:r>
              <a:rPr lang="en-US" sz="4400" dirty="0"/>
              <a:t>Text Directions</a:t>
            </a:r>
          </a:p>
          <a:p>
            <a:pPr>
              <a:buFont typeface="Arial" pitchFamily="34" charset="0"/>
              <a:buChar char="•"/>
            </a:pPr>
            <a:r>
              <a:rPr lang="en-US" sz="4400" dirty="0"/>
              <a:t>Visual Map Directions</a:t>
            </a:r>
          </a:p>
          <a:p>
            <a:pPr>
              <a:buFont typeface="Arial" pitchFamily="34" charset="0"/>
              <a:buChar char="•"/>
            </a:pPr>
            <a:endParaRPr lang="en-US" sz="4400" dirty="0"/>
          </a:p>
          <a:p>
            <a:r>
              <a:rPr lang="en-US" sz="5400" b="1" dirty="0"/>
              <a:t>Users:</a:t>
            </a:r>
          </a:p>
          <a:p>
            <a:r>
              <a:rPr lang="en-US" sz="4400" dirty="0"/>
              <a:t>Administrators</a:t>
            </a:r>
          </a:p>
          <a:p>
            <a:r>
              <a:rPr lang="en-US" sz="4400" dirty="0"/>
              <a:t>ISU Students</a:t>
            </a:r>
          </a:p>
          <a:p>
            <a:endParaRPr lang="en-US" dirty="0"/>
          </a:p>
          <a:p>
            <a:endParaRPr lang="en-US" dirty="0"/>
          </a:p>
        </p:txBody>
      </p:sp>
      <p:pic>
        <p:nvPicPr>
          <p:cNvPr id="1026" name="Picture 2" descr="untitled"/>
          <p:cNvPicPr>
            <a:picLocks noChangeAspect="1" noChangeArrowheads="1"/>
          </p:cNvPicPr>
          <p:nvPr/>
        </p:nvPicPr>
        <p:blipFill>
          <a:blip r:embed="rId3"/>
          <a:srcRect/>
          <a:stretch>
            <a:fillRect/>
          </a:stretch>
        </p:blipFill>
        <p:spPr bwMode="auto">
          <a:xfrm>
            <a:off x="10515600" y="17145000"/>
            <a:ext cx="11201400" cy="8451356"/>
          </a:xfrm>
          <a:prstGeom prst="rect">
            <a:avLst/>
          </a:prstGeom>
          <a:noFill/>
          <a:ln w="9525">
            <a:noFill/>
            <a:miter lim="800000"/>
            <a:headEnd/>
            <a:tailEnd/>
          </a:ln>
        </p:spPr>
      </p:pic>
      <p:sp>
        <p:nvSpPr>
          <p:cNvPr id="13" name="Rounded Rectangle 12"/>
          <p:cNvSpPr/>
          <p:nvPr/>
        </p:nvSpPr>
        <p:spPr>
          <a:xfrm>
            <a:off x="15316200" y="26441400"/>
            <a:ext cx="15544800" cy="16154400"/>
          </a:xfrm>
          <a:prstGeom prst="roundRect">
            <a:avLst/>
          </a:prstGeom>
          <a:solidFill>
            <a:srgbClr val="FA8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7602200" y="10515600"/>
            <a:ext cx="12801600" cy="9233297"/>
          </a:xfrm>
          <a:prstGeom prst="rect">
            <a:avLst/>
          </a:prstGeom>
          <a:noFill/>
        </p:spPr>
        <p:txBody>
          <a:bodyPr wrap="square" rtlCol="0">
            <a:spAutoFit/>
          </a:bodyPr>
          <a:lstStyle/>
          <a:p>
            <a:r>
              <a:rPr lang="en-US" sz="6600" b="1" dirty="0"/>
              <a:t>User Interfaces</a:t>
            </a:r>
          </a:p>
          <a:p>
            <a:pPr>
              <a:buFont typeface="Arial" pitchFamily="34" charset="0"/>
              <a:buChar char="•"/>
            </a:pPr>
            <a:r>
              <a:rPr lang="en-US" sz="4400" dirty="0"/>
              <a:t>Schedule Creator</a:t>
            </a:r>
          </a:p>
          <a:p>
            <a:r>
              <a:rPr lang="en-US" sz="4400" dirty="0"/>
              <a:t>User inputs their class schedule</a:t>
            </a:r>
          </a:p>
          <a:p>
            <a:pPr>
              <a:buFont typeface="Arial" pitchFamily="34" charset="0"/>
              <a:buChar char="•"/>
            </a:pPr>
            <a:r>
              <a:rPr lang="en-US" sz="4400" dirty="0"/>
              <a:t>Text Schedule Viewer</a:t>
            </a:r>
          </a:p>
          <a:p>
            <a:r>
              <a:rPr lang="en-US" sz="4400" dirty="0"/>
              <a:t>User views their generated schedule</a:t>
            </a:r>
          </a:p>
          <a:p>
            <a:pPr>
              <a:buFont typeface="Arial" pitchFamily="34" charset="0"/>
              <a:buChar char="•"/>
            </a:pPr>
            <a:r>
              <a:rPr lang="en-US" sz="4400" dirty="0"/>
              <a:t>Interactive Map</a:t>
            </a:r>
          </a:p>
          <a:p>
            <a:r>
              <a:rPr lang="en-US" sz="4400" dirty="0"/>
              <a:t>User can view where on the map the bus stops are located</a:t>
            </a:r>
          </a:p>
          <a:p>
            <a:pPr lvl="3">
              <a:buFont typeface="Arial" pitchFamily="34" charset="0"/>
              <a:buChar char="•"/>
            </a:pPr>
            <a:r>
              <a:rPr lang="en-US" sz="4400" dirty="0"/>
              <a:t>Administration  Data Editor</a:t>
            </a:r>
          </a:p>
          <a:p>
            <a:r>
              <a:rPr lang="en-US" sz="4400" dirty="0"/>
              <a:t>	                  Allows for changes to the 	                  data used in calculating 	                  the routes</a:t>
            </a:r>
          </a:p>
        </p:txBody>
      </p:sp>
      <p:sp>
        <p:nvSpPr>
          <p:cNvPr id="12" name="Rounded Rectangle 11"/>
          <p:cNvSpPr/>
          <p:nvPr/>
        </p:nvSpPr>
        <p:spPr>
          <a:xfrm>
            <a:off x="1752600" y="25222200"/>
            <a:ext cx="12115800" cy="16611600"/>
          </a:xfrm>
          <a:prstGeom prst="roundRect">
            <a:avLst/>
          </a:prstGeom>
          <a:solidFill>
            <a:srgbClr val="19FE0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438400" y="25527000"/>
            <a:ext cx="10668000" cy="19051369"/>
          </a:xfrm>
          <a:prstGeom prst="rect">
            <a:avLst/>
          </a:prstGeom>
          <a:noFill/>
        </p:spPr>
        <p:txBody>
          <a:bodyPr wrap="square" rtlCol="0">
            <a:spAutoFit/>
          </a:bodyPr>
          <a:lstStyle/>
          <a:p>
            <a:r>
              <a:rPr lang="en-US" sz="6000" b="1" dirty="0"/>
              <a:t>Module Interfaces:</a:t>
            </a:r>
          </a:p>
          <a:p>
            <a:r>
              <a:rPr lang="en-US" sz="1800" b="1" dirty="0"/>
              <a:t>GUI-Error Checking Interface</a:t>
            </a:r>
          </a:p>
          <a:p>
            <a:r>
              <a:rPr lang="en-US" sz="1800" dirty="0"/>
              <a:t>The GUI and Error Checking subsystem interact through an interface.  The GUI sends data that the user has placed on the form.  The error checker then checks the data and returns false if the data is incorrect.  </a:t>
            </a:r>
          </a:p>
          <a:p>
            <a:r>
              <a:rPr lang="en-US" sz="1800" b="1" dirty="0"/>
              <a:t>private </a:t>
            </a:r>
            <a:r>
              <a:rPr lang="en-US" sz="1800" b="1" dirty="0" err="1"/>
              <a:t>boolean</a:t>
            </a:r>
            <a:r>
              <a:rPr lang="en-US" sz="1800" b="1" dirty="0"/>
              <a:t> </a:t>
            </a:r>
            <a:r>
              <a:rPr lang="en-US" sz="1800" b="1" dirty="0" err="1"/>
              <a:t>checkInputs</a:t>
            </a:r>
            <a:r>
              <a:rPr lang="en-US" sz="1800" b="1" dirty="0"/>
              <a:t>(String[ ] data)</a:t>
            </a:r>
          </a:p>
          <a:p>
            <a:r>
              <a:rPr lang="en-US" sz="1800" dirty="0"/>
              <a:t>This method checks for invalid inputs from the user.</a:t>
            </a:r>
          </a:p>
          <a:p>
            <a:r>
              <a:rPr lang="en-US" sz="1800" b="1" dirty="0"/>
              <a:t>private String[ ] </a:t>
            </a:r>
            <a:r>
              <a:rPr lang="en-US" sz="1800" b="1" dirty="0" err="1"/>
              <a:t>getFile</a:t>
            </a:r>
            <a:r>
              <a:rPr lang="en-US" sz="1800" b="1" dirty="0"/>
              <a:t>(File </a:t>
            </a:r>
            <a:r>
              <a:rPr lang="en-US" sz="1800" b="1" dirty="0" err="1"/>
              <a:t>file</a:t>
            </a:r>
            <a:r>
              <a:rPr lang="en-US" sz="1800" b="1" dirty="0"/>
              <a:t>)</a:t>
            </a:r>
          </a:p>
          <a:p>
            <a:r>
              <a:rPr lang="en-US" sz="1800" dirty="0"/>
              <a:t>This method returns an array of the data in the file or null if the file is not found.</a:t>
            </a:r>
          </a:p>
          <a:p>
            <a:r>
              <a:rPr lang="en-US" sz="1800" b="1" dirty="0"/>
              <a:t>private Boolean </a:t>
            </a:r>
            <a:r>
              <a:rPr lang="en-US" sz="1800" b="1" dirty="0" err="1"/>
              <a:t>canCreateSchedule</a:t>
            </a:r>
            <a:r>
              <a:rPr lang="en-US" sz="1800" b="1" dirty="0"/>
              <a:t>(String[ ] data)</a:t>
            </a:r>
          </a:p>
          <a:p>
            <a:r>
              <a:rPr lang="en-US" sz="1800" dirty="0"/>
              <a:t>This method returns whether the data is complete enough to generate a schedule.</a:t>
            </a:r>
          </a:p>
          <a:p>
            <a:r>
              <a:rPr lang="en-US" sz="1800" b="1" dirty="0"/>
              <a:t>Error Checking-Map/Generator Interface</a:t>
            </a:r>
          </a:p>
          <a:p>
            <a:r>
              <a:rPr lang="en-US" sz="1800" dirty="0"/>
              <a:t>The error checking-map/generator interface allows the map and generator to have correct data ported to them.  The schedule generator will take the checked data from the user and create the proper list of directions for the user, sending them back to the GUI.  The map will take the validated waypoints and create the new waypoint painter to overlay the map with.</a:t>
            </a:r>
          </a:p>
          <a:p>
            <a:r>
              <a:rPr lang="en-US" sz="1800" b="1" dirty="0"/>
              <a:t> private void </a:t>
            </a:r>
            <a:r>
              <a:rPr lang="en-US" sz="1800" b="1" dirty="0" err="1"/>
              <a:t>mapError</a:t>
            </a:r>
            <a:r>
              <a:rPr lang="en-US" sz="1800" b="1" dirty="0"/>
              <a:t>()</a:t>
            </a:r>
          </a:p>
          <a:p>
            <a:r>
              <a:rPr lang="en-US" sz="1800" dirty="0"/>
              <a:t>Checks the data for error and if an error is found, halts the process and returns control back to user with an error statement asking him or her to input their data again.</a:t>
            </a:r>
          </a:p>
          <a:p>
            <a:r>
              <a:rPr lang="en-US" sz="1800" b="1" dirty="0"/>
              <a:t>Generator-Database Interface</a:t>
            </a:r>
          </a:p>
          <a:p>
            <a:r>
              <a:rPr lang="en-US" sz="1800" dirty="0"/>
              <a:t>This interface connects the generator to the database with all the information about the bus routes.  The database provides the information need to correctly from the path needed by the user.</a:t>
            </a:r>
          </a:p>
          <a:p>
            <a:r>
              <a:rPr lang="en-US" sz="1800" b="1" dirty="0"/>
              <a:t>private data </a:t>
            </a:r>
            <a:r>
              <a:rPr lang="en-US" sz="1800" b="1" dirty="0" err="1"/>
              <a:t>callDatabase</a:t>
            </a:r>
            <a:r>
              <a:rPr lang="en-US" sz="1800" b="1" dirty="0"/>
              <a:t>()</a:t>
            </a:r>
          </a:p>
          <a:p>
            <a:r>
              <a:rPr lang="en-US" sz="1800" dirty="0"/>
              <a:t>The method that makes the call to the database and then return the required data.  It should put the data in a usable form such as a string or integer.</a:t>
            </a:r>
          </a:p>
          <a:p>
            <a:r>
              <a:rPr lang="en-US" sz="1800" b="1" dirty="0"/>
              <a:t>Generator-Map Viewer Interface</a:t>
            </a:r>
          </a:p>
          <a:p>
            <a:r>
              <a:rPr lang="en-US" sz="1800" dirty="0"/>
              <a:t>The generator-map viewer interface is a way for the schedule generator and the map viewer to pass information from one to another.</a:t>
            </a:r>
          </a:p>
          <a:p>
            <a:r>
              <a:rPr lang="en-US" sz="1800" b="1" dirty="0"/>
              <a:t>private void </a:t>
            </a:r>
            <a:r>
              <a:rPr lang="en-US" sz="1800" b="1" dirty="0" err="1"/>
              <a:t>textViewer</a:t>
            </a:r>
            <a:r>
              <a:rPr lang="en-US" sz="1800" b="1" dirty="0"/>
              <a:t>(Collection&lt;</a:t>
            </a:r>
            <a:r>
              <a:rPr lang="en-US" sz="1800" b="1" dirty="0" err="1"/>
              <a:t>pathData</a:t>
            </a:r>
            <a:r>
              <a:rPr lang="en-US" sz="1800" b="1" dirty="0"/>
              <a:t>&gt; data)</a:t>
            </a:r>
          </a:p>
          <a:p>
            <a:r>
              <a:rPr lang="en-US" sz="1800" dirty="0"/>
              <a:t>A method of class viewer that is called by the generator.  Generator gives the method the collection of data that has all the paths that the user requires.  It holds the route, times, and locations, that are stored as strings.  The data is used by the viewer to create a viewable schedule.  </a:t>
            </a:r>
            <a:r>
              <a:rPr lang="en-US" sz="1800" dirty="0" err="1"/>
              <a:t>textViewer</a:t>
            </a:r>
            <a:r>
              <a:rPr lang="en-US" sz="1800" dirty="0"/>
              <a:t> also calls </a:t>
            </a:r>
            <a:r>
              <a:rPr lang="en-US" sz="1800" dirty="0" err="1"/>
              <a:t>viewChecker</a:t>
            </a:r>
            <a:r>
              <a:rPr lang="en-US" sz="1800" dirty="0"/>
              <a:t> that checks to see if the collection is set up properly and does not have any null values.</a:t>
            </a:r>
          </a:p>
          <a:p>
            <a:r>
              <a:rPr lang="en-US" sz="1800" b="1" dirty="0"/>
              <a:t>private </a:t>
            </a:r>
            <a:r>
              <a:rPr lang="en-US" sz="1800" b="1" dirty="0" err="1"/>
              <a:t>boolean</a:t>
            </a:r>
            <a:r>
              <a:rPr lang="en-US" sz="1800" b="1" dirty="0"/>
              <a:t> </a:t>
            </a:r>
            <a:r>
              <a:rPr lang="en-US" sz="1800" b="1" dirty="0" err="1"/>
              <a:t>viewChecker</a:t>
            </a:r>
            <a:r>
              <a:rPr lang="en-US" sz="1800" b="1" dirty="0"/>
              <a:t>(Collection&lt;</a:t>
            </a:r>
            <a:r>
              <a:rPr lang="en-US" sz="1800" b="1" dirty="0" err="1"/>
              <a:t>pathData</a:t>
            </a:r>
            <a:r>
              <a:rPr lang="en-US" sz="1800" b="1" dirty="0"/>
              <a:t>&gt; data)</a:t>
            </a:r>
          </a:p>
          <a:p>
            <a:r>
              <a:rPr lang="en-US" sz="1800" dirty="0"/>
              <a:t>This method checks to see if the collection is set up properly and does not have any null values.</a:t>
            </a:r>
          </a:p>
          <a:p>
            <a:r>
              <a:rPr lang="en-US" sz="1800" b="1" dirty="0"/>
              <a:t>Map-GUI Interface</a:t>
            </a:r>
          </a:p>
          <a:p>
            <a:r>
              <a:rPr lang="en-US" sz="1800" dirty="0"/>
              <a:t>Transfers the data from the map to the GUI interface that is viewed by the user.  Should display the correct routes for the user unless the user inputs incorrect data.</a:t>
            </a:r>
          </a:p>
          <a:p>
            <a:r>
              <a:rPr lang="en-US" sz="1800" b="1" dirty="0"/>
              <a:t>private void </a:t>
            </a:r>
            <a:r>
              <a:rPr lang="en-US" sz="1800" b="1" dirty="0" err="1"/>
              <a:t>displayMap</a:t>
            </a:r>
            <a:r>
              <a:rPr lang="en-US" sz="1800" b="1" dirty="0"/>
              <a:t>()</a:t>
            </a:r>
          </a:p>
          <a:p>
            <a:r>
              <a:rPr lang="en-US" sz="1800" dirty="0"/>
              <a:t>Should take the data from the map class and display a map with the routes the person should take to get to desired destinations.</a:t>
            </a:r>
          </a:p>
          <a:p>
            <a:r>
              <a:rPr lang="en-US" sz="1800" b="1" dirty="0"/>
              <a:t>private Waypoint </a:t>
            </a:r>
            <a:r>
              <a:rPr lang="en-US" sz="1800" b="1" dirty="0" err="1"/>
              <a:t>getStart</a:t>
            </a:r>
            <a:r>
              <a:rPr lang="en-US" sz="1800" b="1" dirty="0"/>
              <a:t>()</a:t>
            </a:r>
          </a:p>
          <a:p>
            <a:r>
              <a:rPr lang="en-US" sz="1800" dirty="0"/>
              <a:t>Returns a Waypoint containing the information of the starting position</a:t>
            </a:r>
          </a:p>
          <a:p>
            <a:r>
              <a:rPr lang="en-US" sz="1800" b="1" dirty="0"/>
              <a:t>private Waypoint </a:t>
            </a:r>
            <a:r>
              <a:rPr lang="en-US" sz="1800" b="1" dirty="0" err="1"/>
              <a:t>getEnd</a:t>
            </a:r>
            <a:r>
              <a:rPr lang="en-US" sz="1800" b="1" dirty="0"/>
              <a:t>()</a:t>
            </a:r>
          </a:p>
          <a:p>
            <a:r>
              <a:rPr lang="en-US" sz="1800" dirty="0"/>
              <a:t>Returns a Waypoint containing the information of the ending position</a:t>
            </a:r>
          </a:p>
          <a:p>
            <a:endParaRPr lang="en-US" sz="1800" dirty="0"/>
          </a:p>
          <a:p>
            <a:endParaRPr lang="en-US" sz="1800" b="1" dirty="0"/>
          </a:p>
          <a:p>
            <a:r>
              <a:rPr lang="en-US" sz="6000" b="1" dirty="0"/>
              <a:t>Design Decisions:</a:t>
            </a:r>
          </a:p>
          <a:p>
            <a:pPr>
              <a:buFont typeface="Arial" pitchFamily="34" charset="0"/>
              <a:buChar char="•"/>
            </a:pPr>
            <a:r>
              <a:rPr lang="en-US" sz="2800" dirty="0"/>
              <a:t>Database of bus times</a:t>
            </a:r>
          </a:p>
          <a:p>
            <a:pPr>
              <a:buFont typeface="Arial" pitchFamily="34" charset="0"/>
              <a:buChar char="•"/>
            </a:pPr>
            <a:r>
              <a:rPr lang="en-US" sz="2800" dirty="0"/>
              <a:t>Single threaded</a:t>
            </a:r>
          </a:p>
          <a:p>
            <a:pPr>
              <a:buFont typeface="Arial" pitchFamily="34" charset="0"/>
              <a:buChar char="•"/>
            </a:pPr>
            <a:r>
              <a:rPr lang="en-US" sz="2800" dirty="0"/>
              <a:t>Modulated the generator to simplify the process</a:t>
            </a:r>
          </a:p>
          <a:p>
            <a:pPr>
              <a:buFont typeface="Arial" pitchFamily="34" charset="0"/>
              <a:buChar char="•"/>
            </a:pPr>
            <a:r>
              <a:rPr lang="en-US" sz="2800" dirty="0"/>
              <a:t>Interactive Map</a:t>
            </a:r>
          </a:p>
          <a:p>
            <a:endParaRPr lang="en-US" sz="5400" dirty="0"/>
          </a:p>
          <a:p>
            <a:endParaRPr lang="en-US" sz="6000" b="1" dirty="0"/>
          </a:p>
          <a:p>
            <a:endParaRPr lang="en-US" sz="6000" b="1" dirty="0"/>
          </a:p>
        </p:txBody>
      </p:sp>
      <p:pic>
        <p:nvPicPr>
          <p:cNvPr id="1027" name="Picture 3"/>
          <p:cNvPicPr>
            <a:picLocks noChangeAspect="1" noChangeArrowheads="1"/>
          </p:cNvPicPr>
          <p:nvPr/>
        </p:nvPicPr>
        <p:blipFill>
          <a:blip r:embed="rId4"/>
          <a:srcRect/>
          <a:stretch>
            <a:fillRect/>
          </a:stretch>
        </p:blipFill>
        <p:spPr bwMode="auto">
          <a:xfrm>
            <a:off x="13258800" y="36423600"/>
            <a:ext cx="4595831" cy="60960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5"/>
          <a:srcRect/>
          <a:stretch>
            <a:fillRect/>
          </a:stretch>
        </p:blipFill>
        <p:spPr bwMode="auto">
          <a:xfrm>
            <a:off x="2057400" y="18897600"/>
            <a:ext cx="7239000" cy="5821629"/>
          </a:xfrm>
          <a:prstGeom prst="rect">
            <a:avLst/>
          </a:prstGeom>
          <a:noFill/>
          <a:ln w="9525">
            <a:noFill/>
            <a:miter lim="800000"/>
            <a:headEnd/>
            <a:tailEnd/>
          </a:ln>
          <a:effectLst/>
        </p:spPr>
      </p:pic>
      <p:pic>
        <p:nvPicPr>
          <p:cNvPr id="1029" name="Picture 5"/>
          <p:cNvPicPr>
            <a:picLocks noChangeAspect="1" noChangeArrowheads="1"/>
          </p:cNvPicPr>
          <p:nvPr/>
        </p:nvPicPr>
        <p:blipFill>
          <a:blip r:embed="rId6"/>
          <a:srcRect/>
          <a:stretch>
            <a:fillRect/>
          </a:stretch>
        </p:blipFill>
        <p:spPr bwMode="auto">
          <a:xfrm>
            <a:off x="22631400" y="22250400"/>
            <a:ext cx="9067800" cy="6594709"/>
          </a:xfrm>
          <a:prstGeom prst="rect">
            <a:avLst/>
          </a:prstGeom>
          <a:noFill/>
          <a:ln w="9525">
            <a:noFill/>
            <a:miter lim="800000"/>
            <a:headEnd/>
            <a:tailEnd/>
          </a:ln>
          <a:effectLst/>
        </p:spPr>
      </p:pic>
      <p:pic>
        <p:nvPicPr>
          <p:cNvPr id="1030" name="Picture 6"/>
          <p:cNvPicPr>
            <a:picLocks noChangeAspect="1" noChangeArrowheads="1"/>
          </p:cNvPicPr>
          <p:nvPr/>
        </p:nvPicPr>
        <p:blipFill>
          <a:blip r:embed="rId7"/>
          <a:srcRect/>
          <a:stretch>
            <a:fillRect/>
          </a:stretch>
        </p:blipFill>
        <p:spPr bwMode="auto">
          <a:xfrm>
            <a:off x="3048000" y="4419600"/>
            <a:ext cx="6970195" cy="6096000"/>
          </a:xfrm>
          <a:prstGeom prst="rect">
            <a:avLst/>
          </a:prstGeom>
          <a:noFill/>
          <a:ln w="9525">
            <a:noFill/>
            <a:miter lim="800000"/>
            <a:headEnd/>
            <a:tailEnd/>
          </a:ln>
          <a:effectLst/>
        </p:spPr>
      </p:pic>
      <p:pic>
        <p:nvPicPr>
          <p:cNvPr id="1031" name="Picture 7"/>
          <p:cNvPicPr>
            <a:picLocks noChangeAspect="1" noChangeArrowheads="1"/>
          </p:cNvPicPr>
          <p:nvPr/>
        </p:nvPicPr>
        <p:blipFill>
          <a:blip r:embed="rId8"/>
          <a:srcRect/>
          <a:stretch>
            <a:fillRect/>
          </a:stretch>
        </p:blipFill>
        <p:spPr bwMode="auto">
          <a:xfrm>
            <a:off x="24765000" y="4343400"/>
            <a:ext cx="6013307" cy="6629400"/>
          </a:xfrm>
          <a:prstGeom prst="rect">
            <a:avLst/>
          </a:prstGeom>
          <a:noFill/>
          <a:ln w="9525">
            <a:noFill/>
            <a:miter lim="800000"/>
            <a:headEnd/>
            <a:tailEnd/>
          </a:ln>
          <a:effectLst/>
        </p:spPr>
      </p:pic>
      <p:sp>
        <p:nvSpPr>
          <p:cNvPr id="23" name="TextBox 22"/>
          <p:cNvSpPr txBox="1"/>
          <p:nvPr/>
        </p:nvSpPr>
        <p:spPr>
          <a:xfrm>
            <a:off x="17145000" y="27355800"/>
            <a:ext cx="12420600" cy="27145893"/>
          </a:xfrm>
          <a:prstGeom prst="rect">
            <a:avLst/>
          </a:prstGeom>
          <a:noFill/>
        </p:spPr>
        <p:txBody>
          <a:bodyPr wrap="square" rtlCol="0">
            <a:spAutoFit/>
          </a:bodyPr>
          <a:lstStyle/>
          <a:p>
            <a:r>
              <a:rPr lang="en-US" sz="6600" b="1" dirty="0"/>
              <a:t>Team Info:</a:t>
            </a:r>
          </a:p>
          <a:p>
            <a:r>
              <a:rPr lang="en-US" sz="4400" dirty="0"/>
              <a:t>Team 08</a:t>
            </a:r>
          </a:p>
          <a:p>
            <a:r>
              <a:rPr lang="en-US" sz="4400" dirty="0"/>
              <a:t>Tyler Rykhoek – CPRE (</a:t>
            </a:r>
            <a:r>
              <a:rPr lang="en-US" sz="4400" dirty="0" err="1"/>
              <a:t>Jr</a:t>
            </a:r>
            <a:r>
              <a:rPr lang="en-US" sz="4400" dirty="0"/>
              <a:t>)</a:t>
            </a:r>
          </a:p>
          <a:p>
            <a:r>
              <a:rPr lang="en-US" sz="4400" dirty="0"/>
              <a:t>Jeff Thompson – CPRE  (</a:t>
            </a:r>
            <a:r>
              <a:rPr lang="en-US" sz="4400" dirty="0" err="1"/>
              <a:t>Jr</a:t>
            </a:r>
            <a:r>
              <a:rPr lang="en-US" sz="4400" dirty="0"/>
              <a:t>)</a:t>
            </a:r>
          </a:p>
          <a:p>
            <a:r>
              <a:rPr lang="en-US" sz="4400" dirty="0"/>
              <a:t>Kyle Stephan – CPRE  (</a:t>
            </a:r>
            <a:r>
              <a:rPr lang="en-US" sz="4400" dirty="0" err="1"/>
              <a:t>Jr</a:t>
            </a:r>
            <a:r>
              <a:rPr lang="en-US" sz="4400" dirty="0"/>
              <a:t>)</a:t>
            </a:r>
            <a:endParaRPr lang="en-US" sz="6600" dirty="0"/>
          </a:p>
          <a:p>
            <a:endParaRPr lang="en-US" sz="6600" b="1" dirty="0"/>
          </a:p>
          <a:p>
            <a:r>
              <a:rPr lang="en-US" sz="6600" b="1" dirty="0"/>
              <a:t>What went wrong:</a:t>
            </a:r>
          </a:p>
          <a:p>
            <a:pPr>
              <a:buFont typeface="Arial" pitchFamily="34" charset="0"/>
              <a:buChar char="•"/>
            </a:pPr>
            <a:r>
              <a:rPr lang="en-US" sz="4400" dirty="0"/>
              <a:t>Map doesn’t show route overlaid</a:t>
            </a:r>
          </a:p>
          <a:p>
            <a:pPr>
              <a:buFont typeface="Arial" pitchFamily="34" charset="0"/>
              <a:buChar char="•"/>
            </a:pPr>
            <a:r>
              <a:rPr lang="en-US" sz="4400" dirty="0"/>
              <a:t>Team member left</a:t>
            </a:r>
          </a:p>
          <a:p>
            <a:endParaRPr lang="en-US" sz="6600" b="1" dirty="0"/>
          </a:p>
          <a:p>
            <a:r>
              <a:rPr lang="en-US" sz="6600" b="1" dirty="0"/>
              <a:t>      What went right:</a:t>
            </a:r>
          </a:p>
          <a:p>
            <a:pPr lvl="1">
              <a:buFont typeface="Arial" pitchFamily="34" charset="0"/>
              <a:buChar char="•"/>
            </a:pPr>
            <a:r>
              <a:rPr lang="en-US" sz="4400" dirty="0"/>
              <a:t>   Working complete project</a:t>
            </a:r>
          </a:p>
          <a:p>
            <a:pPr lvl="1">
              <a:buFont typeface="Arial" pitchFamily="34" charset="0"/>
              <a:buChar char="•"/>
            </a:pPr>
            <a:r>
              <a:rPr lang="en-US" sz="4400" dirty="0"/>
              <a:t>   Useful for students</a:t>
            </a:r>
          </a:p>
          <a:p>
            <a:pPr lvl="1">
              <a:buFont typeface="Arial" pitchFamily="34" charset="0"/>
              <a:buChar char="•"/>
            </a:pPr>
            <a:r>
              <a:rPr lang="en-US" sz="4400" dirty="0"/>
              <a:t>   Does not crash      	</a:t>
            </a:r>
          </a:p>
          <a:p>
            <a:r>
              <a:rPr lang="en-US" sz="6600" b="1" dirty="0"/>
              <a:t>      </a:t>
            </a:r>
          </a:p>
          <a:p>
            <a:r>
              <a:rPr lang="en-US" sz="6600" b="1" dirty="0"/>
              <a:t>      Lessons Learned:</a:t>
            </a:r>
          </a:p>
          <a:p>
            <a:pPr lvl="1">
              <a:buFont typeface="Arial" pitchFamily="34" charset="0"/>
              <a:buChar char="•"/>
            </a:pPr>
            <a:r>
              <a:rPr lang="en-US" sz="4400" dirty="0"/>
              <a:t>     Start coding earlier</a:t>
            </a:r>
          </a:p>
          <a:p>
            <a:pPr lvl="1">
              <a:buFont typeface="Arial" pitchFamily="34" charset="0"/>
              <a:buChar char="•"/>
            </a:pPr>
            <a:r>
              <a:rPr lang="en-US" sz="4400" dirty="0"/>
              <a:t>     Learned GUI (java)    </a:t>
            </a:r>
          </a:p>
          <a:p>
            <a:endParaRPr lang="en-US" sz="6600" b="1" dirty="0"/>
          </a:p>
          <a:p>
            <a:endParaRPr lang="en-US" sz="6600" b="1" dirty="0"/>
          </a:p>
          <a:p>
            <a:endParaRPr lang="en-US" sz="6600" b="1" dirty="0"/>
          </a:p>
          <a:p>
            <a:endParaRPr lang="en-US" sz="6600" b="1" dirty="0"/>
          </a:p>
          <a:p>
            <a:endParaRPr lang="en-US" sz="6600" b="1" dirty="0"/>
          </a:p>
          <a:p>
            <a:endParaRPr lang="en-US" sz="6600" b="1" dirty="0"/>
          </a:p>
          <a:p>
            <a:endParaRPr lang="en-US" sz="6600" b="1" dirty="0"/>
          </a:p>
          <a:p>
            <a:endParaRPr lang="en-US" sz="6600" b="1" dirty="0"/>
          </a:p>
          <a:p>
            <a:endParaRPr lang="en-US" sz="6600" b="1" dirty="0"/>
          </a:p>
          <a:p>
            <a:endParaRPr lang="en-US" sz="6600" b="1" dirty="0"/>
          </a:p>
          <a:p>
            <a:endParaRPr 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83D6DC-A795-4187-B15F-512E401EC64B}"/>
              </a:ext>
            </a:extLst>
          </p:cNvPr>
          <p:cNvSpPr txBox="1"/>
          <p:nvPr/>
        </p:nvSpPr>
        <p:spPr>
          <a:xfrm>
            <a:off x="6811128" y="3352800"/>
            <a:ext cx="9876672" cy="3170099"/>
          </a:xfrm>
          <a:prstGeom prst="rect">
            <a:avLst/>
          </a:prstGeom>
          <a:noFill/>
        </p:spPr>
        <p:txBody>
          <a:bodyPr wrap="square" rtlCol="0">
            <a:spAutoFit/>
          </a:bodyPr>
          <a:lstStyle/>
          <a:p>
            <a:pPr algn="ctr"/>
            <a:r>
              <a:rPr lang="en-US" sz="5000" dirty="0"/>
              <a:t>Sarah Coffey (</a:t>
            </a:r>
            <a:r>
              <a:rPr lang="en-US" sz="5000" dirty="0" err="1"/>
              <a:t>CprE</a:t>
            </a:r>
            <a:r>
              <a:rPr lang="en-US" sz="5000" dirty="0"/>
              <a:t>)</a:t>
            </a:r>
          </a:p>
          <a:p>
            <a:pPr algn="ctr"/>
            <a:r>
              <a:rPr lang="en-US" sz="5000" dirty="0"/>
              <a:t>Sydney-</a:t>
            </a:r>
            <a:r>
              <a:rPr lang="en-US" sz="5000" dirty="0" err="1"/>
              <a:t>Shile</a:t>
            </a:r>
            <a:r>
              <a:rPr lang="en-US" sz="5000" dirty="0"/>
              <a:t> </a:t>
            </a:r>
            <a:r>
              <a:rPr lang="en-US" sz="5000" dirty="0" err="1"/>
              <a:t>Teh</a:t>
            </a:r>
            <a:r>
              <a:rPr lang="en-US" sz="5000" dirty="0"/>
              <a:t> (CS)</a:t>
            </a:r>
          </a:p>
          <a:p>
            <a:pPr algn="ctr"/>
            <a:r>
              <a:rPr lang="en-US" sz="5000" dirty="0"/>
              <a:t>Sung </a:t>
            </a:r>
            <a:r>
              <a:rPr lang="en-US" sz="5000" dirty="0" err="1"/>
              <a:t>Yealim</a:t>
            </a:r>
            <a:r>
              <a:rPr lang="en-US" sz="5000" dirty="0"/>
              <a:t> (SE)</a:t>
            </a:r>
          </a:p>
          <a:p>
            <a:pPr algn="ctr"/>
            <a:r>
              <a:rPr lang="en-US" sz="5000" dirty="0" err="1"/>
              <a:t>Mwiza</a:t>
            </a:r>
            <a:r>
              <a:rPr lang="en-US" sz="5000" dirty="0"/>
              <a:t> Mireille </a:t>
            </a:r>
            <a:r>
              <a:rPr lang="en-US" sz="5000" dirty="0" err="1"/>
              <a:t>Iradukunda</a:t>
            </a:r>
            <a:r>
              <a:rPr lang="en-US" sz="5000" dirty="0"/>
              <a:t> (SE)</a:t>
            </a:r>
          </a:p>
        </p:txBody>
      </p:sp>
      <p:pic>
        <p:nvPicPr>
          <p:cNvPr id="1026" name="Picture 2" descr="https://lh4.googleusercontent.com/EE3xvzVAxKeNjLqTz6XwvOoLRpvuFNgmEHK0U8yM67AGZeUUxhSGjH74smket4t1ytBTJaHuiVB8pj_uCPKqIkHf2ZzNkRZuFvOV7KyPbQoGjwkkNIXe_Gc8PIuxrg340kipThI">
            <a:extLst>
              <a:ext uri="{FF2B5EF4-FFF2-40B4-BE49-F238E27FC236}">
                <a16:creationId xmlns:a16="http://schemas.microsoft.com/office/drawing/2014/main" id="{075891EC-B016-4E9F-8196-416D33F2AA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46528" y="390021"/>
            <a:ext cx="8352672" cy="62484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FF97E90-3F37-4E9C-8470-36F5498C4BC9}"/>
              </a:ext>
            </a:extLst>
          </p:cNvPr>
          <p:cNvSpPr txBox="1"/>
          <p:nvPr/>
        </p:nvSpPr>
        <p:spPr>
          <a:xfrm>
            <a:off x="410328" y="7162800"/>
            <a:ext cx="15163800" cy="6586418"/>
          </a:xfrm>
          <a:prstGeom prst="rect">
            <a:avLst/>
          </a:prstGeom>
          <a:noFill/>
        </p:spPr>
        <p:txBody>
          <a:bodyPr wrap="square" rtlCol="0">
            <a:spAutoFit/>
          </a:bodyPr>
          <a:lstStyle/>
          <a:p>
            <a:r>
              <a:rPr lang="en-US" dirty="0"/>
              <a:t>Project Description</a:t>
            </a:r>
          </a:p>
          <a:p>
            <a:r>
              <a:rPr lang="en-US" sz="4800" dirty="0"/>
              <a:t>Whiteboard is a web application that helps professors, students, and administrators handle course management.</a:t>
            </a:r>
          </a:p>
          <a:p>
            <a:r>
              <a:rPr lang="en-US" sz="4800" dirty="0"/>
              <a:t> - Create courses and enroll professors and students</a:t>
            </a:r>
          </a:p>
          <a:p>
            <a:r>
              <a:rPr lang="en-US" sz="4800" dirty="0"/>
              <a:t>   - View course location with Google Maps</a:t>
            </a:r>
          </a:p>
          <a:p>
            <a:r>
              <a:rPr lang="en-US" sz="4800" dirty="0"/>
              <a:t> - Create and view lectures</a:t>
            </a:r>
          </a:p>
          <a:p>
            <a:r>
              <a:rPr lang="en-US" sz="4800" dirty="0"/>
              <a:t>    - Attendance, seating chart, and files</a:t>
            </a:r>
          </a:p>
          <a:p>
            <a:r>
              <a:rPr lang="en-US" sz="4800" dirty="0"/>
              <a:t> - Professor and student chatrooms by course</a:t>
            </a:r>
          </a:p>
        </p:txBody>
      </p:sp>
      <p:sp>
        <p:nvSpPr>
          <p:cNvPr id="4" name="Rectangle 3">
            <a:extLst>
              <a:ext uri="{FF2B5EF4-FFF2-40B4-BE49-F238E27FC236}">
                <a16:creationId xmlns:a16="http://schemas.microsoft.com/office/drawing/2014/main" id="{5F8755DC-0AFA-4F03-BD28-2FA66C5EC50D}"/>
              </a:ext>
            </a:extLst>
          </p:cNvPr>
          <p:cNvSpPr/>
          <p:nvPr/>
        </p:nvSpPr>
        <p:spPr>
          <a:xfrm>
            <a:off x="4114800" y="304800"/>
            <a:ext cx="15163800" cy="3170099"/>
          </a:xfrm>
          <a:prstGeom prst="rect">
            <a:avLst/>
          </a:prstGeom>
          <a:noFill/>
        </p:spPr>
        <p:txBody>
          <a:bodyPr wrap="square" lIns="91440" tIns="45720" rIns="91440" bIns="45720">
            <a:spAutoFit/>
          </a:bodyPr>
          <a:lstStyle/>
          <a:p>
            <a:pPr algn="ctr"/>
            <a:r>
              <a:rPr lang="en-US" sz="20000" b="1" cap="none" spc="0" dirty="0">
                <a:ln w="10160">
                  <a:solidFill>
                    <a:schemeClr val="tx1"/>
                  </a:solidFill>
                  <a:prstDash val="solid"/>
                </a:ln>
                <a:solidFill>
                  <a:srgbClr val="FFFFFF"/>
                </a:solidFill>
                <a:effectLst>
                  <a:outerShdw blurRad="165100" dist="101600" algn="l" rotWithShape="0">
                    <a:prstClr val="black">
                      <a:alpha val="57000"/>
                    </a:prstClr>
                  </a:outerShdw>
                </a:effectLst>
              </a:rPr>
              <a:t>Whiteboard</a:t>
            </a:r>
          </a:p>
        </p:txBody>
      </p:sp>
      <p:sp>
        <p:nvSpPr>
          <p:cNvPr id="8" name="TextBox 7">
            <a:extLst>
              <a:ext uri="{FF2B5EF4-FFF2-40B4-BE49-F238E27FC236}">
                <a16:creationId xmlns:a16="http://schemas.microsoft.com/office/drawing/2014/main" id="{6EC8C543-B761-4833-B37B-EC5CAC0A762E}"/>
              </a:ext>
            </a:extLst>
          </p:cNvPr>
          <p:cNvSpPr txBox="1"/>
          <p:nvPr/>
        </p:nvSpPr>
        <p:spPr>
          <a:xfrm>
            <a:off x="15169600" y="7820555"/>
            <a:ext cx="15163800" cy="6709529"/>
          </a:xfrm>
          <a:prstGeom prst="rect">
            <a:avLst/>
          </a:prstGeom>
          <a:noFill/>
        </p:spPr>
        <p:txBody>
          <a:bodyPr wrap="square" rtlCol="0">
            <a:spAutoFit/>
          </a:bodyPr>
          <a:lstStyle/>
          <a:p>
            <a:r>
              <a:rPr lang="en-US" dirty="0"/>
              <a:t>Screen sketches and snapshots</a:t>
            </a:r>
          </a:p>
          <a:p>
            <a:endParaRPr lang="en-US" dirty="0"/>
          </a:p>
          <a:p>
            <a:endParaRPr lang="en-US" dirty="0"/>
          </a:p>
          <a:p>
            <a:endParaRPr lang="en-US" dirty="0"/>
          </a:p>
          <a:p>
            <a:endParaRPr lang="en-US" dirty="0" err="1"/>
          </a:p>
        </p:txBody>
      </p:sp>
      <p:sp>
        <p:nvSpPr>
          <p:cNvPr id="9" name="TextBox 8">
            <a:extLst>
              <a:ext uri="{FF2B5EF4-FFF2-40B4-BE49-F238E27FC236}">
                <a16:creationId xmlns:a16="http://schemas.microsoft.com/office/drawing/2014/main" id="{F182E4B9-1BD1-4D6E-A088-8AF9D4E390D2}"/>
              </a:ext>
            </a:extLst>
          </p:cNvPr>
          <p:cNvSpPr txBox="1"/>
          <p:nvPr/>
        </p:nvSpPr>
        <p:spPr>
          <a:xfrm>
            <a:off x="785613" y="28879800"/>
            <a:ext cx="15163800" cy="1415772"/>
          </a:xfrm>
          <a:prstGeom prst="rect">
            <a:avLst/>
          </a:prstGeom>
          <a:noFill/>
        </p:spPr>
        <p:txBody>
          <a:bodyPr wrap="square" rtlCol="0">
            <a:spAutoFit/>
          </a:bodyPr>
          <a:lstStyle/>
          <a:p>
            <a:r>
              <a:rPr lang="en-US" dirty="0"/>
              <a:t>Block Diagram</a:t>
            </a:r>
          </a:p>
        </p:txBody>
      </p:sp>
      <p:sp>
        <p:nvSpPr>
          <p:cNvPr id="10" name="TextBox 9">
            <a:extLst>
              <a:ext uri="{FF2B5EF4-FFF2-40B4-BE49-F238E27FC236}">
                <a16:creationId xmlns:a16="http://schemas.microsoft.com/office/drawing/2014/main" id="{F4582D9F-8BB8-46A7-8AE8-5C369CFE4650}"/>
              </a:ext>
            </a:extLst>
          </p:cNvPr>
          <p:cNvSpPr txBox="1"/>
          <p:nvPr/>
        </p:nvSpPr>
        <p:spPr>
          <a:xfrm>
            <a:off x="14389788" y="21793200"/>
            <a:ext cx="17309412" cy="13234392"/>
          </a:xfrm>
          <a:prstGeom prst="rect">
            <a:avLst/>
          </a:prstGeom>
          <a:noFill/>
        </p:spPr>
        <p:txBody>
          <a:bodyPr wrap="square" rtlCol="0">
            <a:spAutoFit/>
          </a:bodyPr>
          <a:lstStyle/>
          <a:p>
            <a:r>
              <a:rPr lang="en-US" dirty="0"/>
              <a:t>Select Module Interfaces</a:t>
            </a:r>
          </a:p>
          <a:p>
            <a:r>
              <a:rPr lang="en-US" sz="4800" dirty="0"/>
              <a:t>Admin: Directs the logged-in administrator user to the </a:t>
            </a:r>
          </a:p>
          <a:p>
            <a:r>
              <a:rPr lang="en-US" sz="4800" dirty="0"/>
              <a:t>correct pages </a:t>
            </a:r>
          </a:p>
          <a:p>
            <a:r>
              <a:rPr lang="en-US" sz="4800" dirty="0"/>
              <a:t>   by get and post maps</a:t>
            </a:r>
          </a:p>
          <a:p>
            <a:r>
              <a:rPr lang="en-US" sz="4800" dirty="0"/>
              <a:t> - Enroll User: Get mapping generates the list of courses and students and adds them to the model; Post mapping assigns the selected students to the chosen course with a call to the repo</a:t>
            </a:r>
          </a:p>
          <a:p>
            <a:r>
              <a:rPr lang="en-US" sz="4800" dirty="0"/>
              <a:t> - Create Course: Get mapping attaches the list of locations to chose from; Post mapping saves the user-entered course data to the repo</a:t>
            </a:r>
          </a:p>
          <a:p>
            <a:r>
              <a:rPr lang="en-US" sz="4800" dirty="0"/>
              <a:t>Chat: Functions that control how the messages route over </a:t>
            </a:r>
            <a:r>
              <a:rPr lang="en-US" sz="4800" dirty="0" err="1"/>
              <a:t>Websocket</a:t>
            </a:r>
            <a:endParaRPr lang="en-US" sz="4800" dirty="0"/>
          </a:p>
          <a:p>
            <a:r>
              <a:rPr lang="en-US" sz="4800" dirty="0"/>
              <a:t> - </a:t>
            </a:r>
            <a:r>
              <a:rPr lang="en-US" sz="4800" dirty="0" err="1"/>
              <a:t>sendMessage</a:t>
            </a:r>
            <a:r>
              <a:rPr lang="en-US" sz="4800" dirty="0"/>
              <a:t>: Routes the message mapping to the correct course instance topic</a:t>
            </a:r>
          </a:p>
          <a:p>
            <a:r>
              <a:rPr lang="en-US" sz="4800" dirty="0"/>
              <a:t>Notification: Generates notifications for created lectures and attaches to student views</a:t>
            </a:r>
          </a:p>
          <a:p>
            <a:r>
              <a:rPr lang="en-US" sz="4800" dirty="0"/>
              <a:t> - Generation: Creates a notification when lecture created and sets an expiration on it</a:t>
            </a:r>
          </a:p>
        </p:txBody>
      </p:sp>
      <p:sp>
        <p:nvSpPr>
          <p:cNvPr id="11" name="TextBox 10">
            <a:extLst>
              <a:ext uri="{FF2B5EF4-FFF2-40B4-BE49-F238E27FC236}">
                <a16:creationId xmlns:a16="http://schemas.microsoft.com/office/drawing/2014/main" id="{24BA557B-1915-4C75-AEF1-BC19B07558C3}"/>
              </a:ext>
            </a:extLst>
          </p:cNvPr>
          <p:cNvSpPr txBox="1"/>
          <p:nvPr/>
        </p:nvSpPr>
        <p:spPr>
          <a:xfrm>
            <a:off x="14389788" y="35052000"/>
            <a:ext cx="18147612" cy="3631763"/>
          </a:xfrm>
          <a:prstGeom prst="rect">
            <a:avLst/>
          </a:prstGeom>
          <a:noFill/>
        </p:spPr>
        <p:txBody>
          <a:bodyPr wrap="square" rtlCol="0">
            <a:spAutoFit/>
          </a:bodyPr>
          <a:lstStyle/>
          <a:p>
            <a:r>
              <a:rPr lang="en-US" dirty="0"/>
              <a:t>Design Decisions</a:t>
            </a:r>
          </a:p>
          <a:p>
            <a:r>
              <a:rPr lang="en-US" sz="4800" dirty="0"/>
              <a:t> - Used html instead of </a:t>
            </a:r>
            <a:r>
              <a:rPr lang="en-US" sz="4800" dirty="0" err="1"/>
              <a:t>jpa</a:t>
            </a:r>
            <a:endParaRPr lang="en-US" sz="4800" dirty="0"/>
          </a:p>
          <a:p>
            <a:r>
              <a:rPr lang="en-US" sz="4800" dirty="0"/>
              <a:t> - Spring MVC, </a:t>
            </a:r>
            <a:r>
              <a:rPr lang="en-US" sz="4800" dirty="0" err="1"/>
              <a:t>Thymeleaf</a:t>
            </a:r>
            <a:r>
              <a:rPr lang="en-US" sz="4800" dirty="0"/>
              <a:t>, and MySQL</a:t>
            </a:r>
          </a:p>
          <a:p>
            <a:r>
              <a:rPr lang="en-US" sz="4800" dirty="0"/>
              <a:t> - Separated functions and methods by user type</a:t>
            </a:r>
          </a:p>
        </p:txBody>
      </p:sp>
      <p:sp>
        <p:nvSpPr>
          <p:cNvPr id="12" name="TextBox 11">
            <a:extLst>
              <a:ext uri="{FF2B5EF4-FFF2-40B4-BE49-F238E27FC236}">
                <a16:creationId xmlns:a16="http://schemas.microsoft.com/office/drawing/2014/main" id="{934ECC43-6289-4087-A0B1-8C4979F8ED3F}"/>
              </a:ext>
            </a:extLst>
          </p:cNvPr>
          <p:cNvSpPr txBox="1"/>
          <p:nvPr/>
        </p:nvSpPr>
        <p:spPr>
          <a:xfrm>
            <a:off x="990600" y="14097000"/>
            <a:ext cx="13399188" cy="14711720"/>
          </a:xfrm>
          <a:prstGeom prst="rect">
            <a:avLst/>
          </a:prstGeom>
          <a:noFill/>
        </p:spPr>
        <p:txBody>
          <a:bodyPr wrap="square" rtlCol="0">
            <a:spAutoFit/>
          </a:bodyPr>
          <a:lstStyle/>
          <a:p>
            <a:r>
              <a:rPr lang="en-US" dirty="0"/>
              <a:t>Actors and Use Cases</a:t>
            </a:r>
          </a:p>
          <a:p>
            <a:r>
              <a:rPr lang="en-US" sz="4800" dirty="0"/>
              <a:t>Administrators</a:t>
            </a:r>
          </a:p>
          <a:p>
            <a:r>
              <a:rPr lang="en-US" sz="4800" dirty="0"/>
              <a:t> - Create course</a:t>
            </a:r>
          </a:p>
          <a:p>
            <a:r>
              <a:rPr lang="en-US" sz="4800" dirty="0"/>
              <a:t> - Enroll students and professors</a:t>
            </a:r>
          </a:p>
          <a:p>
            <a:r>
              <a:rPr lang="en-US" sz="4800" dirty="0"/>
              <a:t> - View all users</a:t>
            </a:r>
          </a:p>
          <a:p>
            <a:r>
              <a:rPr lang="en-US" sz="4800" dirty="0"/>
              <a:t>Professors</a:t>
            </a:r>
          </a:p>
          <a:p>
            <a:r>
              <a:rPr lang="en-US" sz="4800" dirty="0"/>
              <a:t> - Create lectures by course</a:t>
            </a:r>
          </a:p>
          <a:p>
            <a:r>
              <a:rPr lang="en-US" sz="4800" dirty="0"/>
              <a:t> - Assign students to seats by lecture</a:t>
            </a:r>
          </a:p>
          <a:p>
            <a:r>
              <a:rPr lang="en-US" sz="4800" dirty="0"/>
              <a:t> - Open/close attendance by lecture</a:t>
            </a:r>
          </a:p>
          <a:p>
            <a:r>
              <a:rPr lang="en-US" sz="4800" dirty="0"/>
              <a:t> - Create assignments</a:t>
            </a:r>
          </a:p>
          <a:p>
            <a:r>
              <a:rPr lang="en-US" sz="4800" dirty="0"/>
              <a:t> - Assign grades</a:t>
            </a:r>
          </a:p>
          <a:p>
            <a:r>
              <a:rPr lang="en-US" sz="4800" dirty="0"/>
              <a:t> - View course location on Google Maps</a:t>
            </a:r>
          </a:p>
          <a:p>
            <a:r>
              <a:rPr lang="en-US" sz="4800" dirty="0"/>
              <a:t> - Chat with logged-in students within the course</a:t>
            </a:r>
          </a:p>
          <a:p>
            <a:r>
              <a:rPr lang="en-US" sz="4800" dirty="0"/>
              <a:t>Students</a:t>
            </a:r>
          </a:p>
          <a:p>
            <a:r>
              <a:rPr lang="en-US" sz="4800" dirty="0"/>
              <a:t> - View lectures by course</a:t>
            </a:r>
          </a:p>
          <a:p>
            <a:r>
              <a:rPr lang="en-US" sz="4800" dirty="0"/>
              <a:t> - Record attendance by lecture</a:t>
            </a:r>
          </a:p>
          <a:p>
            <a:r>
              <a:rPr lang="en-US" sz="4800" dirty="0"/>
              <a:t> - View course location on Google Maps</a:t>
            </a:r>
          </a:p>
          <a:p>
            <a:r>
              <a:rPr lang="en-US" sz="4800" dirty="0"/>
              <a:t> - Chat with professor and other logged-in students </a:t>
            </a:r>
          </a:p>
          <a:p>
            <a:r>
              <a:rPr lang="en-US" sz="4800" dirty="0"/>
              <a:t>   within the course</a:t>
            </a:r>
          </a:p>
        </p:txBody>
      </p:sp>
      <p:pic>
        <p:nvPicPr>
          <p:cNvPr id="13" name="Picture 12">
            <a:extLst>
              <a:ext uri="{FF2B5EF4-FFF2-40B4-BE49-F238E27FC236}">
                <a16:creationId xmlns:a16="http://schemas.microsoft.com/office/drawing/2014/main" id="{35E383BF-8F81-479E-B05D-814F805A5443}"/>
              </a:ext>
            </a:extLst>
          </p:cNvPr>
          <p:cNvPicPr>
            <a:picLocks noChangeAspect="1"/>
          </p:cNvPicPr>
          <p:nvPr/>
        </p:nvPicPr>
        <p:blipFill>
          <a:blip r:embed="rId3"/>
          <a:stretch>
            <a:fillRect/>
          </a:stretch>
        </p:blipFill>
        <p:spPr>
          <a:xfrm>
            <a:off x="15612228" y="9406147"/>
            <a:ext cx="7734299" cy="5305115"/>
          </a:xfrm>
          <a:prstGeom prst="rect">
            <a:avLst/>
          </a:prstGeom>
        </p:spPr>
      </p:pic>
      <p:pic>
        <p:nvPicPr>
          <p:cNvPr id="14" name="Picture 13">
            <a:extLst>
              <a:ext uri="{FF2B5EF4-FFF2-40B4-BE49-F238E27FC236}">
                <a16:creationId xmlns:a16="http://schemas.microsoft.com/office/drawing/2014/main" id="{4894670B-1B0C-43A3-8752-509F019A5926}"/>
              </a:ext>
            </a:extLst>
          </p:cNvPr>
          <p:cNvPicPr>
            <a:picLocks noChangeAspect="1"/>
          </p:cNvPicPr>
          <p:nvPr/>
        </p:nvPicPr>
        <p:blipFill>
          <a:blip r:embed="rId4"/>
          <a:stretch>
            <a:fillRect/>
          </a:stretch>
        </p:blipFill>
        <p:spPr>
          <a:xfrm>
            <a:off x="24568967" y="9296400"/>
            <a:ext cx="7539808" cy="5278547"/>
          </a:xfrm>
          <a:prstGeom prst="rect">
            <a:avLst/>
          </a:prstGeom>
        </p:spPr>
      </p:pic>
      <p:pic>
        <p:nvPicPr>
          <p:cNvPr id="15" name="Picture 14">
            <a:extLst>
              <a:ext uri="{FF2B5EF4-FFF2-40B4-BE49-F238E27FC236}">
                <a16:creationId xmlns:a16="http://schemas.microsoft.com/office/drawing/2014/main" id="{D6AAA830-283F-4FF7-9A43-9A96AECE4CE7}"/>
              </a:ext>
            </a:extLst>
          </p:cNvPr>
          <p:cNvPicPr>
            <a:picLocks noChangeAspect="1"/>
          </p:cNvPicPr>
          <p:nvPr/>
        </p:nvPicPr>
        <p:blipFill>
          <a:blip r:embed="rId5"/>
          <a:stretch>
            <a:fillRect/>
          </a:stretch>
        </p:blipFill>
        <p:spPr>
          <a:xfrm>
            <a:off x="15574128" y="15530068"/>
            <a:ext cx="7772399" cy="5964588"/>
          </a:xfrm>
          <a:prstGeom prst="rect">
            <a:avLst/>
          </a:prstGeom>
        </p:spPr>
      </p:pic>
      <p:pic>
        <p:nvPicPr>
          <p:cNvPr id="2" name="Picture 1">
            <a:extLst>
              <a:ext uri="{FF2B5EF4-FFF2-40B4-BE49-F238E27FC236}">
                <a16:creationId xmlns:a16="http://schemas.microsoft.com/office/drawing/2014/main" id="{28143871-0BFC-4E3E-9490-D3F1905D6291}"/>
              </a:ext>
            </a:extLst>
          </p:cNvPr>
          <p:cNvPicPr>
            <a:picLocks noChangeAspect="1"/>
          </p:cNvPicPr>
          <p:nvPr/>
        </p:nvPicPr>
        <p:blipFill>
          <a:blip r:embed="rId6"/>
          <a:stretch>
            <a:fillRect/>
          </a:stretch>
        </p:blipFill>
        <p:spPr>
          <a:xfrm>
            <a:off x="785613" y="30937200"/>
            <a:ext cx="10968831" cy="10679847"/>
          </a:xfrm>
          <a:prstGeom prst="rect">
            <a:avLst/>
          </a:prstGeom>
        </p:spPr>
      </p:pic>
      <p:sp>
        <p:nvSpPr>
          <p:cNvPr id="16" name="TextBox 15">
            <a:extLst>
              <a:ext uri="{FF2B5EF4-FFF2-40B4-BE49-F238E27FC236}">
                <a16:creationId xmlns:a16="http://schemas.microsoft.com/office/drawing/2014/main" id="{9B68FB49-AA2C-4470-A1BB-892046B21713}"/>
              </a:ext>
            </a:extLst>
          </p:cNvPr>
          <p:cNvSpPr txBox="1"/>
          <p:nvPr/>
        </p:nvSpPr>
        <p:spPr>
          <a:xfrm>
            <a:off x="14351688" y="39090600"/>
            <a:ext cx="18147612" cy="2893100"/>
          </a:xfrm>
          <a:prstGeom prst="rect">
            <a:avLst/>
          </a:prstGeom>
          <a:noFill/>
        </p:spPr>
        <p:txBody>
          <a:bodyPr wrap="square" rtlCol="0">
            <a:spAutoFit/>
          </a:bodyPr>
          <a:lstStyle/>
          <a:p>
            <a:r>
              <a:rPr lang="en-US" dirty="0"/>
              <a:t>Development</a:t>
            </a:r>
          </a:p>
          <a:p>
            <a:r>
              <a:rPr lang="en-US" sz="4800" dirty="0"/>
              <a:t> - Learned A LOT about web application development</a:t>
            </a:r>
          </a:p>
          <a:p>
            <a:r>
              <a:rPr lang="en-US" sz="4800" dirty="0"/>
              <a:t> - Create more robust APIs between the DB/Controller/JS</a:t>
            </a:r>
          </a:p>
        </p:txBody>
      </p:sp>
    </p:spTree>
    <p:extLst>
      <p:ext uri="{BB962C8B-B14F-4D97-AF65-F5344CB8AC3E}">
        <p14:creationId xmlns:p14="http://schemas.microsoft.com/office/powerpoint/2010/main" val="13922153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1634</TotalTime>
  <Words>1069</Words>
  <Application>Microsoft Office PowerPoint</Application>
  <PresentationFormat>Custom</PresentationFormat>
  <Paragraphs>141</Paragraphs>
  <Slides>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PowerPoint Presentation</vt:lpstr>
      <vt:lpstr>PowerPoint Presentation</vt:lpstr>
    </vt:vector>
  </TitlesOfParts>
  <Company>Iowa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College of Engineering</dc:creator>
  <cp:lastModifiedBy>Coffey, Sarah A</cp:lastModifiedBy>
  <cp:revision>23</cp:revision>
  <dcterms:created xsi:type="dcterms:W3CDTF">2008-12-12T03:57:41Z</dcterms:created>
  <dcterms:modified xsi:type="dcterms:W3CDTF">2018-04-22T20:42:39Z</dcterms:modified>
</cp:coreProperties>
</file>