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2.xml" ContentType="application/vnd.ms-office.chartstyle+xml"/>
  <Override PartName="/ppt/charts/colors2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314" r:id="rId2"/>
    <p:sldId id="286" r:id="rId3"/>
    <p:sldId id="281" r:id="rId4"/>
    <p:sldId id="288" r:id="rId5"/>
    <p:sldId id="292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768FC1D7-E0C5-1F4A-AAD2-46EB0296DBAE}">
          <p14:sldIdLst>
            <p14:sldId id="314"/>
            <p14:sldId id="286"/>
            <p14:sldId id="281"/>
            <p14:sldId id="288"/>
            <p14:sldId id="292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205" userDrawn="1">
          <p15:clr>
            <a:srgbClr val="A4A3A4"/>
          </p15:clr>
        </p15:guide>
        <p15:guide id="2" pos="3016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4"/>
    <p:restoredTop sz="86445" autoAdjust="0"/>
  </p:normalViewPr>
  <p:slideViewPr>
    <p:cSldViewPr>
      <p:cViewPr varScale="1">
        <p:scale>
          <a:sx n="70" d="100"/>
          <a:sy n="70" d="100"/>
        </p:scale>
        <p:origin x="-504" y="-96"/>
      </p:cViewPr>
      <p:guideLst>
        <p:guide orient="horz" pos="2205"/>
        <p:guide pos="301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33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D:\SDET_CODE\share_doc\defect_category_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major</c:v>
                </c:pt>
                <c:pt idx="1">
                  <c:v>minor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13</c:v>
                </c:pt>
                <c:pt idx="1">
                  <c:v>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475200"/>
        <c:axId val="157648000"/>
      </c:barChart>
      <c:catAx>
        <c:axId val="75475200"/>
        <c:scaling>
          <c:orientation val="minMax"/>
        </c:scaling>
        <c:delete val="0"/>
        <c:axPos val="b"/>
        <c:majorTickMark val="out"/>
        <c:minorTickMark val="none"/>
        <c:tickLblPos val="nextTo"/>
        <c:crossAx val="157648000"/>
        <c:crosses val="autoZero"/>
        <c:auto val="1"/>
        <c:lblAlgn val="ctr"/>
        <c:lblOffset val="100"/>
        <c:noMultiLvlLbl val="0"/>
      </c:catAx>
      <c:valAx>
        <c:axId val="1576480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547520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404022969498028"/>
          <c:y val="0.10061039614353222"/>
          <c:w val="0.89595977030501972"/>
          <c:h val="0.7736266086770524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Sheet5!$F$28</c:f>
              <c:strCache>
                <c:ptCount val="1"/>
                <c:pt idx="0">
                  <c:v>Defects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Sheet5!$E$29:$E$30</c:f>
              <c:strCache>
                <c:ptCount val="2"/>
                <c:pt idx="0">
                  <c:v>Critical</c:v>
                </c:pt>
                <c:pt idx="1">
                  <c:v>Major</c:v>
                </c:pt>
              </c:strCache>
            </c:strRef>
          </c:cat>
          <c:val>
            <c:numRef>
              <c:f>Sheet5!$F$29:$F$30</c:f>
              <c:numCache>
                <c:formatCode>General</c:formatCode>
                <c:ptCount val="2"/>
                <c:pt idx="0">
                  <c:v>3</c:v>
                </c:pt>
                <c:pt idx="1">
                  <c:v>3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4534528"/>
        <c:axId val="204537216"/>
      </c:barChart>
      <c:catAx>
        <c:axId val="204534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4537216"/>
        <c:crosses val="autoZero"/>
        <c:auto val="1"/>
        <c:lblAlgn val="ctr"/>
        <c:lblOffset val="100"/>
        <c:noMultiLvlLbl val="0"/>
      </c:catAx>
      <c:valAx>
        <c:axId val="204537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4534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325F5-C9E2-904D-9196-95C4D5092AAB}" type="datetimeFigureOut">
              <a:rPr kumimoji="1" lang="ko-KR" altLang="en-US" smtClean="0"/>
              <a:t>2018-08-02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2FE0F-B235-F44B-9384-2E1E3B262E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0709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>
              <a:lnSpc>
                <a:spcPct val="130000"/>
              </a:lnSpc>
              <a:buFont typeface="Wingdings" pitchFamily="2" charset="2"/>
              <a:buChar char="ü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Monitoring method for Field Status is needed to know changed status. </a:t>
            </a:r>
          </a:p>
          <a:p>
            <a:pPr lvl="1">
              <a:lnSpc>
                <a:spcPct val="13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   - For this, We discussed for changing private fields to public fields</a:t>
            </a:r>
          </a:p>
          <a:p>
            <a:pPr lvl="1">
              <a:lnSpc>
                <a:spcPct val="13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   - Finally, we added getter &amp; setter methods.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FE0F-B235-F44B-9384-2E1E3B262E89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2589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Actual / estimated Effort :  64h/73h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Should simple code   be included in the Unit test?  </a:t>
            </a:r>
          </a:p>
          <a:p>
            <a:pPr lvl="1">
              <a:lnSpc>
                <a:spcPts val="24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 Our team's decision: don’t include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FE0F-B235-F44B-9384-2E1E3B262E89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96645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예상 질문</a:t>
            </a:r>
            <a:endParaRPr lang="en-US" altLang="ko-KR" dirty="0"/>
          </a:p>
          <a:p>
            <a:r>
              <a:rPr lang="ko-KR" altLang="en-US" dirty="0" err="1"/>
              <a:t>유닛테스트</a:t>
            </a:r>
            <a:r>
              <a:rPr lang="ko-KR" altLang="en-US" dirty="0"/>
              <a:t> 작성을 위해 </a:t>
            </a:r>
            <a:r>
              <a:rPr lang="ko-KR" altLang="en-US" dirty="0" err="1"/>
              <a:t>디테일한</a:t>
            </a:r>
            <a:r>
              <a:rPr lang="ko-KR" altLang="en-US" dirty="0"/>
              <a:t> </a:t>
            </a:r>
            <a:r>
              <a:rPr lang="ko-KR" altLang="en-US" dirty="0" err="1"/>
              <a:t>스펙을</a:t>
            </a:r>
            <a:r>
              <a:rPr lang="ko-KR" altLang="en-US" dirty="0"/>
              <a:t> 정리 했는가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FE0F-B235-F44B-9384-2E1E3B262E89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2276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6135-A4DB-5940-9618-602446510983}" type="datetime1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052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4770-A14D-6941-A904-58BC2931730E}" type="datetime1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171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F2F99-AA6B-6247-914B-5F6E585CCF74}" type="datetime1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428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C939-4D94-9049-B99C-915C87CD8943}" type="datetime1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667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A6C5-3672-5C41-A2A3-675E6E21B724}" type="datetime1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942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1A0F-950E-D045-B518-F0C90A574A66}" type="datetime1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474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1B833-30BB-BD4A-AAEB-AEB4820343F5}" type="datetime1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18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0FACA-138F-0B49-86E8-6EFD6A6FD36E}" type="datetime1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44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20DD-29E9-F643-8A57-5893DCB35680}" type="datetime1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12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6339-3440-B046-B02E-1540F78394BD}" type="datetime1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21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44E2-E6DA-C246-B020-23F7EAFA2E4E}" type="datetime1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293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FF9CF-F15B-A142-A635-C5F74D42CE0E}" type="datetime1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17736" y="6516721"/>
            <a:ext cx="1584176" cy="28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037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fld>
            <a:endParaRPr lang="ko-KR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55C3C49-883C-204B-8A2C-B220C66630BD}"/>
              </a:ext>
            </a:extLst>
          </p:cNvPr>
          <p:cNvSpPr txBox="1"/>
          <p:nvPr/>
        </p:nvSpPr>
        <p:spPr>
          <a:xfrm>
            <a:off x="256071" y="764704"/>
            <a:ext cx="849694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Goal </a:t>
            </a:r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To detect defects with less effort than dynamic testing</a:t>
            </a:r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To integrate static analysis tools to the CI environment</a:t>
            </a:r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Planned Effort: (6/21 ~ 26) 50h (2h * 5days * 5 members)</a:t>
            </a:r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Actual Effort : 36.5h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Defect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List 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Lessons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Learned</a:t>
            </a:r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Static analysis result is used as a basic data of refactoring.</a:t>
            </a:r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It helped to manage coding convention and complexity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4B1FE1F-6CD7-654F-8F56-C2F661931D17}"/>
              </a:ext>
            </a:extLst>
          </p:cNvPr>
          <p:cNvSpPr txBox="1"/>
          <p:nvPr/>
        </p:nvSpPr>
        <p:spPr>
          <a:xfrm>
            <a:off x="323527" y="192836"/>
            <a:ext cx="770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Quality activities - Static analysis</a:t>
            </a:r>
            <a:endParaRPr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429000"/>
            <a:ext cx="3045019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차트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0905380"/>
              </p:ext>
            </p:extLst>
          </p:nvPr>
        </p:nvGraphicFramePr>
        <p:xfrm>
          <a:off x="2267744" y="3429000"/>
          <a:ext cx="2997367" cy="1720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00214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ko-KR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55C3C49-883C-204B-8A2C-B220C66630BD}"/>
              </a:ext>
            </a:extLst>
          </p:cNvPr>
          <p:cNvSpPr txBox="1"/>
          <p:nvPr/>
        </p:nvSpPr>
        <p:spPr>
          <a:xfrm>
            <a:off x="256071" y="620688"/>
            <a:ext cx="8496944" cy="5819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</a:p>
          <a:p>
            <a:pPr marL="742950" lvl="1" indent="-285750">
              <a:lnSpc>
                <a:spcPts val="30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Improving Testability </a:t>
            </a:r>
          </a:p>
          <a:p>
            <a:pPr marL="742950" lvl="1" indent="-285750">
              <a:lnSpc>
                <a:spcPts val="30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Improving Code smells in SonarQube (by 1day debt)</a:t>
            </a:r>
          </a:p>
          <a:p>
            <a:pPr marL="34290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</a:p>
          <a:p>
            <a:pPr marL="742950" lvl="1" indent="-285750">
              <a:lnSpc>
                <a:spcPts val="30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Planned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Effort(7/9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~ 13) : 50h (2h *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5days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members)</a:t>
            </a:r>
          </a:p>
          <a:p>
            <a:pPr marL="742950" lvl="1" indent="-285750">
              <a:lnSpc>
                <a:spcPts val="30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Actual Effort :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31h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</a:p>
          <a:p>
            <a:pPr marL="742950" lvl="1" indent="-285750">
              <a:lnSpc>
                <a:spcPts val="30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Refactoring status :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Number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of refactoring items (69) (ref. appendix.1)</a:t>
            </a:r>
          </a:p>
          <a:p>
            <a:pPr marL="742950" lvl="1" indent="-285750">
              <a:lnSpc>
                <a:spcPts val="30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SonarQube trend: (ref. appendix.2)</a:t>
            </a:r>
          </a:p>
          <a:p>
            <a:pPr marL="742950" lvl="1" indent="-285750">
              <a:lnSpc>
                <a:spcPts val="3000"/>
              </a:lnSpc>
              <a:buFont typeface="Wingdings" pitchFamily="2" charset="2"/>
              <a:buChar char="ü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Lessons Learned</a:t>
            </a:r>
          </a:p>
          <a:p>
            <a:pPr marL="742950" lvl="1" indent="-285750">
              <a:lnSpc>
                <a:spcPts val="30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Refactoring is indispensable for Testability </a:t>
            </a:r>
          </a:p>
          <a:p>
            <a:pPr marL="742950" lvl="1" indent="-285750">
              <a:lnSpc>
                <a:spcPts val="30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Monitoring method for Field Status is needed to know changed status. </a:t>
            </a:r>
          </a:p>
          <a:p>
            <a:pPr lvl="1">
              <a:lnSpc>
                <a:spcPts val="3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    - Getter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&amp; setter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methods are added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ts val="30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Method should return about that’s result of procedure.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4B1FE1F-6CD7-654F-8F56-C2F661931D17}"/>
              </a:ext>
            </a:extLst>
          </p:cNvPr>
          <p:cNvSpPr txBox="1"/>
          <p:nvPr/>
        </p:nvSpPr>
        <p:spPr>
          <a:xfrm>
            <a:off x="323527" y="187319"/>
            <a:ext cx="7488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Quality activities - Refactoring &amp; Re-Work</a:t>
            </a:r>
            <a:endParaRPr lang="ko-KR" alt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322" y="3822527"/>
            <a:ext cx="3716833" cy="868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981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/>
              <a:t>3</a:t>
            </a:fld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55C3C49-883C-204B-8A2C-B220C66630BD}"/>
              </a:ext>
            </a:extLst>
          </p:cNvPr>
          <p:cNvSpPr txBox="1"/>
          <p:nvPr/>
        </p:nvSpPr>
        <p:spPr>
          <a:xfrm>
            <a:off x="256071" y="657264"/>
            <a:ext cx="8496944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Verify the operation for function</a:t>
            </a:r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Satisfying code coverage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Completion 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Criteria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Unit Test –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Pass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rate : 100%</a:t>
            </a:r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Statement Coverage : 90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%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/ Branch coverage : 80%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Planned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Effort(7/16 ~ 20)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50h (2h * 5 days *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all members)</a:t>
            </a:r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Actual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:  64h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Outputs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(ref. appendix.4)</a:t>
            </a:r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Number of Unit Test : 332  </a:t>
            </a:r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Number of Defects </a:t>
            </a:r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Coverage : statement coverage : 84%, branch coverage : 68% 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Lessons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Learned  </a:t>
            </a:r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effectively write the Unit test, we need a detailed specification.</a:t>
            </a:r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Less defect is found as it progresses to code coverage rather than verifying function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Quality activity – Unit Test</a:t>
            </a:r>
            <a:endParaRPr lang="ko-KR" alt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  <p:graphicFrame>
        <p:nvGraphicFramePr>
          <p:cNvPr id="9" name="차트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5012026"/>
              </p:ext>
            </p:extLst>
          </p:nvPr>
        </p:nvGraphicFramePr>
        <p:xfrm>
          <a:off x="5796136" y="3212976"/>
          <a:ext cx="2592288" cy="180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7209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/>
              <a:t>4</a:t>
            </a:fld>
            <a:endParaRPr lang="ko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Appendix 2. Refactoring &amp; Re-Work</a:t>
            </a:r>
            <a:endParaRPr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93680" y="893483"/>
            <a:ext cx="2409699" cy="4149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SonarQube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Trand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787" y="5157192"/>
            <a:ext cx="7308304" cy="1023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60"/>
          <a:stretch/>
        </p:blipFill>
        <p:spPr bwMode="auto">
          <a:xfrm>
            <a:off x="6935896" y="1745662"/>
            <a:ext cx="174056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55"/>
          <a:stretch/>
        </p:blipFill>
        <p:spPr bwMode="auto">
          <a:xfrm>
            <a:off x="6965329" y="3692252"/>
            <a:ext cx="1711127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129" y="1384201"/>
            <a:ext cx="4997063" cy="36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53711"/>
            <a:ext cx="162877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52" y="3620244"/>
            <a:ext cx="161925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033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/>
              <a:t>5</a:t>
            </a:fld>
            <a:endParaRPr lang="ko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Appendix 4. Quality activity – Unit test</a:t>
            </a:r>
            <a:endParaRPr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93680" y="893483"/>
            <a:ext cx="1579984" cy="4127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Coverage 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20" y="1412776"/>
            <a:ext cx="7656106" cy="3274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102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3678</TotalTime>
  <Words>381</Words>
  <Application>Microsoft Office PowerPoint</Application>
  <PresentationFormat>화면 슬라이드 쇼(4:3)</PresentationFormat>
  <Paragraphs>74</Paragraphs>
  <Slides>5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223</cp:revision>
  <dcterms:created xsi:type="dcterms:W3CDTF">2018-07-20T19:33:24Z</dcterms:created>
  <dcterms:modified xsi:type="dcterms:W3CDTF">2018-08-02T14:52:47Z</dcterms:modified>
</cp:coreProperties>
</file>