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>
      <p:cViewPr varScale="1">
        <p:scale>
          <a:sx n="89" d="100"/>
          <a:sy n="89" d="100"/>
        </p:scale>
        <p:origin x="1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018\SDET_CMU\CMU&#44368;&#50977;\&#48156;&#54364;&#51088;&#47308;\FeedBack_clif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018\SDET_CMU\CMU&#44368;&#50977;\&#48156;&#54364;&#51088;&#47308;\FeedBack_clif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018\SDET_CMU\CMU&#44368;&#50977;\&#48156;&#54364;&#51088;&#47308;\FeedBack_clif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[FeedBack_cliff.xlsx]Sheet8!피벗 테이블1</c:name>
    <c:fmtId val="60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Sheet8!$A$4:$A$9</c:f>
              <c:strCache>
                <c:ptCount val="5"/>
                <c:pt idx="0">
                  <c:v>INTEGRATION_TEST_DEFECT</c:v>
                </c:pt>
                <c:pt idx="1">
                  <c:v>UNIT_TEST_DEFECT</c:v>
                </c:pt>
                <c:pt idx="2">
                  <c:v>SYSTEM_TEST_DEFECT</c:v>
                </c:pt>
                <c:pt idx="3">
                  <c:v>Code Review</c:v>
                </c:pt>
                <c:pt idx="4">
                  <c:v>SonarQube</c:v>
                </c:pt>
              </c:strCache>
            </c:strRef>
          </c:cat>
          <c:val>
            <c:numRef>
              <c:f>Sheet8!$B$4:$B$9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18</c:v>
                </c:pt>
                <c:pt idx="3">
                  <c:v>21</c:v>
                </c:pt>
                <c:pt idx="4">
                  <c:v>89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7525072"/>
        <c:axId val="437524680"/>
      </c:barChart>
      <c:catAx>
        <c:axId val="437525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7524680"/>
        <c:crosses val="autoZero"/>
        <c:auto val="1"/>
        <c:lblAlgn val="ctr"/>
        <c:lblOffset val="100"/>
        <c:noMultiLvlLbl val="0"/>
      </c:catAx>
      <c:valAx>
        <c:axId val="437524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75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[FeedBack_cliff.xlsx]Sheet10!피벗 테이블3</c:name>
    <c:fmtId val="10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Sheet10!$A$4:$A$7</c:f>
              <c:strCache>
                <c:ptCount val="3"/>
                <c:pt idx="0">
                  <c:v>Critical</c:v>
                </c:pt>
                <c:pt idx="1">
                  <c:v>Major</c:v>
                </c:pt>
                <c:pt idx="2">
                  <c:v>Minor</c:v>
                </c:pt>
              </c:strCache>
            </c:strRef>
          </c:cat>
          <c:val>
            <c:numRef>
              <c:f>Sheet10!$B$4:$B$7</c:f>
              <c:numCache>
                <c:formatCode>General</c:formatCode>
                <c:ptCount val="3"/>
                <c:pt idx="0">
                  <c:v>2</c:v>
                </c:pt>
                <c:pt idx="1">
                  <c:v>27</c:v>
                </c:pt>
                <c:pt idx="2">
                  <c:v>104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2327720"/>
        <c:axId val="482328112"/>
      </c:barChart>
      <c:catAx>
        <c:axId val="482327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2328112"/>
        <c:crosses val="autoZero"/>
        <c:auto val="1"/>
        <c:lblAlgn val="ctr"/>
        <c:lblOffset val="100"/>
        <c:noMultiLvlLbl val="0"/>
      </c:catAx>
      <c:valAx>
        <c:axId val="48232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2327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[FeedBack_cliff.xlsx]Sheet9!피벗 테이블2</c:name>
    <c:fmtId val="1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Sheet9!$A$4:$A$9</c:f>
              <c:strCache>
                <c:ptCount val="5"/>
                <c:pt idx="0">
                  <c:v>Jinhyuk Yang </c:v>
                </c:pt>
                <c:pt idx="1">
                  <c:v>Hyoyeon Hwang </c:v>
                </c:pt>
                <c:pt idx="2">
                  <c:v>Jonggoo Lee</c:v>
                </c:pt>
                <c:pt idx="3">
                  <c:v>sungho chin</c:v>
                </c:pt>
                <c:pt idx="4">
                  <c:v>Sujung Lyu </c:v>
                </c:pt>
              </c:strCache>
            </c:strRef>
          </c:cat>
          <c:val>
            <c:numRef>
              <c:f>Sheet9!$B$4:$B$9</c:f>
              <c:numCache>
                <c:formatCode>General</c:formatCode>
                <c:ptCount val="5"/>
                <c:pt idx="0">
                  <c:v>12</c:v>
                </c:pt>
                <c:pt idx="1">
                  <c:v>22</c:v>
                </c:pt>
                <c:pt idx="2">
                  <c:v>27</c:v>
                </c:pt>
                <c:pt idx="3">
                  <c:v>27</c:v>
                </c:pt>
                <c:pt idx="4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5022400"/>
        <c:axId val="475022008"/>
      </c:barChart>
      <c:catAx>
        <c:axId val="47502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5022008"/>
        <c:crosses val="autoZero"/>
        <c:auto val="1"/>
        <c:lblAlgn val="ctr"/>
        <c:lblOffset val="100"/>
        <c:noMultiLvlLbl val="0"/>
      </c:catAx>
      <c:valAx>
        <c:axId val="475022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502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2018-07-22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xmlns="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xmlns="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Mid-term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Defect Categorization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726661"/>
            <a:ext cx="849694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Defect Detecting Method / Tool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4852662"/>
            <a:ext cx="8496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Defect Reporter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3052680"/>
            <a:ext cx="849694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Defect Severity</a:t>
            </a:r>
            <a:endParaRPr lang="en-US" altLang="ko-KR" dirty="0"/>
          </a:p>
        </p:txBody>
      </p:sp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884549"/>
              </p:ext>
            </p:extLst>
          </p:nvPr>
        </p:nvGraphicFramePr>
        <p:xfrm>
          <a:off x="133349" y="1174989"/>
          <a:ext cx="6958507" cy="1812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934312"/>
              </p:ext>
            </p:extLst>
          </p:nvPr>
        </p:nvGraphicFramePr>
        <p:xfrm>
          <a:off x="1259633" y="3532431"/>
          <a:ext cx="5915794" cy="125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385951"/>
              </p:ext>
            </p:extLst>
          </p:nvPr>
        </p:nvGraphicFramePr>
        <p:xfrm>
          <a:off x="719630" y="5240304"/>
          <a:ext cx="6372226" cy="1456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9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Goal : Improving Testability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Sungho Chin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~~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/>
              <a:t>~~~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Team Goal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Team Process.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Code Review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Goal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Understanding system of Tartan Adventure.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b="1" dirty="0"/>
              <a:t>checking </a:t>
            </a:r>
            <a:r>
              <a:rPr lang="en-US" altLang="ko-KR" b="1" dirty="0" smtClean="0"/>
              <a:t>correspondence between Spec. and Code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detecting Code defect 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Working Hours</a:t>
            </a:r>
            <a:endParaRPr lang="en-US" altLang="ko-KR" sz="2000" b="1" dirty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/>
              <a:t>Period : 6/21 ~ 26</a:t>
            </a:r>
            <a:endParaRPr lang="en-US" altLang="ko-KR" dirty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/>
              <a:t>Actual / Planned : 36.5h / 50h (2h * 5days * 5 members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Deliverables</a:t>
            </a:r>
            <a:endParaRPr lang="en-US" altLang="ko-KR" sz="2000" b="1" dirty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/>
              <a:t>number of Defects : 110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 smtClean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 smtClean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 smtClean="0"/>
          </a:p>
          <a:p>
            <a:pPr lvl="1">
              <a:lnSpc>
                <a:spcPts val="2400"/>
              </a:lnSpc>
            </a:pPr>
            <a:endParaRPr lang="en-US" altLang="ko-KR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Lessons Learned</a:t>
            </a:r>
            <a:endParaRPr lang="en-US" altLang="ko-KR" sz="2000" b="1" dirty="0"/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/>
              <a:t>Vague requirements made code review hard.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 smtClean="0"/>
              <a:t>Code review is one of good way to understanding System.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Code Review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9" name="Picture 2" descr="https://sdet-bts.atlassian.net/wiki/download/thumbnails/4947981/image2018-7-21_5-43-17.png?version=1&amp;modificationDate=1532119400232&amp;cacheVersion=1&amp;api=v2&amp;width=417&amp;height=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31123"/>
            <a:ext cx="3971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5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Goal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/>
              <a:t> Improving Testability 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 Improving Code </a:t>
            </a:r>
            <a:r>
              <a:rPr lang="en-US" altLang="ko-KR" b="1" dirty="0"/>
              <a:t>smells in </a:t>
            </a:r>
            <a:r>
              <a:rPr lang="en-US" altLang="ko-KR" b="1" dirty="0" err="1"/>
              <a:t>SonarQube</a:t>
            </a:r>
            <a:r>
              <a:rPr lang="en-US" altLang="ko-KR" b="1" dirty="0"/>
              <a:t> (by 1day debt</a:t>
            </a:r>
            <a:r>
              <a:rPr lang="en-US" altLang="ko-KR" b="1" dirty="0" smtClean="0"/>
              <a:t>)</a:t>
            </a:r>
            <a:endParaRPr lang="en-US" altLang="ko-KR" sz="2000" b="1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Working Hours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Period : 7/9 ~ 13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Actual / Planned :  </a:t>
            </a:r>
            <a:r>
              <a:rPr lang="en-US" altLang="ko-KR" dirty="0" smtClean="0">
                <a:solidFill>
                  <a:srgbClr val="FF0000"/>
                </a:solidFill>
              </a:rPr>
              <a:t>***</a:t>
            </a:r>
            <a:r>
              <a:rPr lang="en-US" altLang="ko-KR" dirty="0" smtClean="0"/>
              <a:t>/ 50h (2h * 5days * 5 members)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Deliverables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Refactoring Status :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 smtClean="0"/>
              <a:t>SonarQube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Trand</a:t>
            </a:r>
            <a:r>
              <a:rPr lang="en-US" altLang="ko-KR" dirty="0" smtClean="0"/>
              <a:t> :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Lessons Learned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Refactoring is indispensable for Testability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Monitoring method for Field Status is needed to know changed status.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For this, We discussed for changing private fields to public fields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Finally, we added getter &amp; setter methods.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/>
              <a:t>Method should return about that’s result of procedure.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Refactoring &amp; Re-Work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" name="실행 단추: 앞으로 또는 다음 1">
            <a:hlinkClick r:id="" action="ppaction://hlinkshowjump?jump=nextslide" highlightClick="1"/>
          </p:cNvPr>
          <p:cNvSpPr/>
          <p:nvPr/>
        </p:nvSpPr>
        <p:spPr>
          <a:xfrm>
            <a:off x="3347864" y="3789040"/>
            <a:ext cx="360040" cy="28803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실행 단추: 앞으로 또는 다음 8">
            <a:hlinkClick r:id="rId3" action="ppaction://hlinksldjump" highlightClick="1"/>
          </p:cNvPr>
          <p:cNvSpPr/>
          <p:nvPr/>
        </p:nvSpPr>
        <p:spPr>
          <a:xfrm>
            <a:off x="3360415" y="4221139"/>
            <a:ext cx="360040" cy="28803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6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Refactoring &amp; Re-Work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26315"/>
              </p:ext>
            </p:extLst>
          </p:nvPr>
        </p:nvGraphicFramePr>
        <p:xfrm>
          <a:off x="457200" y="1590414"/>
          <a:ext cx="8147248" cy="2990714"/>
        </p:xfrm>
        <a:graphic>
          <a:graphicData uri="http://schemas.openxmlformats.org/drawingml/2006/table">
            <a:tbl>
              <a:tblPr/>
              <a:tblGrid>
                <a:gridCol w="1721139"/>
                <a:gridCol w="570299"/>
                <a:gridCol w="5855810"/>
              </a:tblGrid>
              <a:tr h="4330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solidFill>
                            <a:srgbClr val="333333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 err="1" smtClean="0">
                          <a:solidFill>
                            <a:srgbClr val="333333"/>
                          </a:solidFill>
                          <a:effectLst/>
                        </a:rPr>
                        <a:t>num</a:t>
                      </a:r>
                      <a:endParaRPr lang="en-US" sz="11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Graph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adjust access restriction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 fontAlgn="t"/>
                      <a:endParaRPr lang="ko-KR" alt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 return value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22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method extract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reduce complexity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 new constructor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reduce redundancy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 debug mode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object inject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 descr="https://sdet-bts.atlassian.net/wiki/download/thumbnails/1376267/image2018-7-22_9-4-17.png?version=1&amp;modificationDate=1532264659037&amp;cacheVersion=1&amp;api=v2&amp;width=707&amp;height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6"/>
            <a:ext cx="4392488" cy="24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77" y="5025308"/>
            <a:ext cx="6572623" cy="10081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2494465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Refactoring Status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491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7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Refactoring &amp; Re-Work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373216"/>
            <a:ext cx="5164203" cy="7920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412776"/>
            <a:ext cx="5379459" cy="3480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23" y="1412776"/>
            <a:ext cx="1435657" cy="785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399" y="2982225"/>
            <a:ext cx="1471401" cy="805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93680" y="893483"/>
            <a:ext cx="239379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SonarQube</a:t>
            </a:r>
            <a:r>
              <a:rPr lang="en-US" altLang="ko-KR" b="1" dirty="0"/>
              <a:t> </a:t>
            </a:r>
            <a:r>
              <a:rPr lang="en-US" altLang="ko-KR" b="1" dirty="0" err="1"/>
              <a:t>Trand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291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243</Words>
  <Application>Microsoft Office PowerPoint</Application>
  <PresentationFormat>화면 슬라이드 쇼(4:3)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이종구/책임연구원/TV BSP Core팀(ieeum.lee@lge.com)</cp:lastModifiedBy>
  <cp:revision>47</cp:revision>
  <dcterms:created xsi:type="dcterms:W3CDTF">2018-07-20T19:33:24Z</dcterms:created>
  <dcterms:modified xsi:type="dcterms:W3CDTF">2018-07-22T23:39:06Z</dcterms:modified>
</cp:coreProperties>
</file>