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70" r:id="rId2"/>
    <p:sldId id="303" r:id="rId3"/>
    <p:sldId id="285" r:id="rId4"/>
    <p:sldId id="305" r:id="rId5"/>
    <p:sldId id="296" r:id="rId6"/>
    <p:sldId id="315" r:id="rId7"/>
    <p:sldId id="32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303"/>
            <p14:sldId id="285"/>
            <p14:sldId id="305"/>
            <p14:sldId id="296"/>
            <p14:sldId id="315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4"/>
    <p:restoredTop sz="96318" autoAdjust="0"/>
  </p:normalViewPr>
  <p:slideViewPr>
    <p:cSldViewPr>
      <p:cViewPr varScale="1">
        <p:scale>
          <a:sx n="100" d="100"/>
          <a:sy n="100" d="100"/>
        </p:scale>
        <p:origin x="156" y="546"/>
      </p:cViewPr>
      <p:guideLst>
        <p:guide orient="horz" pos="2205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share_doc\CodeReview\CodeReiview_&#48516;&#49437;&#51088;&#4730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269486238974894"/>
          <c:y val="6.4462959408177423E-2"/>
          <c:w val="0.74747196716498354"/>
          <c:h val="0.64926105237511633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Sheet1!$G$2:$G$9</c:f>
              <c:strCache>
                <c:ptCount val="8"/>
                <c:pt idx="0">
                  <c:v>requirement</c:v>
                </c:pt>
                <c:pt idx="1">
                  <c:v>complex code</c:v>
                </c:pt>
                <c:pt idx="2">
                  <c:v>logic error</c:v>
                </c:pt>
                <c:pt idx="3">
                  <c:v>security</c:v>
                </c:pt>
                <c:pt idx="4">
                  <c:v>null check</c:v>
                </c:pt>
                <c:pt idx="5">
                  <c:v>bad practice</c:v>
                </c:pt>
                <c:pt idx="6">
                  <c:v>unused</c:v>
                </c:pt>
                <c:pt idx="7">
                  <c:v>performance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/>
          </c:spPr>
          <c:invertIfNegative val="0"/>
          <c:cat>
            <c:strRef>
              <c:f>Sheet1!$G$2:$G$9</c:f>
              <c:strCache>
                <c:ptCount val="8"/>
                <c:pt idx="0">
                  <c:v>requirement</c:v>
                </c:pt>
                <c:pt idx="1">
                  <c:v>complex code</c:v>
                </c:pt>
                <c:pt idx="2">
                  <c:v>logic error</c:v>
                </c:pt>
                <c:pt idx="3">
                  <c:v>security</c:v>
                </c:pt>
                <c:pt idx="4">
                  <c:v>null check</c:v>
                </c:pt>
                <c:pt idx="5">
                  <c:v>bad practice</c:v>
                </c:pt>
                <c:pt idx="6">
                  <c:v>unused</c:v>
                </c:pt>
                <c:pt idx="7">
                  <c:v>performance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1">
                  <c:v>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Minor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cat>
            <c:strRef>
              <c:f>Sheet1!$G$2:$G$9</c:f>
              <c:strCache>
                <c:ptCount val="8"/>
                <c:pt idx="0">
                  <c:v>requirement</c:v>
                </c:pt>
                <c:pt idx="1">
                  <c:v>complex code</c:v>
                </c:pt>
                <c:pt idx="2">
                  <c:v>logic error</c:v>
                </c:pt>
                <c:pt idx="3">
                  <c:v>security</c:v>
                </c:pt>
                <c:pt idx="4">
                  <c:v>null check</c:v>
                </c:pt>
                <c:pt idx="5">
                  <c:v>bad practice</c:v>
                </c:pt>
                <c:pt idx="6">
                  <c:v>unused</c:v>
                </c:pt>
                <c:pt idx="7">
                  <c:v>performance</c:v>
                </c:pt>
              </c:strCache>
            </c:strRef>
          </c:cat>
          <c:val>
            <c:numRef>
              <c:f>Sheet1!$J$2:$J$9</c:f>
              <c:numCache>
                <c:formatCode>General</c:formatCode>
                <c:ptCount val="8"/>
                <c:pt idx="5">
                  <c:v>5</c:v>
                </c:pt>
                <c:pt idx="6">
                  <c:v>3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9321880"/>
        <c:axId val="349323448"/>
        <c:axId val="0"/>
      </c:bar3DChart>
      <c:catAx>
        <c:axId val="349321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9323448"/>
        <c:crosses val="autoZero"/>
        <c:auto val="1"/>
        <c:lblAlgn val="ctr"/>
        <c:lblOffset val="100"/>
        <c:noMultiLvlLbl val="0"/>
      </c:catAx>
      <c:valAx>
        <c:axId val="349323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932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2018-08-02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856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895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7736" y="6516721"/>
            <a:ext cx="1584176" cy="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482227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="" xmlns:a16="http://schemas.microsoft.com/office/drawing/2014/main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="" xmlns:a16="http://schemas.microsoft.com/office/drawing/2014/main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046B8AF-E701-F948-80F0-187808BB4ED5}"/>
              </a:ext>
            </a:extLst>
          </p:cNvPr>
          <p:cNvSpPr txBox="1"/>
          <p:nvPr/>
        </p:nvSpPr>
        <p:spPr>
          <a:xfrm>
            <a:off x="1547664" y="3872661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Final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6091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Code Review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Team (Technical) Review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Static Analysis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Refactoring &amp; Rework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Static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Unit Test / Mutation 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White Box testing (statement testing, branch testing)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JUnit4,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Mockito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jacoco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PITest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Integration Test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Scenario testing (Black box testing)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JUnit4,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Mockito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jacoco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System Test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Scenario testing, Ad-hoc testing, Combination testing, Boundary Value Analysis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3888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9B2FB05-795F-E146-B2F6-E5FC788BF7C3}"/>
              </a:ext>
            </a:extLst>
          </p:cNvPr>
          <p:cNvSpPr txBox="1"/>
          <p:nvPr/>
        </p:nvSpPr>
        <p:spPr>
          <a:xfrm>
            <a:off x="6876256" y="2504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유</a:t>
            </a:r>
            <a:r>
              <a:rPr kumimoji="1" lang="en-US" altLang="ko-KR" dirty="0">
                <a:solidFill>
                  <a:srgbClr val="FF0000"/>
                </a:solidFill>
              </a:rPr>
              <a:t>C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Project Results -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activities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A3F71E-6209-2E46-B362-99AAD0BA4207}"/>
              </a:ext>
            </a:extLst>
          </p:cNvPr>
          <p:cNvSpPr txBox="1"/>
          <p:nvPr/>
        </p:nvSpPr>
        <p:spPr>
          <a:xfrm>
            <a:off x="5508104" y="4051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rgbClr val="0070C0"/>
                </a:solidFill>
              </a:rPr>
              <a:t>용어 기준</a:t>
            </a:r>
            <a:endParaRPr kumimoji="1" lang="en-US" altLang="ko-KR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Understanding system of Tartan Adventure.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checking correspondence between Spec. and Code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detecting Code defect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Effort: (6/21 ~ 26) 50h (2h * 5days * 5 members)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Effort : 36.5h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number of Defects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Vague requirements made code review hard.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review is one of good way to understanding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activities - Code Review 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45611AC-D10C-294F-B9EF-870930A0DFF1}"/>
              </a:ext>
            </a:extLst>
          </p:cNvPr>
          <p:cNvSpPr txBox="1"/>
          <p:nvPr/>
        </p:nvSpPr>
        <p:spPr>
          <a:xfrm>
            <a:off x="6876256" y="2504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유</a:t>
            </a:r>
            <a:r>
              <a:rPr kumimoji="1" lang="en-US" altLang="ko-KR" dirty="0">
                <a:solidFill>
                  <a:srgbClr val="FF0000"/>
                </a:solidFill>
              </a:rPr>
              <a:t>C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927272F-6365-114D-9B9E-4F20CB2C3149}"/>
              </a:ext>
            </a:extLst>
          </p:cNvPr>
          <p:cNvSpPr txBox="1"/>
          <p:nvPr/>
        </p:nvSpPr>
        <p:spPr>
          <a:xfrm>
            <a:off x="5658622" y="842607"/>
            <a:ext cx="281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rgbClr val="FF0000"/>
                </a:solidFill>
              </a:rPr>
              <a:t>숫자 현행화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rgbClr val="FF0000"/>
                </a:solidFill>
              </a:rPr>
              <a:t>Lesson &amp; learned.</a:t>
            </a:r>
            <a:r>
              <a:rPr kumimoji="1" lang="ko-KR" altLang="en-US" dirty="0">
                <a:solidFill>
                  <a:srgbClr val="FF0000"/>
                </a:solidFill>
              </a:rPr>
              <a:t>수정</a:t>
            </a:r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A3F71E-6209-2E46-B362-99AAD0BA4207}"/>
              </a:ext>
            </a:extLst>
          </p:cNvPr>
          <p:cNvSpPr txBox="1"/>
          <p:nvPr/>
        </p:nvSpPr>
        <p:spPr>
          <a:xfrm>
            <a:off x="5403402" y="1700808"/>
            <a:ext cx="4068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>
                <a:solidFill>
                  <a:srgbClr val="0070C0"/>
                </a:solidFill>
              </a:rPr>
              <a:t>표 교체</a:t>
            </a:r>
            <a:endParaRPr kumimoji="1" lang="en-US" altLang="ko-KR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890293"/>
              </p:ext>
            </p:extLst>
          </p:nvPr>
        </p:nvGraphicFramePr>
        <p:xfrm>
          <a:off x="4095072" y="3140968"/>
          <a:ext cx="3978192" cy="2167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01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4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276370" cy="612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Goals 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Verify requirements from the user's perspective.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Especially, Use-Cases will be mainly validated.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 criteria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case pass rate : 100%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 : 40 hours (4Cycle / 5 hours per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ycle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  2 members)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Effort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case : 492(appendix. 7)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Current pass rate : 100 %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Defect list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66 (critical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major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21, minor : 37) 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appendix.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8)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Ambiguous requirements and unexpected gaming behavior made code review hard.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- System test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1C15E54-7504-E645-B3B4-8B0E573F1183}"/>
              </a:ext>
            </a:extLst>
          </p:cNvPr>
          <p:cNvSpPr txBox="1"/>
          <p:nvPr/>
        </p:nvSpPr>
        <p:spPr>
          <a:xfrm>
            <a:off x="6876256" y="2504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유</a:t>
            </a:r>
            <a:r>
              <a:rPr kumimoji="1" lang="en-US" altLang="ko-KR" dirty="0">
                <a:solidFill>
                  <a:srgbClr val="FF0000"/>
                </a:solidFill>
              </a:rPr>
              <a:t>C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6400609"/>
            <a:ext cx="1126654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: 29, Action/Item : 434, Game </a:t>
            </a:r>
            <a:r>
              <a:rPr lang="en-US" altLang="ko-K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altLang="ko-K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: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</a:rPr>
              <a:t>시나리오 </a:t>
            </a:r>
            <a:r>
              <a:rPr lang="en-US" altLang="ko-KR" dirty="0">
                <a:solidFill>
                  <a:srgbClr val="002060"/>
                </a:solidFill>
              </a:rPr>
              <a:t>: </a:t>
            </a:r>
            <a:r>
              <a:rPr lang="en-US" altLang="ko-KR" dirty="0" err="1">
                <a:solidFill>
                  <a:srgbClr val="002060"/>
                </a:solidFill>
              </a:rPr>
              <a:t>palyer</a:t>
            </a:r>
            <a:r>
              <a:rPr lang="ko-KR" altLang="en-US">
                <a:solidFill>
                  <a:srgbClr val="002060"/>
                </a:solidFill>
              </a:rPr>
              <a:t>와 </a:t>
            </a:r>
            <a:r>
              <a:rPr lang="en-US" altLang="ko-KR" dirty="0">
                <a:solidFill>
                  <a:srgbClr val="002060"/>
                </a:solidFill>
              </a:rPr>
              <a:t>designer</a:t>
            </a:r>
            <a:r>
              <a:rPr lang="ko-KR" altLang="en-US">
                <a:solidFill>
                  <a:srgbClr val="002060"/>
                </a:solidFill>
              </a:rPr>
              <a:t>의 시나리오 흐름도를 기반으로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시나리오의 시작에서 종료까지 </a:t>
            </a:r>
            <a:r>
              <a:rPr lang="en-US" altLang="ko-KR" dirty="0">
                <a:solidFill>
                  <a:srgbClr val="002060"/>
                </a:solidFill>
              </a:rPr>
              <a:t>path</a:t>
            </a:r>
            <a:r>
              <a:rPr lang="ko-KR" altLang="en-US">
                <a:solidFill>
                  <a:srgbClr val="002060"/>
                </a:solidFill>
              </a:rPr>
              <a:t>를 타도록 </a:t>
            </a:r>
            <a:r>
              <a:rPr lang="en-US" altLang="ko-KR" dirty="0">
                <a:solidFill>
                  <a:srgbClr val="002060"/>
                </a:solidFill>
              </a:rPr>
              <a:t>TC</a:t>
            </a:r>
            <a:r>
              <a:rPr lang="ko-KR" altLang="en-US">
                <a:solidFill>
                  <a:srgbClr val="002060"/>
                </a:solidFill>
              </a:rPr>
              <a:t>를 생성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</a:rPr>
              <a:t>Action/Item : </a:t>
            </a:r>
            <a:r>
              <a:rPr lang="ko-KR" altLang="en-US">
                <a:solidFill>
                  <a:srgbClr val="002060"/>
                </a:solidFill>
              </a:rPr>
              <a:t>게임 진행시 필요한 세부 동작에 대한 </a:t>
            </a:r>
            <a:r>
              <a:rPr lang="en-US" altLang="ko-KR" dirty="0">
                <a:solidFill>
                  <a:srgbClr val="002060"/>
                </a:solidFill>
              </a:rPr>
              <a:t>test case.</a:t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ko-KR" altLang="en-US">
                <a:solidFill>
                  <a:srgbClr val="002060"/>
                </a:solidFill>
              </a:rPr>
              <a:t>모든 아이템</a:t>
            </a:r>
            <a:r>
              <a:rPr lang="en-US" altLang="ko-KR" dirty="0">
                <a:solidFill>
                  <a:srgbClr val="002060"/>
                </a:solidFill>
              </a:rPr>
              <a:t>(29</a:t>
            </a:r>
            <a:r>
              <a:rPr lang="ko-KR" altLang="en-US">
                <a:solidFill>
                  <a:srgbClr val="002060"/>
                </a:solidFill>
              </a:rPr>
              <a:t>개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r>
              <a:rPr lang="ko-KR" altLang="en-US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action(14)</a:t>
            </a:r>
            <a:r>
              <a:rPr lang="ko-KR" altLang="en-US">
                <a:solidFill>
                  <a:srgbClr val="002060"/>
                </a:solidFill>
              </a:rPr>
              <a:t>을 실행하고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>
                <a:solidFill>
                  <a:srgbClr val="002060"/>
                </a:solidFill>
              </a:rPr>
              <a:t>추가로 </a:t>
            </a:r>
            <a:r>
              <a:rPr lang="en-US" altLang="ko-KR" dirty="0">
                <a:solidFill>
                  <a:srgbClr val="002060"/>
                </a:solidFill>
              </a:rPr>
              <a:t>item</a:t>
            </a:r>
            <a:r>
              <a:rPr lang="ko-KR" altLang="en-US">
                <a:solidFill>
                  <a:srgbClr val="002060"/>
                </a:solidFill>
              </a:rPr>
              <a:t> 없는 </a:t>
            </a:r>
            <a:r>
              <a:rPr lang="en-US" altLang="ko-KR" dirty="0">
                <a:solidFill>
                  <a:srgbClr val="002060"/>
                </a:solidFill>
              </a:rPr>
              <a:t>action</a:t>
            </a:r>
            <a:r>
              <a:rPr lang="ko-KR" altLang="en-US">
                <a:solidFill>
                  <a:srgbClr val="002060"/>
                </a:solidFill>
              </a:rPr>
              <a:t>에 대해서도 </a:t>
            </a:r>
            <a:r>
              <a:rPr lang="en-US" altLang="ko-KR" dirty="0">
                <a:solidFill>
                  <a:srgbClr val="002060"/>
                </a:solidFill>
              </a:rPr>
              <a:t/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>
                <a:solidFill>
                  <a:srgbClr val="002060"/>
                </a:solidFill>
              </a:rPr>
              <a:t>하기 위한 </a:t>
            </a:r>
            <a:r>
              <a:rPr lang="en-US" altLang="ko-KR" dirty="0" err="1">
                <a:solidFill>
                  <a:srgbClr val="002060"/>
                </a:solidFill>
              </a:rPr>
              <a:t>tc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>
                <a:solidFill>
                  <a:srgbClr val="002060"/>
                </a:solidFill>
              </a:rPr>
              <a:t>생성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</a:rPr>
              <a:t>Game </a:t>
            </a:r>
            <a:r>
              <a:rPr lang="en-US" altLang="ko-KR" dirty="0" err="1">
                <a:solidFill>
                  <a:srgbClr val="002060"/>
                </a:solidFill>
              </a:rPr>
              <a:t>Config</a:t>
            </a:r>
            <a:r>
              <a:rPr lang="en-US" altLang="ko-KR" dirty="0">
                <a:solidFill>
                  <a:srgbClr val="002060"/>
                </a:solidFill>
              </a:rPr>
              <a:t>. : designer</a:t>
            </a:r>
            <a:r>
              <a:rPr lang="ko-KR" altLang="en-US">
                <a:solidFill>
                  <a:srgbClr val="002060"/>
                </a:solidFill>
              </a:rPr>
              <a:t>의 시나리오과 관련 있음</a:t>
            </a:r>
            <a:r>
              <a:rPr lang="en-US" altLang="ko-KR" dirty="0">
                <a:solidFill>
                  <a:srgbClr val="002060"/>
                </a:solidFill>
              </a:rPr>
              <a:t>. </a:t>
            </a:r>
            <a:r>
              <a:rPr lang="ko-KR" altLang="en-US">
                <a:solidFill>
                  <a:srgbClr val="002060"/>
                </a:solidFill>
              </a:rPr>
              <a:t>디자이너가 만든 게임의 </a:t>
            </a:r>
            <a:r>
              <a:rPr lang="en-US" altLang="ko-KR" dirty="0">
                <a:solidFill>
                  <a:srgbClr val="002060"/>
                </a:solidFill>
              </a:rPr>
              <a:t>valid </a:t>
            </a:r>
            <a:r>
              <a:rPr lang="ko-KR" altLang="en-US">
                <a:solidFill>
                  <a:srgbClr val="002060"/>
                </a:solidFill>
              </a:rPr>
              <a:t>를 </a:t>
            </a:r>
            <a:r>
              <a:rPr lang="en-US" altLang="ko-KR" dirty="0">
                <a:solidFill>
                  <a:srgbClr val="002060"/>
                </a:solidFill>
              </a:rPr>
              <a:t>check </a:t>
            </a:r>
            <a:r>
              <a:rPr lang="ko-KR" altLang="en-US">
                <a:solidFill>
                  <a:srgbClr val="002060"/>
                </a:solidFill>
              </a:rPr>
              <a:t>하는것에 대한</a:t>
            </a:r>
            <a:r>
              <a:rPr lang="en-US" altLang="ko-KR" dirty="0">
                <a:solidFill>
                  <a:srgbClr val="002060"/>
                </a:solidFill>
              </a:rPr>
              <a:t/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ko-KR" altLang="en-US">
                <a:solidFill>
                  <a:srgbClr val="002060"/>
                </a:solidFill>
              </a:rPr>
              <a:t>세부 </a:t>
            </a:r>
            <a:r>
              <a:rPr lang="en-US" altLang="ko-KR" dirty="0" err="1">
                <a:solidFill>
                  <a:srgbClr val="002060"/>
                </a:solidFill>
              </a:rPr>
              <a:t>TestCase</a:t>
            </a:r>
            <a:r>
              <a:rPr lang="ko-KR" altLang="en-US">
                <a:solidFill>
                  <a:srgbClr val="002060"/>
                </a:solidFill>
              </a:rPr>
              <a:t>를 분리한것</a:t>
            </a:r>
            <a:r>
              <a:rPr lang="en-US" altLang="ko-KR" dirty="0">
                <a:solidFill>
                  <a:srgbClr val="002060"/>
                </a:solidFill>
              </a:rPr>
              <a:t>.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A3F71E-6209-2E46-B362-99AAD0BA4207}"/>
              </a:ext>
            </a:extLst>
          </p:cNvPr>
          <p:cNvSpPr txBox="1"/>
          <p:nvPr/>
        </p:nvSpPr>
        <p:spPr>
          <a:xfrm>
            <a:off x="2933299" y="3562073"/>
            <a:ext cx="198022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>
                <a:solidFill>
                  <a:srgbClr val="0070C0"/>
                </a:solidFill>
              </a:rPr>
              <a:t>리소스 업데이트</a:t>
            </a:r>
            <a:endParaRPr kumimoji="1" lang="en-US" altLang="ko-KR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A3F71E-6209-2E46-B362-99AAD0BA4207}"/>
              </a:ext>
            </a:extLst>
          </p:cNvPr>
          <p:cNvSpPr txBox="1"/>
          <p:nvPr/>
        </p:nvSpPr>
        <p:spPr>
          <a:xfrm>
            <a:off x="3707904" y="4924754"/>
            <a:ext cx="203747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>
                <a:solidFill>
                  <a:srgbClr val="0070C0"/>
                </a:solidFill>
              </a:rPr>
              <a:t>Pass rate</a:t>
            </a:r>
            <a:r>
              <a:rPr kumimoji="1" lang="ko-KR" altLang="en-US" sz="1600" b="1" smtClean="0">
                <a:solidFill>
                  <a:srgbClr val="0070C0"/>
                </a:solidFill>
              </a:rPr>
              <a:t>업데이트</a:t>
            </a:r>
            <a:endParaRPr kumimoji="1" lang="en-US" altLang="ko-KR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5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736F6F7-E001-2547-BD4A-3C13D8B4B3A8}"/>
              </a:ext>
            </a:extLst>
          </p:cNvPr>
          <p:cNvSpPr txBox="1"/>
          <p:nvPr/>
        </p:nvSpPr>
        <p:spPr>
          <a:xfrm>
            <a:off x="1691680" y="2564904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attention!!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7. Quality activity – System Test TC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1406924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Scenario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48" y="1387460"/>
            <a:ext cx="2439311" cy="21014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545" y="1108923"/>
            <a:ext cx="5203928" cy="2839707"/>
          </a:xfrm>
          <a:prstGeom prst="rect">
            <a:avLst/>
          </a:prstGeom>
        </p:spPr>
      </p:pic>
      <p:sp>
        <p:nvSpPr>
          <p:cNvPr id="2048" name="TextBox 2047"/>
          <p:cNvSpPr txBox="1"/>
          <p:nvPr/>
        </p:nvSpPr>
        <p:spPr>
          <a:xfrm>
            <a:off x="480948" y="3948630"/>
            <a:ext cx="2043123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Action &amp; Item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4703913" y="3934860"/>
            <a:ext cx="1973617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Game </a:t>
            </a:r>
            <a:r>
              <a:rPr lang="en-US" altLang="ko-KR" b="1" dirty="0" err="1"/>
              <a:t>Config</a:t>
            </a:r>
            <a:r>
              <a:rPr lang="en-US" altLang="ko-KR" b="1" dirty="0"/>
              <a:t>.</a:t>
            </a:r>
            <a:endParaRPr lang="ko-KR" altLang="en-US"/>
          </a:p>
        </p:txBody>
      </p:sp>
      <p:pic>
        <p:nvPicPr>
          <p:cNvPr id="2051" name="그림 20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4511904"/>
            <a:ext cx="3634996" cy="2027008"/>
          </a:xfrm>
          <a:prstGeom prst="rect">
            <a:avLst/>
          </a:prstGeom>
        </p:spPr>
      </p:pic>
      <p:sp>
        <p:nvSpPr>
          <p:cNvPr id="37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/>
              <a:pPr/>
              <a:t>6</a:t>
            </a:fld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64" y="4520682"/>
            <a:ext cx="3767689" cy="20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</a:t>
            </a:r>
            <a:r>
              <a:rPr lang="en-US" altLang="ko-KR" sz="2400" b="1" dirty="0" smtClean="0"/>
              <a:t>8. </a:t>
            </a:r>
            <a:r>
              <a:rPr lang="en-US" altLang="ko-KR" sz="2400" b="1" dirty="0"/>
              <a:t>Quality activity – System Test </a:t>
            </a:r>
            <a:r>
              <a:rPr lang="en-US" altLang="ko-KR" sz="2400" b="1" dirty="0" smtClean="0"/>
              <a:t>Defect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37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/>
              <a:pPr/>
              <a:t>7</a:t>
            </a:fld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22231"/>
              </p:ext>
            </p:extLst>
          </p:nvPr>
        </p:nvGraphicFramePr>
        <p:xfrm>
          <a:off x="909429" y="1484784"/>
          <a:ext cx="6893268" cy="4525971"/>
        </p:xfrm>
        <a:graphic>
          <a:graphicData uri="http://schemas.openxmlformats.org/drawingml/2006/table">
            <a:tbl>
              <a:tblPr/>
              <a:tblGrid>
                <a:gridCol w="499646"/>
                <a:gridCol w="5893976"/>
                <a:gridCol w="499646"/>
              </a:tblGrid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 key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Summary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network game : safe item - error pin number -&gt; game lock up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NO FUNCTION -  "UC10: The platform shall alert game designers when newly created games are incomplete or misconfigured."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NO FUNCTION -  "UC09 : Game designers shall be able to configure and install new games."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SDET-27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Unlock is executed in a room without a lock. (often)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SDET-26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The ExploreGoal does not operate normally.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safe item can?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셳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- Lock up (always)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obscured game -&gt; passage room in explored goal list is not game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save/load : rooms visit information error.  - at load time, current room is in room visited.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save/load : point cal error - elevator game 6point save -&gt; continue game. 8 point -&gt; load game score 14 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network game - When do network games initialize?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SDET-194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requirement item room - There are no that item in the inventory. -&gt; action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SDET-182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log in - pw error -&gt; unlimited retry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room releated - same direction multi room : no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obscured room - obscuringItem : dynamite is not action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SDET-176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requireditem room - not to set the required item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SDET-161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collect game load -&gt; play -&gt;  error about goal 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SDET-142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Explorer game -&gt; quit -&gt; explored information is error (ofthen)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SDET-122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 installed item in safe -&gt; remove action -&gt; error status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SDET-121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[Defect]'eat action' point action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Dig action error -&gt; get duplicate items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Dig action - Error from the second action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remove action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SDET-108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break pot -&gt; score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SDET-90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Darkness Win/Defeat condition &amp; Explore Goal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SDET-87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add GameConfiguration : RoomExcavatable.java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SDET-53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change RoomExcavatable.java (dig items are not added in Room item)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SDET-52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change game.java if use item description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Collector game's Goal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67544" y="908720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Defect list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66 (critical : 7 , major : 21, minor : 37)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4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807</Words>
  <Application>Microsoft Office PowerPoint</Application>
  <PresentationFormat>화면 슬라이드 쇼(4:3)</PresentationFormat>
  <Paragraphs>168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유수정/책임연구원/IVI SE팀(sujung.lyu@lge.com)</cp:lastModifiedBy>
  <cp:revision>193</cp:revision>
  <dcterms:created xsi:type="dcterms:W3CDTF">2018-07-20T19:33:24Z</dcterms:created>
  <dcterms:modified xsi:type="dcterms:W3CDTF">2018-08-02T00:59:54Z</dcterms:modified>
</cp:coreProperties>
</file>