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70" r:id="rId2"/>
    <p:sldId id="271" r:id="rId3"/>
    <p:sldId id="272" r:id="rId4"/>
    <p:sldId id="274" r:id="rId5"/>
    <p:sldId id="276" r:id="rId6"/>
    <p:sldId id="285" r:id="rId7"/>
    <p:sldId id="286" r:id="rId8"/>
    <p:sldId id="277" r:id="rId9"/>
    <p:sldId id="281" r:id="rId10"/>
    <p:sldId id="283" r:id="rId11"/>
    <p:sldId id="278" r:id="rId12"/>
    <p:sldId id="279" r:id="rId13"/>
    <p:sldId id="280" r:id="rId14"/>
    <p:sldId id="273" r:id="rId15"/>
    <p:sldId id="287" r:id="rId16"/>
    <p:sldId id="288" r:id="rId17"/>
    <p:sldId id="291" r:id="rId18"/>
    <p:sldId id="290" r:id="rId19"/>
    <p:sldId id="28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68FC1D7-E0C5-1F4A-AAD2-46EB0296DBAE}">
          <p14:sldIdLst>
            <p14:sldId id="270"/>
            <p14:sldId id="271"/>
            <p14:sldId id="272"/>
            <p14:sldId id="274"/>
            <p14:sldId id="276"/>
            <p14:sldId id="285"/>
            <p14:sldId id="286"/>
            <p14:sldId id="277"/>
            <p14:sldId id="281"/>
            <p14:sldId id="283"/>
            <p14:sldId id="278"/>
            <p14:sldId id="279"/>
            <p14:sldId id="280"/>
            <p14:sldId id="273"/>
            <p14:sldId id="287"/>
            <p14:sldId id="288"/>
            <p14:sldId id="291"/>
            <p14:sldId id="290"/>
            <p14:sldId id="28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6"/>
    <p:restoredTop sz="94643"/>
  </p:normalViewPr>
  <p:slideViewPr>
    <p:cSldViewPr>
      <p:cViewPr>
        <p:scale>
          <a:sx n="119" d="100"/>
          <a:sy n="119" d="100"/>
        </p:scale>
        <p:origin x="-894" y="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325F5-C9E2-904D-9196-95C4D5092AAB}" type="datetimeFigureOut">
              <a:rPr kumimoji="1" lang="ko-KR" altLang="en-US" smtClean="0"/>
              <a:t>2018-07-23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FE0F-B235-F44B-9384-2E1E3B262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07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  <a:p>
            <a:r>
              <a:rPr lang="ko-KR" altLang="en-US" dirty="0" err="1"/>
              <a:t>유닛테스트</a:t>
            </a:r>
            <a:r>
              <a:rPr lang="ko-KR" altLang="en-US" dirty="0"/>
              <a:t> 작성을 위해 </a:t>
            </a:r>
            <a:r>
              <a:rPr lang="ko-KR" altLang="en-US" dirty="0" err="1"/>
              <a:t>디테일한</a:t>
            </a:r>
            <a:r>
              <a:rPr lang="ko-KR" altLang="en-US" dirty="0"/>
              <a:t> </a:t>
            </a:r>
            <a:r>
              <a:rPr lang="ko-KR" altLang="en-US" dirty="0" err="1"/>
              <a:t>스펙을</a:t>
            </a:r>
            <a:r>
              <a:rPr lang="ko-KR" altLang="en-US" dirty="0"/>
              <a:t> 정리 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978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85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  <a:p>
            <a:r>
              <a:rPr lang="ko-KR" altLang="en-US" dirty="0" err="1"/>
              <a:t>유닛테스트</a:t>
            </a:r>
            <a:r>
              <a:rPr lang="ko-KR" altLang="en-US" dirty="0"/>
              <a:t> 작성을 위해 </a:t>
            </a:r>
            <a:r>
              <a:rPr lang="ko-KR" altLang="en-US" dirty="0" err="1"/>
              <a:t>디테일한</a:t>
            </a:r>
            <a:r>
              <a:rPr lang="ko-KR" altLang="en-US" dirty="0"/>
              <a:t> </a:t>
            </a:r>
            <a:r>
              <a:rPr lang="ko-KR" altLang="en-US" dirty="0" err="1"/>
              <a:t>스펙을</a:t>
            </a:r>
            <a:r>
              <a:rPr lang="ko-KR" altLang="en-US" dirty="0"/>
              <a:t> 정리 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57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959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135-A4DB-5940-9618-602446510983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5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770-A14D-6941-A904-58BC2931730E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2F99-AA6B-6247-914B-5F6E585CCF74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2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939-4D94-9049-B99C-915C87CD8943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6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6C5-3672-5C41-A2A3-675E6E21B724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4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1A0F-950E-D045-B518-F0C90A574A66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7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B833-30BB-BD4A-AAEB-AEB4820343F5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FACA-138F-0B49-86E8-6EFD6A6FD36E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20DD-29E9-F643-8A57-5893DCB35680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339-3440-B046-B02E-1540F78394BD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44E2-E6DA-C246-B020-23F7EAFA2E4E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F9CF-F15B-A142-A635-C5F74D42CE0E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13" Type="http://schemas.openxmlformats.org/officeDocument/2006/relationships/image" Target="../media/image15.tiff"/><Relationship Id="rId3" Type="http://schemas.openxmlformats.org/officeDocument/2006/relationships/hyperlink" Target="https://github.com/sunghochin/TartanAdventure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14.tiff"/><Relationship Id="rId2" Type="http://schemas.openxmlformats.org/officeDocument/2006/relationships/hyperlink" Target="http://40.74.87.221:808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det-bts.atlassian.net/secure/RapidBoard.jspa?projectKey=SDET&amp;rapidView=1" TargetMode="External"/><Relationship Id="rId11" Type="http://schemas.openxmlformats.org/officeDocument/2006/relationships/image" Target="../media/image13.tiff"/><Relationship Id="rId5" Type="http://schemas.openxmlformats.org/officeDocument/2006/relationships/hyperlink" Target="https://sdet-bts.atlassian.net/wiki/spaces/SDET/overview" TargetMode="External"/><Relationship Id="rId10" Type="http://schemas.openxmlformats.org/officeDocument/2006/relationships/image" Target="../media/image12.tiff"/><Relationship Id="rId4" Type="http://schemas.openxmlformats.org/officeDocument/2006/relationships/hyperlink" Target="http://40.74.87.211:9000/projects" TargetMode="External"/><Relationship Id="rId9" Type="http://schemas.openxmlformats.org/officeDocument/2006/relationships/image" Target="../media/image11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det-bts.atlassian.net/wiki/spaces/SDET/pages/425986/1-2.+Document+Test+Basis+and+Game+config.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8326906-BADA-D546-B5EB-0B3FD0E3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2" y="1174153"/>
            <a:ext cx="3744416" cy="2090789"/>
          </a:xfrm>
          <a:prstGeom prst="rect">
            <a:avLst/>
          </a:prstGeom>
        </p:spPr>
      </p:pic>
      <p:sp>
        <p:nvSpPr>
          <p:cNvPr id="7" name="AutoShape 2" descr="https://sdet-bts.atlassian.net/wiki/download/thumbnails/196610/IMG-7052.JPG?version=1&amp;modificationDate=1531539508835&amp;cacheVersion=1&amp;api=v2&amp;width=100">
            <a:extLst>
              <a:ext uri="{FF2B5EF4-FFF2-40B4-BE49-F238E27FC236}">
                <a16:creationId xmlns:a16="http://schemas.microsoft.com/office/drawing/2014/main" xmlns="" id="{3E3EB99E-BC9F-8649-BC00-DD719F02A2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6338888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https://sdet-bts.atlassian.net/wiki/download/thumbnails/196610/IMG-7056.JPG?version=1&amp;modificationDate=1531539497859&amp;cacheVersion=1&amp;api=v2&amp;width=100">
            <a:extLst>
              <a:ext uri="{FF2B5EF4-FFF2-40B4-BE49-F238E27FC236}">
                <a16:creationId xmlns:a16="http://schemas.microsoft.com/office/drawing/2014/main" xmlns="" id="{3DDF5B4F-EB0C-8645-B31C-EB08F27A6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36258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46B8AF-E701-F948-80F0-187808BB4ED5}"/>
              </a:ext>
            </a:extLst>
          </p:cNvPr>
          <p:cNvSpPr txBox="1"/>
          <p:nvPr/>
        </p:nvSpPr>
        <p:spPr>
          <a:xfrm>
            <a:off x="1547664" y="3789040"/>
            <a:ext cx="64087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600" b="1" i="1" dirty="0"/>
              <a:t>- Mid-term Presentation - </a:t>
            </a:r>
            <a:endParaRPr kumimoji="1" lang="ko-KR" alt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40820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10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5794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Goal </a:t>
            </a:r>
            <a:r>
              <a:rPr lang="en-US" altLang="ko-KR" sz="2000" dirty="0"/>
              <a:t>: Verify core sequence consistency (Risk based test)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Completion criteria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Test case result : 100% pass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Resource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Participants : All members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Planned Effort : 45h (7/18~20, 2hours a day) -&gt; 19h 30m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Actual Effort : 15h 40m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Outputs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Test case : 11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pass rate : : 100 %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Defect list : 1 (SDET-46)</a:t>
            </a:r>
            <a:endParaRPr lang="en-US" altLang="ko-KR" b="1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Lessons Learned 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In the tartan project, the modules are already integrated, should we do the integration test?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Quality activity – Integration test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9" name="실행 단추: 앞으로 또는 다음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E3FFF0F2-64C9-D045-A49D-83587716E45F}"/>
              </a:ext>
            </a:extLst>
          </p:cNvPr>
          <p:cNvSpPr/>
          <p:nvPr/>
        </p:nvSpPr>
        <p:spPr>
          <a:xfrm>
            <a:off x="2555776" y="4149080"/>
            <a:ext cx="360040" cy="288032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실행 단추: 앞으로 또는 다음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D8EDC923-2168-E345-9D65-EB01C7E760EE}"/>
              </a:ext>
            </a:extLst>
          </p:cNvPr>
          <p:cNvSpPr/>
          <p:nvPr/>
        </p:nvSpPr>
        <p:spPr>
          <a:xfrm>
            <a:off x="3563888" y="5085184"/>
            <a:ext cx="360040" cy="288032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8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11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Goals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Verify requirements from the user's perspective.(2018LGSDETProject.pdf)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Especially, Use-Cases will be mainly verified.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Resource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All members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Test Schedule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Total Man Hours : 50 hours (5days / 5 hours per day /  2 members)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Periods : 7/19~25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Outputs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System Test Case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Test Result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Defect List (it is managed by JIRA System)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Argument Point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should we have to implement automation test system?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Quality activity - System test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2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12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5424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System Test (7/19 ~ 7/25)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two members will do it.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We will test not only the existing features but also the new features to be developed.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Mutation Test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one person will do the test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We will only test the Game class, because it is the core of the game operation.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Implement New Features. (7/23~27)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3 members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Integration Test for New Features. (7/26~27)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the number of tester is not determined yet. (New Feature Integration Testing was not decided whether it was a developer or a tester.)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Next Plan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13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System Test2 (7/30 ~ 7/31)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This is the second system test to see if existing defects are resolved successfully and if new functionality is working.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Documentation (8/1 ~ 8/2)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Document output and prepare for final presentation.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Next Plan (cont.)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1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14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5898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CI : </a:t>
            </a:r>
            <a:r>
              <a:rPr lang="en-US" altLang="ko-KR" sz="2000" b="1" dirty="0" err="1"/>
              <a:t>Github</a:t>
            </a:r>
            <a:r>
              <a:rPr lang="en-US" altLang="ko-KR" sz="2000" b="1" dirty="0"/>
              <a:t> + Jenkins (</a:t>
            </a:r>
            <a:r>
              <a:rPr lang="en-US" altLang="ko-KR" sz="2000" b="1" dirty="0">
                <a:hlinkClick r:id="rId2"/>
              </a:rPr>
              <a:t>http://40.74.87.221:8080</a:t>
            </a:r>
            <a:r>
              <a:rPr lang="en-US" altLang="ko-KR" sz="2000" b="1" dirty="0"/>
              <a:t>)+ </a:t>
            </a:r>
            <a:r>
              <a:rPr lang="en-US" altLang="ko-KR" sz="2000" b="1" dirty="0" err="1"/>
              <a:t>sonaQube</a:t>
            </a:r>
            <a:endParaRPr lang="en-US" altLang="ko-KR" sz="2000" b="1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i="1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i="1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i="1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i="1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i="1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i="1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i="1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i="1" dirty="0"/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1600" b="1" dirty="0"/>
              <a:t>Source repository : </a:t>
            </a:r>
            <a:r>
              <a:rPr lang="en-US" altLang="ko-KR" sz="1600" dirty="0" err="1"/>
              <a:t>github</a:t>
            </a:r>
            <a:r>
              <a:rPr lang="en-US" altLang="ko-KR" sz="1600" dirty="0"/>
              <a:t> (</a:t>
            </a:r>
            <a:r>
              <a:rPr lang="en-US" altLang="ko-KR" sz="1600" dirty="0">
                <a:hlinkClick r:id="rId3"/>
              </a:rPr>
              <a:t>https://github.com/sunghochin/TartanAdventure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1600" b="1" dirty="0"/>
              <a:t>Quality Tool : SonarQube 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4"/>
              </a:rPr>
              <a:t>http://40.74.87.211:9000/projects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1600" b="1" dirty="0"/>
              <a:t>document configuration : </a:t>
            </a:r>
            <a:r>
              <a:rPr lang="en-US" altLang="ko-KR" sz="1600" dirty="0"/>
              <a:t>wiki page (</a:t>
            </a:r>
            <a:r>
              <a:rPr lang="en-US" altLang="ko-KR" sz="1600" dirty="0">
                <a:hlinkClick r:id="rId5"/>
              </a:rPr>
              <a:t>https://sdet-bts.atlassian.net/wiki/spaces/SDET/overview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1600" b="1" dirty="0"/>
              <a:t>issue tracker : </a:t>
            </a:r>
            <a:r>
              <a:rPr lang="en-US" altLang="ko-KR" sz="1600" dirty="0" err="1"/>
              <a:t>jira</a:t>
            </a:r>
            <a:r>
              <a:rPr lang="en-US" altLang="ko-KR" sz="1600" dirty="0"/>
              <a:t> (</a:t>
            </a:r>
            <a:r>
              <a:rPr lang="en-US" altLang="ko-KR" sz="1600" dirty="0">
                <a:hlinkClick r:id="rId6"/>
              </a:rPr>
              <a:t>https://sdet-bts.atlassian.net/secure/RapidBoard.jspa?projectKey=SDET&amp;rapidView=1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1600" b="1" dirty="0"/>
              <a:t>Coverage library</a:t>
            </a:r>
            <a:r>
              <a:rPr lang="en-US" altLang="ko-KR" sz="1600" dirty="0"/>
              <a:t> : </a:t>
            </a:r>
            <a:r>
              <a:rPr lang="en-US" altLang="ko-KR" sz="1600" dirty="0" err="1"/>
              <a:t>jacoco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pitest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Tools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3312DD6-5E1B-F545-AAE6-07513AA8D2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813" r="20127"/>
          <a:stretch/>
        </p:blipFill>
        <p:spPr>
          <a:xfrm>
            <a:off x="1115616" y="1628800"/>
            <a:ext cx="792088" cy="6778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BEC756E-0F1F-5C4C-B38D-94AA172B29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7837" y="1454960"/>
            <a:ext cx="792088" cy="9724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9C18610-14F5-D84C-AB49-DB9D203DCE7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2294" r="29907"/>
          <a:stretch/>
        </p:blipFill>
        <p:spPr>
          <a:xfrm>
            <a:off x="7058354" y="1604643"/>
            <a:ext cx="1123292" cy="673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A8A550D-772B-6C40-AE7A-A134F97B61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03339" y="2892754"/>
            <a:ext cx="1075664" cy="6666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778C2BB-65A3-7B49-B508-260A7874B9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1600" y="3501008"/>
            <a:ext cx="1162472" cy="27057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B97D3A5F-EE24-124A-8381-833F3BB71BD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H="1" flipV="1">
            <a:off x="1511660" y="2306695"/>
            <a:ext cx="41176" cy="119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E836DD7E-32A9-B34B-8B04-8A7C9DE20823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1907704" y="1941193"/>
            <a:ext cx="2260133" cy="2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D2F27CCB-B1DD-3343-A7D5-1C5D4284EF7C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4959925" y="1941193"/>
            <a:ext cx="2098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CB2AB24-4284-064F-8415-C5634630945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038" t="28469" r="28604" b="39743"/>
          <a:stretch/>
        </p:blipFill>
        <p:spPr>
          <a:xfrm>
            <a:off x="5796136" y="3010881"/>
            <a:ext cx="1154648" cy="39338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EF2F1D4-EC12-8C47-BA69-399EE3B12DA8}"/>
              </a:ext>
            </a:extLst>
          </p:cNvPr>
          <p:cNvSpPr txBox="1"/>
          <p:nvPr/>
        </p:nvSpPr>
        <p:spPr>
          <a:xfrm>
            <a:off x="962510" y="2708920"/>
            <a:ext cx="1221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source commit</a:t>
            </a:r>
            <a:endParaRPr kumimoji="1"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A75D133-1E89-A145-836F-379C854DF71B}"/>
              </a:ext>
            </a:extLst>
          </p:cNvPr>
          <p:cNvSpPr txBox="1"/>
          <p:nvPr/>
        </p:nvSpPr>
        <p:spPr>
          <a:xfrm>
            <a:off x="2514311" y="1614965"/>
            <a:ext cx="1504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Auto trigger build </a:t>
            </a:r>
            <a:endParaRPr kumimoji="1"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07270B06-B03D-5349-AC05-3D26D2C00562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141171" y="2427425"/>
            <a:ext cx="422710" cy="46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92E50BC-610E-2D45-85E5-7BBC1592CE6A}"/>
              </a:ext>
            </a:extLst>
          </p:cNvPr>
          <p:cNvSpPr txBox="1"/>
          <p:nvPr/>
        </p:nvSpPr>
        <p:spPr>
          <a:xfrm>
            <a:off x="3779912" y="2431921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build</a:t>
            </a:r>
            <a:endParaRPr kumimoji="1"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28C23086-F223-2D49-B7DA-4D56602391A4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4679003" y="3207575"/>
            <a:ext cx="1117133" cy="1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2D434F6-80CF-1547-A789-28A95C650E8D}"/>
              </a:ext>
            </a:extLst>
          </p:cNvPr>
          <p:cNvSpPr txBox="1"/>
          <p:nvPr/>
        </p:nvSpPr>
        <p:spPr>
          <a:xfrm>
            <a:off x="4426377" y="2907967"/>
            <a:ext cx="1463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Measure coverage</a:t>
            </a:r>
            <a:endParaRPr kumimoji="1"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96AEE11-377E-6F43-A9FC-84BA388C5BB4}"/>
              </a:ext>
            </a:extLst>
          </p:cNvPr>
          <p:cNvSpPr txBox="1"/>
          <p:nvPr/>
        </p:nvSpPr>
        <p:spPr>
          <a:xfrm>
            <a:off x="5092132" y="1621417"/>
            <a:ext cx="11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Static analysis</a:t>
            </a:r>
            <a:endParaRPr kumimoji="1"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1AFA80C6-2285-9144-9FA0-9E4033C149D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950784" y="2277743"/>
            <a:ext cx="501536" cy="92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DD9D122-A080-544B-AA1C-C94A1D91D0EC}"/>
              </a:ext>
            </a:extLst>
          </p:cNvPr>
          <p:cNvSpPr txBox="1"/>
          <p:nvPr/>
        </p:nvSpPr>
        <p:spPr>
          <a:xfrm>
            <a:off x="6501166" y="2486977"/>
            <a:ext cx="1658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Coverage integration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191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15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Appendix. Refactoring &amp; Re-Work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57200" y="1590414"/>
          <a:ext cx="8147248" cy="2990714"/>
        </p:xfrm>
        <a:graphic>
          <a:graphicData uri="http://schemas.openxmlformats.org/drawingml/2006/table">
            <a:tbl>
              <a:tblPr/>
              <a:tblGrid>
                <a:gridCol w="17211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02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558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30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>
                          <a:solidFill>
                            <a:srgbClr val="333333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 err="1">
                          <a:solidFill>
                            <a:srgbClr val="333333"/>
                          </a:solidFill>
                          <a:effectLst/>
                        </a:rPr>
                        <a:t>num</a:t>
                      </a:r>
                      <a:endParaRPr lang="en-US" sz="1100" b="1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</a:rPr>
                        <a:t>Graph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9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adjust access restriction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>
                          <a:effectLst/>
                        </a:rPr>
                        <a:t>36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l" fontAlgn="t"/>
                      <a:endParaRPr lang="ko-KR" altLang="en-US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9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add return value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>
                          <a:effectLst/>
                        </a:rPr>
                        <a:t>22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9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method extract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>
                          <a:effectLst/>
                        </a:rPr>
                        <a:t>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9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reduce complexity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>
                          <a:effectLst/>
                        </a:rPr>
                        <a:t>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9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add new constructor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>
                          <a:effectLst/>
                        </a:rPr>
                        <a:t>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9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reduce redundancy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>
                          <a:effectLst/>
                        </a:rPr>
                        <a:t>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9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add debug mode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>
                          <a:effectLst/>
                        </a:rPr>
                        <a:t>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9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object inject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1025" name="Picture 1" descr="https://sdet-bts.atlassian.net/wiki/download/thumbnails/1376267/image2018-7-22_9-4-17.png?version=1&amp;modificationDate=1532264659037&amp;cacheVersion=1&amp;api=v2&amp;width=707&amp;height=4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60846"/>
            <a:ext cx="4392488" cy="248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93680" y="893483"/>
            <a:ext cx="2494465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Refactoring Status</a:t>
            </a:r>
          </a:p>
        </p:txBody>
      </p:sp>
    </p:spTree>
    <p:extLst>
      <p:ext uri="{BB962C8B-B14F-4D97-AF65-F5344CB8AC3E}">
        <p14:creationId xmlns:p14="http://schemas.microsoft.com/office/powerpoint/2010/main" val="13069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16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Appendix. Refactoring &amp; Re-Work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5373216"/>
            <a:ext cx="5164203" cy="79208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412776"/>
            <a:ext cx="5379459" cy="34804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23" y="1412776"/>
            <a:ext cx="1435657" cy="7858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5399" y="2982225"/>
            <a:ext cx="1471401" cy="8059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293680" y="893483"/>
            <a:ext cx="2393797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/>
              <a:t>SonarQube</a:t>
            </a:r>
            <a:r>
              <a:rPr lang="en-US" altLang="ko-KR" b="1" dirty="0"/>
              <a:t> </a:t>
            </a:r>
            <a:r>
              <a:rPr lang="en-US" altLang="ko-KR" b="1" dirty="0" err="1"/>
              <a:t>Trand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003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17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Appendix. Pre-Test outputs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04" y="1036690"/>
            <a:ext cx="7826647" cy="55022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667868"/>
            <a:ext cx="28037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Defect : 16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139952" y="1017806"/>
            <a:ext cx="4392488" cy="5521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646" y="1324380"/>
            <a:ext cx="3737794" cy="49268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4828609" y="726809"/>
            <a:ext cx="2803761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Game Map</a:t>
            </a:r>
          </a:p>
        </p:txBody>
      </p:sp>
    </p:spTree>
    <p:extLst>
      <p:ext uri="{BB962C8B-B14F-4D97-AF65-F5344CB8AC3E}">
        <p14:creationId xmlns:p14="http://schemas.microsoft.com/office/powerpoint/2010/main" val="42686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18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Appendix. Quality activity – Unit test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20" y="4365104"/>
            <a:ext cx="4536504" cy="211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20" y="1414068"/>
            <a:ext cx="7551745" cy="230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93680" y="893483"/>
            <a:ext cx="1579984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Coverage </a:t>
            </a:r>
            <a:endParaRPr lang="en-US" altLang="ko-KR" b="1" dirty="0"/>
          </a:p>
        </p:txBody>
      </p:sp>
      <p:sp>
        <p:nvSpPr>
          <p:cNvPr id="10" name="직사각형 9"/>
          <p:cNvSpPr/>
          <p:nvPr/>
        </p:nvSpPr>
        <p:spPr>
          <a:xfrm>
            <a:off x="323528" y="3840664"/>
            <a:ext cx="1733167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Defect list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679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19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Appendix. Quality activity – Integration test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156" y="1502462"/>
            <a:ext cx="3650284" cy="630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22" y="1484785"/>
            <a:ext cx="416714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93680" y="893483"/>
            <a:ext cx="1542089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Test case </a:t>
            </a:r>
            <a:endParaRPr lang="en-US" altLang="ko-KR" b="1" dirty="0"/>
          </a:p>
        </p:txBody>
      </p:sp>
      <p:sp>
        <p:nvSpPr>
          <p:cNvPr id="10" name="직사각형 9"/>
          <p:cNvSpPr/>
          <p:nvPr/>
        </p:nvSpPr>
        <p:spPr>
          <a:xfrm>
            <a:off x="4712749" y="892276"/>
            <a:ext cx="1590500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Defect list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967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2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Team members (main role)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Sungho Chin (Team &amp; Project Lead)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err="1"/>
              <a:t>Jonggu</a:t>
            </a:r>
            <a:r>
              <a:rPr lang="en-US" altLang="ko-KR" dirty="0"/>
              <a:t> Lee (Code Review Lead)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err="1"/>
              <a:t>Sujung</a:t>
            </a:r>
            <a:r>
              <a:rPr lang="en-US" altLang="ko-KR" dirty="0"/>
              <a:t> </a:t>
            </a:r>
            <a:r>
              <a:rPr lang="en-US" altLang="ko-KR" dirty="0" err="1"/>
              <a:t>Lyu</a:t>
            </a:r>
            <a:r>
              <a:rPr lang="en-US" altLang="ko-KR" dirty="0"/>
              <a:t> (</a:t>
            </a:r>
            <a:r>
              <a:rPr lang="en" altLang="ko-KR" dirty="0"/>
              <a:t>Refactoring Lead)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err="1" smtClean="0"/>
              <a:t>Jinhyeok</a:t>
            </a:r>
            <a:r>
              <a:rPr lang="en-US" altLang="ko-KR" dirty="0" smtClean="0"/>
              <a:t> </a:t>
            </a:r>
            <a:r>
              <a:rPr lang="en-US" altLang="ko-KR" dirty="0"/>
              <a:t>Yang (</a:t>
            </a:r>
            <a:r>
              <a:rPr lang="en" altLang="ko-KR" dirty="0"/>
              <a:t>Static Analysis Lead)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err="1"/>
              <a:t>Hyoyeon</a:t>
            </a:r>
            <a:r>
              <a:rPr lang="en-US" altLang="ko-KR" dirty="0"/>
              <a:t> Hwang (Plan &amp; Test Lead)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Team Goal : </a:t>
            </a:r>
          </a:p>
          <a:p>
            <a:pPr lvl="1">
              <a:lnSpc>
                <a:spcPct val="150000"/>
              </a:lnSpc>
            </a:pPr>
            <a:r>
              <a:rPr lang="en-US" altLang="ko-KR" b="1" i="1" dirty="0"/>
              <a:t>“Studying and Understanding of SDET Culture and Techniques”, </a:t>
            </a:r>
            <a:r>
              <a:rPr lang="en-US" altLang="ko-KR" b="1" i="1" u="sng" dirty="0"/>
              <a:t>not dancing or singing!!</a:t>
            </a:r>
            <a:endParaRPr lang="en-US" altLang="ko-KR" b="1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Team Process 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Every member should be involved in every quality management process.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5 </a:t>
            </a:r>
            <a:r>
              <a:rPr lang="en-US" altLang="ko-KR" dirty="0" err="1"/>
              <a:t>hrs</a:t>
            </a:r>
            <a:r>
              <a:rPr lang="en-US" altLang="ko-KR" dirty="0"/>
              <a:t> for project / day, 1 project meeting / day, 1 mentoring meeting / week</a:t>
            </a:r>
            <a:endParaRPr lang="ko-KR" altLang="en-US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Team introductions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66E41FC-0470-AD4F-BA83-4FEC9B600B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509" y="2512234"/>
            <a:ext cx="2090291" cy="15677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265FA10-8AEF-B942-A82A-9D53D2BD98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48064" y="935544"/>
            <a:ext cx="2060569" cy="15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3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5655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Project Goal</a:t>
            </a: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2000" b="1" i="1" dirty="0"/>
              <a:t>“</a:t>
            </a:r>
            <a:r>
              <a:rPr lang="en-US" altLang="ko-KR" sz="2000" i="1" dirty="0"/>
              <a:t>Tracking bugs and defects until our customer(</a:t>
            </a:r>
            <a:r>
              <a:rPr lang="en-US" altLang="ko-KR" sz="2000" b="1" i="1" dirty="0" err="1"/>
              <a:t>jeff</a:t>
            </a:r>
            <a:r>
              <a:rPr lang="en-US" altLang="ko-KR" sz="2000" i="1" dirty="0"/>
              <a:t>) is satisfied.”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focus on testability</a:t>
            </a:r>
          </a:p>
          <a:p>
            <a:pPr lvl="2">
              <a:lnSpc>
                <a:spcPct val="130000"/>
              </a:lnSpc>
            </a:pPr>
            <a:r>
              <a:rPr lang="en-US" altLang="ko-KR" sz="2000" dirty="0"/>
              <a:t>=&gt; not focus on simple coverage ratio 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i="1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Quality Goals</a:t>
            </a: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2000" b="1" i="1" dirty="0"/>
              <a:t>Testability</a:t>
            </a:r>
            <a:r>
              <a:rPr lang="en-US" altLang="ko-KR" sz="2000" dirty="0"/>
              <a:t> : line coverage : 90%, branch coverage : 80%, mutation coverage : 90%</a:t>
            </a: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2000" b="1" i="1" dirty="0"/>
              <a:t>Functional correctness </a:t>
            </a:r>
            <a:r>
              <a:rPr lang="en-US" altLang="ko-KR" sz="2000" dirty="0"/>
              <a:t>: unit test - pass 100%</a:t>
            </a: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2000" b="1" i="1" dirty="0"/>
              <a:t>Functional suitability for new features </a:t>
            </a:r>
            <a:r>
              <a:rPr lang="en-US" altLang="ko-KR" sz="2000" dirty="0"/>
              <a:t>: 60%</a:t>
            </a: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2000" b="1" i="1" dirty="0"/>
              <a:t>Usability</a:t>
            </a:r>
            <a:r>
              <a:rPr lang="en-US" altLang="ko-KR" sz="2000" dirty="0"/>
              <a:t> (optional) : improve game command and message </a:t>
            </a:r>
            <a:r>
              <a:rPr lang="en-US" altLang="ko-KR" sz="2000" i="1" u="sng" dirty="0"/>
              <a:t>visibility</a:t>
            </a:r>
            <a:r>
              <a:rPr lang="en-US" altLang="ko-KR" sz="2000" dirty="0"/>
              <a:t> (can be play the game with the less use ‘help’ command)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Discussion of collected data : </a:t>
            </a:r>
            <a:r>
              <a:rPr lang="en-US" altLang="ko-KR" dirty="0"/>
              <a:t>team Wiki, JIRA, Sonar, </a:t>
            </a:r>
            <a:r>
              <a:rPr lang="en-US" altLang="ko-KR" dirty="0" err="1"/>
              <a:t>GIthub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Project introductions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5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4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Project Plan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F50EE6E-47F1-0544-941B-FA3723322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713" y="4141298"/>
            <a:ext cx="3790361" cy="2368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25D7A87-4377-4247-A2F7-2A7A2CF7ACB5}"/>
              </a:ext>
            </a:extLst>
          </p:cNvPr>
          <p:cNvSpPr txBox="1"/>
          <p:nvPr/>
        </p:nvSpPr>
        <p:spPr>
          <a:xfrm>
            <a:off x="256071" y="836712"/>
            <a:ext cx="8496944" cy="364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Project Plan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i="1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i="1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i="1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i="1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i="1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i="1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i="1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Quality Goals</a:t>
            </a:r>
          </a:p>
        </p:txBody>
      </p:sp>
    </p:spTree>
    <p:extLst>
      <p:ext uri="{BB962C8B-B14F-4D97-AF65-F5344CB8AC3E}">
        <p14:creationId xmlns:p14="http://schemas.microsoft.com/office/powerpoint/2010/main" val="18977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5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493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Pre-Test (optional) : </a:t>
            </a:r>
            <a:r>
              <a:rPr lang="en-US" altLang="ko-KR" sz="2000" dirty="0"/>
              <a:t>It is not a formal quality system step 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Ad-Hoc (Experience-based test design technique)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Code review : </a:t>
            </a:r>
            <a:r>
              <a:rPr lang="en-US" altLang="ko-KR" dirty="0"/>
              <a:t>Team (Technical)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Refactoring : </a:t>
            </a:r>
            <a:r>
              <a:rPr lang="en-US" altLang="ko-KR" dirty="0"/>
              <a:t>Sonar, testability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Unit test : </a:t>
            </a:r>
            <a:r>
              <a:rPr lang="en-US" altLang="ko-KR" dirty="0"/>
              <a:t>White Box testing (statement testing, branch testing)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Integration test : </a:t>
            </a:r>
            <a:r>
              <a:rPr lang="en-US" altLang="ko-KR" dirty="0"/>
              <a:t>Scenario testing (gray box)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System test : </a:t>
            </a:r>
            <a:r>
              <a:rPr lang="en-US" altLang="ko-KR" dirty="0"/>
              <a:t>Scenario testing, Ad-hoc testing, Combination testing, BVA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2</a:t>
            </a:r>
            <a:r>
              <a:rPr lang="en-US" altLang="ko-KR" b="1" baseline="30000" dirty="0"/>
              <a:t>nd</a:t>
            </a:r>
            <a:r>
              <a:rPr lang="en-US" altLang="ko-KR" b="1" dirty="0"/>
              <a:t> phase : </a:t>
            </a:r>
            <a:r>
              <a:rPr lang="en-US" altLang="ko-KR" dirty="0"/>
              <a:t>for new features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Develop/Unit test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Code review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Integration test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System test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Quality activities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63888" y="908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6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6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599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Goal 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/>
              <a:t>Understanding system of Tartan Adventure.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/>
              <a:t>checking correspondence between Spec. and Code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/>
              <a:t>detecting Code defect</a:t>
            </a: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Resource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/>
              <a:t>Participants : All members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/>
              <a:t>Planned Effort: (6/21 ~ 26) 50h (2h * 5days * 5 members)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/>
              <a:t>Actual Effort : 36.5h)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Outputs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/>
              <a:t>number of Defects : 110 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lvl="1">
              <a:lnSpc>
                <a:spcPts val="2400"/>
              </a:lnSpc>
            </a:pPr>
            <a:endParaRPr lang="en-US" altLang="ko-KR" dirty="0"/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Lessons Learned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/>
              <a:t>Vague requirements made code review hard.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/>
              <a:t>Code review is one of good way to understanding System.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Quality activities - Code Review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pic>
        <p:nvPicPr>
          <p:cNvPr id="9" name="Picture 2" descr="https://sdet-bts.atlassian.net/wiki/download/thumbnails/4947981/image2018-7-21_5-43-17.png?version=1&amp;modificationDate=1532119400232&amp;cacheVersion=1&amp;api=v2&amp;width=417&amp;height=2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685" y="3068960"/>
            <a:ext cx="4392488" cy="263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80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7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6686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Goal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 Improving Testability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 Improving Code smells in SonarQube (by 1day debt)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Resource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Participants : All members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Planned Effort: (7/9 ~ 13) 50h (2h * 5days * 5 members)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Actual Effort : 31h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Outputs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Refactoring status : number of refactoring items (69)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SonarQube trend: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Lessons Learned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Refactoring is indispensable for Testability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Monitoring method for Field Status is needed to know changed status.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    - For this, We discussed for changing private fields to public fields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    - Finally, we added getter &amp; setter methods.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Method should return about that’s result of procedure.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Quality activities - Refactoring &amp; Re-Work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2" name="실행 단추: 앞으로 또는 다음 1">
            <a:hlinkClick r:id="" action="ppaction://hlinkshowjump?jump=nextslide" highlightClick="1"/>
          </p:cNvPr>
          <p:cNvSpPr/>
          <p:nvPr/>
        </p:nvSpPr>
        <p:spPr>
          <a:xfrm>
            <a:off x="6660232" y="4215567"/>
            <a:ext cx="360040" cy="288032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실행 단추: 앞으로 또는 다음 8">
            <a:hlinkClick r:id="rId3" action="ppaction://hlinksldjump" highlightClick="1"/>
          </p:cNvPr>
          <p:cNvSpPr/>
          <p:nvPr/>
        </p:nvSpPr>
        <p:spPr>
          <a:xfrm>
            <a:off x="8392975" y="4856332"/>
            <a:ext cx="360040" cy="288032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1BD5CA3-8DBA-D944-9D7F-945E14956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148" y="4604304"/>
            <a:ext cx="5164203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1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8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Goal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Quality ‘smell’ of the tartan system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Review of requirements (at system level)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Resource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Participants : </a:t>
            </a:r>
            <a:r>
              <a:rPr lang="en-US" altLang="ko-KR" dirty="0" err="1"/>
              <a:t>Sujung</a:t>
            </a:r>
            <a:r>
              <a:rPr lang="en-US" altLang="ko-KR" dirty="0"/>
              <a:t> </a:t>
            </a:r>
            <a:r>
              <a:rPr lang="en-US" altLang="ko-KR" dirty="0" err="1"/>
              <a:t>Lyu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Planned Effort: (7/16) 2 h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Actual Effort : 5 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Outputs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/>
              <a:t>TestCase</a:t>
            </a:r>
            <a:r>
              <a:rPr lang="en-US" altLang="ko-KR" dirty="0"/>
              <a:t> : 26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Defect : 15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Map of Game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Lessons Learned 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Understanding the tartan 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Ambiguous requirements and unexpected gaming behavior</a:t>
            </a:r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287240" y="194215"/>
            <a:ext cx="4320480" cy="5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/>
              <a:t>Quality activities - Pre-Test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3" name="실행 단추: 앞으로 또는 다음 2">
            <a:hlinkClick r:id="rId3" highlightClick="1"/>
          </p:cNvPr>
          <p:cNvSpPr/>
          <p:nvPr/>
        </p:nvSpPr>
        <p:spPr>
          <a:xfrm>
            <a:off x="2740348" y="5168079"/>
            <a:ext cx="249752" cy="205138"/>
          </a:xfrm>
          <a:prstGeom prst="actionButtonForwardNex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실행 단추: 앞으로 또는 다음 2">
            <a:hlinkClick r:id="rId3" highlightClick="1"/>
            <a:extLst>
              <a:ext uri="{FF2B5EF4-FFF2-40B4-BE49-F238E27FC236}">
                <a16:creationId xmlns:a16="http://schemas.microsoft.com/office/drawing/2014/main" xmlns="" id="{F3B51F34-2AFC-6143-9879-9ED8D3AAB6CC}"/>
              </a:ext>
            </a:extLst>
          </p:cNvPr>
          <p:cNvSpPr/>
          <p:nvPr/>
        </p:nvSpPr>
        <p:spPr>
          <a:xfrm>
            <a:off x="2322604" y="4725144"/>
            <a:ext cx="249752" cy="205138"/>
          </a:xfrm>
          <a:prstGeom prst="actionButtonForwardNex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실행 단추: 앞으로 또는 다음 2">
            <a:hlinkClick r:id="rId3" highlightClick="1"/>
            <a:extLst>
              <a:ext uri="{FF2B5EF4-FFF2-40B4-BE49-F238E27FC236}">
                <a16:creationId xmlns:a16="http://schemas.microsoft.com/office/drawing/2014/main" xmlns="" id="{CDBE82CB-1737-284E-8260-C11F218227FF}"/>
              </a:ext>
            </a:extLst>
          </p:cNvPr>
          <p:cNvSpPr/>
          <p:nvPr/>
        </p:nvSpPr>
        <p:spPr>
          <a:xfrm>
            <a:off x="2615472" y="4293096"/>
            <a:ext cx="249752" cy="205138"/>
          </a:xfrm>
          <a:prstGeom prst="actionButtonForwardNex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95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9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5698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/>
              <a:t>Goal : Satisfying code coverage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/>
              <a:t>Completion criteria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/>
              <a:t>90% statement coverage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/>
              <a:t>80% branch coverage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/>
              <a:t>Participants : All members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/>
              <a:t>Planned Effort : 45h (7/16~20, 3hours a day)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/>
              <a:t>Actual / estimated Effort :  64h/73h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/>
              <a:t>Outputs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/>
              <a:t>number of unit-test : 241 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/>
              <a:t>coverage : statement coverage : </a:t>
            </a:r>
            <a:r>
              <a:rPr lang="en-US" altLang="ko-KR" sz="1700" b="1" dirty="0"/>
              <a:t>88%</a:t>
            </a:r>
            <a:r>
              <a:rPr lang="en-US" altLang="ko-KR" sz="1700" dirty="0"/>
              <a:t>, branch coverage : </a:t>
            </a:r>
            <a:r>
              <a:rPr lang="en-US" altLang="ko-KR" sz="1700" b="1" dirty="0"/>
              <a:t>85%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/>
              <a:t>Defect list : 4 (SDET-47, SDET-48, SDET-51, SDET-54)</a:t>
            </a:r>
            <a:endParaRPr lang="en-US" altLang="ko-KR" sz="1700" b="1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Lessons Learned  </a:t>
            </a:r>
            <a:endParaRPr lang="en-US" altLang="ko-KR" sz="1700" b="1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/>
              <a:t>Should simple code   be included in the Unit test?  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>
                <a:sym typeface="Wingdings" panose="05000000000000000000" pitchFamily="2" charset="2"/>
              </a:rPr>
              <a:t>     Our team's decision: don’t include</a:t>
            </a:r>
            <a:endParaRPr lang="en-US" altLang="ko-KR" sz="17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/>
              <a:t>To effectively write the Unit test, we need a detailed specification.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Quality activity – Unit test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63" y="6554936"/>
            <a:ext cx="8276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1) methods without conditional statements, getter/setter methods 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5408" y="5394424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1)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326" y="974609"/>
            <a:ext cx="2683348" cy="276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실행 단추: 앞으로 또는 다음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E3FFF0F2-64C9-D045-A49D-83587716E45F}"/>
              </a:ext>
            </a:extLst>
          </p:cNvPr>
          <p:cNvSpPr/>
          <p:nvPr/>
        </p:nvSpPr>
        <p:spPr>
          <a:xfrm>
            <a:off x="7228493" y="4294747"/>
            <a:ext cx="360040" cy="288032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실행 단추: 앞으로 또는 다음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E3FFF0F2-64C9-D045-A49D-83587716E45F}"/>
              </a:ext>
            </a:extLst>
          </p:cNvPr>
          <p:cNvSpPr/>
          <p:nvPr/>
        </p:nvSpPr>
        <p:spPr>
          <a:xfrm>
            <a:off x="6372200" y="4685220"/>
            <a:ext cx="360040" cy="288032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1154</Words>
  <Application>Microsoft Office PowerPoint</Application>
  <PresentationFormat>화면 슬라이드 쇼(4:3)</PresentationFormat>
  <Paragraphs>248</Paragraphs>
  <Slides>19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65</cp:revision>
  <dcterms:created xsi:type="dcterms:W3CDTF">2018-07-20T19:33:24Z</dcterms:created>
  <dcterms:modified xsi:type="dcterms:W3CDTF">2018-07-22T18:33:20Z</dcterms:modified>
</cp:coreProperties>
</file>