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0" r:id="rId2"/>
    <p:sldId id="303" r:id="rId3"/>
    <p:sldId id="285" r:id="rId4"/>
    <p:sldId id="305" r:id="rId5"/>
    <p:sldId id="296" r:id="rId6"/>
    <p:sldId id="315" r:id="rId7"/>
    <p:sldId id="321" r:id="rId8"/>
    <p:sldId id="32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3"/>
            <p14:sldId id="285"/>
            <p14:sldId id="305"/>
            <p14:sldId id="296"/>
            <p14:sldId id="315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/>
    <p:restoredTop sz="96318" autoAdjust="0"/>
  </p:normalViewPr>
  <p:slideViewPr>
    <p:cSldViewPr>
      <p:cViewPr varScale="1">
        <p:scale>
          <a:sx n="100" d="100"/>
          <a:sy n="100" d="100"/>
        </p:scale>
        <p:origin x="72" y="72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share_doc\CodeReview\CodeReiview_&#48516;&#49437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69486238974894"/>
          <c:y val="6.4462959408177423E-2"/>
          <c:w val="0.74747196716498354"/>
          <c:h val="0.6492610523751163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1">
                  <c:v>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Sheet1!$G$2:$G$9</c:f>
              <c:strCache>
                <c:ptCount val="8"/>
                <c:pt idx="0">
                  <c:v>requirement</c:v>
                </c:pt>
                <c:pt idx="1">
                  <c:v>complex code</c:v>
                </c:pt>
                <c:pt idx="2">
                  <c:v>logic error</c:v>
                </c:pt>
                <c:pt idx="3">
                  <c:v>security</c:v>
                </c:pt>
                <c:pt idx="4">
                  <c:v>null check</c:v>
                </c:pt>
                <c:pt idx="5">
                  <c:v>bad practice</c:v>
                </c:pt>
                <c:pt idx="6">
                  <c:v>unused</c:v>
                </c:pt>
                <c:pt idx="7">
                  <c:v>performance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8"/>
                <c:pt idx="5">
                  <c:v>5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435000"/>
        <c:axId val="148435392"/>
        <c:axId val="0"/>
      </c:bar3DChart>
      <c:catAx>
        <c:axId val="148435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435392"/>
        <c:crosses val="autoZero"/>
        <c:auto val="1"/>
        <c:lblAlgn val="ctr"/>
        <c:lblOffset val="100"/>
        <c:noMultiLvlLbl val="0"/>
      </c:catAx>
      <c:valAx>
        <c:axId val="148435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43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56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00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95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482227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=""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=""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872661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091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(Technical) Review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 Analysis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Refactoring &amp; Rework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Static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Test / Mutation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White Box testing (statement testing, branch testing)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JUnit4,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PITest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 (Black box testing)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JUnit4,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System Test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testing, Ad-hoc testing, Combination testing, Boundary Value Analysis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B2FB05-795F-E146-B2F6-E5FC788BF7C3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Project Results -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A3F71E-6209-2E46-B362-99AAD0BA4207}"/>
              </a:ext>
            </a:extLst>
          </p:cNvPr>
          <p:cNvSpPr txBox="1"/>
          <p:nvPr/>
        </p:nvSpPr>
        <p:spPr>
          <a:xfrm>
            <a:off x="5508104" y="4051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용어 기준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Understanding system of Tartan Adventure.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checking correspondence between Spec. and Code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detecting Code defect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(6/21 ~ 26) 50h (2h * 5days * 5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36.5h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Defects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Vague requirements made code review hard.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review is one of good way to understanding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Code Review 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5611AC-D10C-294F-B9EF-870930A0DFF1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927272F-6365-114D-9B9E-4F20CB2C3149}"/>
              </a:ext>
            </a:extLst>
          </p:cNvPr>
          <p:cNvSpPr txBox="1"/>
          <p:nvPr/>
        </p:nvSpPr>
        <p:spPr>
          <a:xfrm>
            <a:off x="5658622" y="842607"/>
            <a:ext cx="281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숫자 현행화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FF0000"/>
                </a:solidFill>
              </a:rPr>
              <a:t>Lesson &amp; learned.</a:t>
            </a:r>
            <a:r>
              <a:rPr kumimoji="1" lang="ko-KR" altLang="en-US" dirty="0">
                <a:solidFill>
                  <a:srgbClr val="FF0000"/>
                </a:solidFill>
              </a:rPr>
              <a:t>수정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A3F71E-6209-2E46-B362-99AAD0BA4207}"/>
              </a:ext>
            </a:extLst>
          </p:cNvPr>
          <p:cNvSpPr txBox="1"/>
          <p:nvPr/>
        </p:nvSpPr>
        <p:spPr>
          <a:xfrm>
            <a:off x="5403402" y="1700808"/>
            <a:ext cx="406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rgbClr val="0070C0"/>
                </a:solidFill>
              </a:rPr>
              <a:t>표 교체</a:t>
            </a:r>
            <a:endParaRPr kumimoji="1" lang="en-US" altLang="ko-KR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890293"/>
              </p:ext>
            </p:extLst>
          </p:nvPr>
        </p:nvGraphicFramePr>
        <p:xfrm>
          <a:off x="4095072" y="3140968"/>
          <a:ext cx="3978192" cy="216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01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276370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requirements from the user's perspective.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Especially, Use-Cases will be mainly validated.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pass rate : 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50 hours (5days / 5 hours per day 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44.15h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492 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appendix. 7)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Current pass rate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94.7 % (466/492)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: 66 (critical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major 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21, minor : 37) </a:t>
            </a:r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Ambiguous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requirements and unexpected gaming behavior made code review hard.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-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1C15E54-7504-E645-B3B4-8B0E573F1183}"/>
              </a:ext>
            </a:extLst>
          </p:cNvPr>
          <p:cNvSpPr txBox="1"/>
          <p:nvPr/>
        </p:nvSpPr>
        <p:spPr>
          <a:xfrm>
            <a:off x="6876256" y="2504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유</a:t>
            </a:r>
            <a:r>
              <a:rPr kumimoji="1" lang="en-US" altLang="ko-KR" dirty="0">
                <a:solidFill>
                  <a:srgbClr val="FF0000"/>
                </a:solidFill>
              </a:rPr>
              <a:t>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6400609"/>
            <a:ext cx="112665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: 29, Action/Item : 434, Game </a:t>
            </a:r>
            <a:r>
              <a:rPr lang="en-US" altLang="ko-K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ko-K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</a:rPr>
              <a:t>시나리오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en-US" altLang="ko-KR" dirty="0" err="1">
                <a:solidFill>
                  <a:srgbClr val="002060"/>
                </a:solidFill>
              </a:rPr>
              <a:t>palyer</a:t>
            </a:r>
            <a:r>
              <a:rPr lang="ko-KR" altLang="en-US">
                <a:solidFill>
                  <a:srgbClr val="002060"/>
                </a:solidFill>
              </a:rPr>
              <a:t>와 </a:t>
            </a:r>
            <a:r>
              <a:rPr lang="en-US" altLang="ko-KR" dirty="0">
                <a:solidFill>
                  <a:srgbClr val="002060"/>
                </a:solidFill>
              </a:rPr>
              <a:t>designer</a:t>
            </a:r>
            <a:r>
              <a:rPr lang="ko-KR" altLang="en-US">
                <a:solidFill>
                  <a:srgbClr val="002060"/>
                </a:solidFill>
              </a:rPr>
              <a:t>의 시나리오 흐름도를 기반으로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시나리오의 시작에서 종료까지 </a:t>
            </a:r>
            <a:r>
              <a:rPr lang="en-US" altLang="ko-KR" dirty="0">
                <a:solidFill>
                  <a:srgbClr val="002060"/>
                </a:solidFill>
              </a:rPr>
              <a:t>path</a:t>
            </a:r>
            <a:r>
              <a:rPr lang="ko-KR" altLang="en-US">
                <a:solidFill>
                  <a:srgbClr val="002060"/>
                </a:solidFill>
              </a:rPr>
              <a:t>를 타도록 </a:t>
            </a:r>
            <a:r>
              <a:rPr lang="en-US" altLang="ko-KR" dirty="0">
                <a:solidFill>
                  <a:srgbClr val="002060"/>
                </a:solidFill>
              </a:rPr>
              <a:t>TC</a:t>
            </a:r>
            <a:r>
              <a:rPr lang="ko-KR" altLang="en-US">
                <a:solidFill>
                  <a:srgbClr val="002060"/>
                </a:solidFill>
              </a:rPr>
              <a:t>를 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</a:rPr>
              <a:t>Action/Item : </a:t>
            </a:r>
            <a:r>
              <a:rPr lang="ko-KR" altLang="en-US">
                <a:solidFill>
                  <a:srgbClr val="002060"/>
                </a:solidFill>
              </a:rPr>
              <a:t>게임 진행시 필요한 세부 동작에 대한 </a:t>
            </a:r>
            <a:r>
              <a:rPr lang="en-US" altLang="ko-KR" dirty="0">
                <a:solidFill>
                  <a:srgbClr val="002060"/>
                </a:solidFill>
              </a:rPr>
              <a:t>test case.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>
                <a:solidFill>
                  <a:srgbClr val="002060"/>
                </a:solidFill>
              </a:rPr>
              <a:t>모든 아이템</a:t>
            </a:r>
            <a:r>
              <a:rPr lang="en-US" altLang="ko-KR" dirty="0">
                <a:solidFill>
                  <a:srgbClr val="002060"/>
                </a:solidFill>
              </a:rPr>
              <a:t>(29</a:t>
            </a:r>
            <a:r>
              <a:rPr lang="ko-KR" altLang="en-US">
                <a:solidFill>
                  <a:srgbClr val="002060"/>
                </a:solidFill>
              </a:rPr>
              <a:t>개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r>
              <a:rPr lang="ko-KR" altLang="en-US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action(14)</a:t>
            </a:r>
            <a:r>
              <a:rPr lang="ko-KR" altLang="en-US">
                <a:solidFill>
                  <a:srgbClr val="002060"/>
                </a:solidFill>
              </a:rPr>
              <a:t>을 실행하고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>
                <a:solidFill>
                  <a:srgbClr val="002060"/>
                </a:solidFill>
              </a:rPr>
              <a:t>추가로 </a:t>
            </a:r>
            <a:r>
              <a:rPr lang="en-US" altLang="ko-KR" dirty="0">
                <a:solidFill>
                  <a:srgbClr val="002060"/>
                </a:solidFill>
              </a:rPr>
              <a:t>item</a:t>
            </a:r>
            <a:r>
              <a:rPr lang="ko-KR" altLang="en-US">
                <a:solidFill>
                  <a:srgbClr val="002060"/>
                </a:solidFill>
              </a:rPr>
              <a:t> 없는 </a:t>
            </a:r>
            <a:r>
              <a:rPr lang="en-US" altLang="ko-KR" dirty="0">
                <a:solidFill>
                  <a:srgbClr val="002060"/>
                </a:solidFill>
              </a:rPr>
              <a:t>action</a:t>
            </a:r>
            <a:r>
              <a:rPr lang="ko-KR" altLang="en-US">
                <a:solidFill>
                  <a:srgbClr val="002060"/>
                </a:solidFill>
              </a:rPr>
              <a:t>에 대해서도 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>
                <a:solidFill>
                  <a:srgbClr val="002060"/>
                </a:solidFill>
              </a:rPr>
              <a:t>하기 위한 </a:t>
            </a:r>
            <a:r>
              <a:rPr lang="en-US" altLang="ko-KR" dirty="0" err="1">
                <a:solidFill>
                  <a:srgbClr val="002060"/>
                </a:solidFill>
              </a:rPr>
              <a:t>tc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>
                <a:solidFill>
                  <a:srgbClr val="002060"/>
                </a:solidFill>
              </a:rPr>
              <a:t>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</a:rPr>
              <a:t>Game </a:t>
            </a:r>
            <a:r>
              <a:rPr lang="en-US" altLang="ko-KR" dirty="0" err="1">
                <a:solidFill>
                  <a:srgbClr val="002060"/>
                </a:solidFill>
              </a:rPr>
              <a:t>Config</a:t>
            </a:r>
            <a:r>
              <a:rPr lang="en-US" altLang="ko-KR" dirty="0">
                <a:solidFill>
                  <a:srgbClr val="002060"/>
                </a:solidFill>
              </a:rPr>
              <a:t>. : designer</a:t>
            </a:r>
            <a:r>
              <a:rPr lang="ko-KR" altLang="en-US">
                <a:solidFill>
                  <a:srgbClr val="002060"/>
                </a:solidFill>
              </a:rPr>
              <a:t>의 시나리오과 관련 있음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r>
              <a:rPr lang="ko-KR" altLang="en-US">
                <a:solidFill>
                  <a:srgbClr val="002060"/>
                </a:solidFill>
              </a:rPr>
              <a:t>디자이너가 만든 게임의 </a:t>
            </a:r>
            <a:r>
              <a:rPr lang="en-US" altLang="ko-KR" dirty="0">
                <a:solidFill>
                  <a:srgbClr val="002060"/>
                </a:solidFill>
              </a:rPr>
              <a:t>valid </a:t>
            </a:r>
            <a:r>
              <a:rPr lang="ko-KR" altLang="en-US">
                <a:solidFill>
                  <a:srgbClr val="002060"/>
                </a:solidFill>
              </a:rPr>
              <a:t>를 </a:t>
            </a:r>
            <a:r>
              <a:rPr lang="en-US" altLang="ko-KR" dirty="0">
                <a:solidFill>
                  <a:srgbClr val="002060"/>
                </a:solidFill>
              </a:rPr>
              <a:t>check </a:t>
            </a:r>
            <a:r>
              <a:rPr lang="ko-KR" altLang="en-US">
                <a:solidFill>
                  <a:srgbClr val="002060"/>
                </a:solidFill>
              </a:rPr>
              <a:t>하는것에 대한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>
                <a:solidFill>
                  <a:srgbClr val="002060"/>
                </a:solidFill>
              </a:rPr>
              <a:t>세부 </a:t>
            </a:r>
            <a:r>
              <a:rPr lang="en-US" altLang="ko-KR" dirty="0" err="1">
                <a:solidFill>
                  <a:srgbClr val="002060"/>
                </a:solidFill>
              </a:rPr>
              <a:t>TestCase</a:t>
            </a:r>
            <a:r>
              <a:rPr lang="ko-KR" altLang="en-US">
                <a:solidFill>
                  <a:srgbClr val="002060"/>
                </a:solidFill>
              </a:rPr>
              <a:t>를 분리한것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736F6F7-E001-2547-BD4A-3C13D8B4B3A8}"/>
              </a:ext>
            </a:extLst>
          </p:cNvPr>
          <p:cNvSpPr txBox="1"/>
          <p:nvPr/>
        </p:nvSpPr>
        <p:spPr>
          <a:xfrm>
            <a:off x="1691680" y="2564904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attention!!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(1/3)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40692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Scenario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8" y="1387460"/>
            <a:ext cx="2439311" cy="2101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45" y="1108923"/>
            <a:ext cx="5203928" cy="2839707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480948" y="3948630"/>
            <a:ext cx="2043123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Action &amp; Item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4703913" y="3934860"/>
            <a:ext cx="197361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Game </a:t>
            </a:r>
            <a:r>
              <a:rPr lang="en-US" altLang="ko-KR" b="1" dirty="0" err="1"/>
              <a:t>Config</a:t>
            </a:r>
            <a:r>
              <a:rPr lang="en-US" altLang="ko-KR" b="1" dirty="0"/>
              <a:t>.</a:t>
            </a:r>
            <a:endParaRPr lang="ko-KR" altLang="en-US"/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511904"/>
            <a:ext cx="3634996" cy="2027008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6</a:t>
            </a:fld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64" y="4520682"/>
            <a:ext cx="3767689" cy="20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63916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TC List</a:t>
            </a:r>
            <a:endParaRPr lang="en-US" altLang="ko-KR" b="1" dirty="0"/>
          </a:p>
        </p:txBody>
      </p:sp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7</a:t>
            </a:fld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36358"/>
              </p:ext>
            </p:extLst>
          </p:nvPr>
        </p:nvGraphicFramePr>
        <p:xfrm>
          <a:off x="293681" y="1412776"/>
          <a:ext cx="5430447" cy="481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873"/>
                <a:gridCol w="781086"/>
                <a:gridCol w="1102509"/>
                <a:gridCol w="3289979"/>
              </a:tblGrid>
              <a:tr h="15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TestCase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tc_breakpot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break 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tc_detonatedynamite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detonate dynamite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tc_eatcoffee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eat coffee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tc_eatfood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eat food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tc_removedocumentinsafe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remove document in safe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tc_removegoldinpot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action-item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remove gold in pot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Collect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explore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tc_cg6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goal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Elevator Room : some 1~4 button has same releated floor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Excavatable Room : no shovel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Lockable Room : No room related time (e.g key)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Lockable Room : No lock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Obscured Room : No (obscuring setted) itme in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Required Item Room: set room related item that is not holdable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There is an unconnected room.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3121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tc_cr7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gameConfig - room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Elevator Room: _elevatorInitialFloor&gt;= floor room or _elevatorInitialFloor&lt;0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Scenario - player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Network game →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Network game → defeat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network game → log in NG</a:t>
                      </a:r>
                      <a:endParaRPr lang="en-US" sz="800" b="0" i="0" u="none" strike="noStrike">
                        <a:solidFill>
                          <a:srgbClr val="091E42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offline mode → load game → game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Darkness  Game is win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156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tc_p5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Scenario - player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Defeat the Darkness game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  <a:tr h="3121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tc_uc04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UserCase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Players can query their current status (item inventory, location, score, etc.) at any time during a game.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94" marR="7094" marT="7094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1356"/>
              </p:ext>
            </p:extLst>
          </p:nvPr>
        </p:nvGraphicFramePr>
        <p:xfrm>
          <a:off x="5868144" y="1412776"/>
          <a:ext cx="3130819" cy="452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389"/>
                <a:gridCol w="2330041"/>
                <a:gridCol w="400389"/>
              </a:tblGrid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Issue key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Priority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save/load : rooms visit information error.  - at load time, current room is in room visited.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save/load : point cal error - elevator game 6point save -&gt; continue game. 8 point -&gt; load game score 14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network game - "</a:t>
                      </a:r>
                      <a:r>
                        <a:rPr lang="en-US" sz="600" u="none" strike="noStrike" dirty="0" err="1">
                          <a:effectLst/>
                        </a:rPr>
                        <a:t>javax.crypto.IllegalBlockSizeException</a:t>
                      </a:r>
                      <a:r>
                        <a:rPr lang="en-US" sz="600" u="none" strike="noStrike" dirty="0">
                          <a:effectLst/>
                        </a:rPr>
                        <a:t>"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network game - When do network games initialize?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network game : some one game lost -&gt; gamer counter is not discount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requirement item room - There are no that item in the inventory. -&gt; action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config. : There is an unconnected room.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[Defect] game </a:t>
                      </a:r>
                      <a:r>
                        <a:rPr lang="en-US" sz="600" u="none" strike="noStrike" dirty="0" err="1">
                          <a:effectLst/>
                        </a:rPr>
                        <a:t>config</a:t>
                      </a:r>
                      <a:r>
                        <a:rPr lang="en-US" sz="600" u="none" strike="noStrike" dirty="0">
                          <a:effectLst/>
                        </a:rPr>
                        <a:t>. : requirement item room game -&gt; there is not </a:t>
                      </a:r>
                      <a:r>
                        <a:rPr lang="en-US" sz="600" u="none" strike="noStrike" dirty="0" err="1">
                          <a:effectLst/>
                        </a:rPr>
                        <a:t>requireditem</a:t>
                      </a:r>
                      <a:r>
                        <a:rPr lang="en-US" sz="600" u="none" strike="noStrike" dirty="0">
                          <a:effectLst/>
                        </a:rPr>
                        <a:t> in game -&gt; no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[game config] excavatable room game have not shovel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config. : look room game have not key, lock item in game -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game cofig : obscured room releated item is not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_elevatorRestrictedFloor </a:t>
                      </a:r>
                      <a:r>
                        <a:rPr lang="ko-KR" altLang="en-US" sz="600" u="none" strike="noStrike">
                          <a:effectLst/>
                        </a:rPr>
                        <a:t>媛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諛</a:t>
                      </a:r>
                      <a:r>
                        <a:rPr lang="en-US" altLang="ko-KR" sz="600" u="none" strike="noStrike">
                          <a:effectLst/>
                        </a:rPr>
                        <a:t>?_</a:t>
                      </a:r>
                      <a:r>
                        <a:rPr lang="en-US" sz="600" u="none" strike="noStrike">
                          <a:effectLst/>
                        </a:rPr>
                        <a:t>elevatorInitialFloor </a:t>
                      </a:r>
                      <a:r>
                        <a:rPr lang="ko-KR" altLang="en-US" sz="600" u="none" strike="noStrike">
                          <a:effectLst/>
                        </a:rPr>
                        <a:t>媛믪씠 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ㅼ젣 痢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媛믨낵 </a:t>
                      </a:r>
                      <a:r>
                        <a:rPr lang="en-US" altLang="ko-KR" sz="600" u="none" strike="noStrike">
                          <a:effectLst/>
                        </a:rPr>
                        <a:t>?</a:t>
                      </a:r>
                      <a:r>
                        <a:rPr lang="ko-KR" altLang="en-US" sz="600" u="none" strike="noStrike">
                          <a:effectLst/>
                        </a:rPr>
                        <a:t>ㅻ쫫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[game config] elevator room -&gt; no button item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collector game -&gt; goal item is not in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point game -&gt; very large point over game all point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explore game -&gt; goal room is not game -&gt; no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obscured room - obscuringItem : dynamite is not action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pass, "\ n" action in Additional action required item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[Discuss] 'status' action - room visited list : Indication of allowable duplication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201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 installed item in safe -&gt; remove action -&gt; error status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[Defect]'eat action' point action diffent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remove action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break pot -&gt; score 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Colletor Goal - status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  <a:tr h="12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SDET-90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[Defect] Darkness Win/Defeat condition &amp; Explore Goal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High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4" marR="5564" marT="5564" marB="0"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33616" y="893483"/>
            <a:ext cx="1617751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NG Defect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(2/3)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5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7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/>
              <a:pPr/>
              <a:t>8</a:t>
            </a:fld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22231"/>
              </p:ext>
            </p:extLst>
          </p:nvPr>
        </p:nvGraphicFramePr>
        <p:xfrm>
          <a:off x="909429" y="1484784"/>
          <a:ext cx="6893268" cy="4525971"/>
        </p:xfrm>
        <a:graphic>
          <a:graphicData uri="http://schemas.openxmlformats.org/drawingml/2006/table">
            <a:tbl>
              <a:tblPr/>
              <a:tblGrid>
                <a:gridCol w="499646"/>
                <a:gridCol w="5893976"/>
                <a:gridCol w="499646"/>
              </a:tblGrid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key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: safe item - error pin number -&gt; game lock up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"UC10: The platform shall alert game designers when newly created games are incomplete or misconfigured."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NO FUNCTION -  "UC09 : Game designers shall be able to configure and install new games."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Unlock is executed in a room without a lock. (often)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The ExploreGoal does not operate normally.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safe item can?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셳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- Lock up (always)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game -&gt; passage room in explored goal list is not game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rooms visit information error.  - at load time, current room is in room visited.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SDET-202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save/load : point cal error - elevator game 6point save -&gt; continue game. 8 point -&gt; load game score 14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network game - When do network games initialize?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SDET-194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requirement item room - There are no that item in the inventory. -&gt;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SDET-182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log in - pw error -&gt; unlimited retry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room releated - same direction multi room : no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obscured room - obscuringItem : dynamite is not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SDET-176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requireditem room - not to set the required item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SDET-161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 game load -&gt; play -&gt;  error about goal 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SDET-142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Explorer game -&gt; quit -&gt; explored information is error (ofthen)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 installed item in safe -&gt; remove action -&gt; error status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SDET-121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[Defect]'eat action' point action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error -&gt; get duplicate items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Dig action - Error from the second action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SDET-110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remove action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SDET-108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break pot -&gt; score error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SDET-90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Darkness Win/Defeat condition &amp; Explore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SDET-87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add GameConfiguration : RoomExcavatable.java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RoomExcavatable.java (dig items are not added in Room item)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SDET-52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need to change game.java if use item description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SDET-22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[Defect] Collector game's Goal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7544" y="908720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Defect list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66 (critical : 7 , major : 21, minor : 37)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7. Quality activity – System </a:t>
            </a:r>
            <a:r>
              <a:rPr lang="en-US" altLang="ko-KR" sz="2400" b="1" dirty="0" smtClean="0"/>
              <a:t>Test (3/3)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24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1514</Words>
  <Application>Microsoft Office PowerPoint</Application>
  <PresentationFormat>화면 슬라이드 쇼(4:3)</PresentationFormat>
  <Paragraphs>358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196</cp:revision>
  <dcterms:created xsi:type="dcterms:W3CDTF">2018-07-20T19:33:24Z</dcterms:created>
  <dcterms:modified xsi:type="dcterms:W3CDTF">2018-08-02T04:38:35Z</dcterms:modified>
</cp:coreProperties>
</file>