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4" r:id="rId6"/>
    <p:sldId id="262" r:id="rId7"/>
    <p:sldId id="263" r:id="rId8"/>
    <p:sldId id="265" r:id="rId9"/>
    <p:sldId id="26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6391" autoAdjust="0"/>
  </p:normalViewPr>
  <p:slideViewPr>
    <p:cSldViewPr snapToGrid="0">
      <p:cViewPr varScale="1">
        <p:scale>
          <a:sx n="75" d="100"/>
          <a:sy n="75" d="100"/>
        </p:scale>
        <p:origin x="9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E0E73EF2-4B26-4644-88A6-85759682C05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82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E0E73EF2-4B26-4644-88A6-85759682C05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71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320"/>
            <a:ext cx="2743200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320"/>
            <a:ext cx="8026400" cy="585216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E0E73EF2-4B26-4644-88A6-85759682C05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39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E0E73EF2-4B26-4644-88A6-85759682C05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28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266"/>
            <a:ext cx="10363200" cy="1362074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7030"/>
            <a:ext cx="10363200" cy="1499236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E0E73EF2-4B26-4644-88A6-85759682C05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85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6280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6280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E0E73EF2-4B26-4644-88A6-85759682C05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00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430"/>
            <a:ext cx="5386917" cy="640080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5511"/>
            <a:ext cx="5386917" cy="3950970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430"/>
            <a:ext cx="5389033" cy="640080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5511"/>
            <a:ext cx="5389033" cy="3950970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E0E73EF2-4B26-4644-88A6-85759682C05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31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E0E73EF2-4B26-4644-88A6-85759682C05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96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E0E73EF2-4B26-4644-88A6-85759682C05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4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2416"/>
            <a:ext cx="4011084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2416"/>
            <a:ext cx="6815667" cy="5854064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4466"/>
            <a:ext cx="4011084" cy="4692014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E0E73EF2-4B26-4644-88A6-85759682C05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77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769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3410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8291"/>
            <a:ext cx="7315200" cy="803910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E0E73EF2-4B26-4644-88A6-85759682C05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50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986"/>
            <a:ext cx="2844800" cy="363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9728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986"/>
            <a:ext cx="3860800" cy="363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9728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986"/>
            <a:ext cx="2844800" cy="363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97280"/>
            <a:fld id="{E0E73EF2-4B26-4644-88A6-85759682C05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46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1097280" rtl="0" eaLnBrk="1" latinLnBrk="1" hangingPunct="1"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097280" rtl="0" eaLnBrk="1" latinLnBrk="1" hangingPunct="1">
        <a:spcBef>
          <a:spcPct val="200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1097280" rtl="0" eaLnBrk="1" latinLnBrk="1" hangingPunct="1">
        <a:spcBef>
          <a:spcPct val="20000"/>
        </a:spcBef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1" hangingPunct="1">
        <a:spcBef>
          <a:spcPct val="200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7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429883" y="1182351"/>
          <a:ext cx="9332237" cy="2009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2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973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9728" marR="109728" marT="54864" marB="548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943812"/>
              </p:ext>
            </p:extLst>
          </p:nvPr>
        </p:nvGraphicFramePr>
        <p:xfrm>
          <a:off x="4219030" y="4184525"/>
          <a:ext cx="3753940" cy="1514247"/>
        </p:xfrm>
        <a:graphic>
          <a:graphicData uri="http://schemas.openxmlformats.org/drawingml/2006/table">
            <a:tbl>
              <a:tblPr/>
              <a:tblGrid>
                <a:gridCol w="1236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7632">
                  <a:extLst>
                    <a:ext uri="{9D8B030D-6E8A-4147-A177-3AD203B41FA5}">
                      <a16:colId xmlns:a16="http://schemas.microsoft.com/office/drawing/2014/main" val="4245003682"/>
                    </a:ext>
                  </a:extLst>
                </a:gridCol>
              </a:tblGrid>
              <a:tr h="504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팀 명</a:t>
                      </a:r>
                    </a:p>
                  </a:txBody>
                  <a:tcPr marL="109728" marR="109728" marT="54864" marB="548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097280"/>
                      <a:r>
                        <a:rPr lang="ko-KR" altLang="en-US" sz="2160" b="1" dirty="0" smtClean="0">
                          <a:solidFill>
                            <a:prstClr val="white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오늘만 산다</a:t>
                      </a:r>
                      <a:endParaRPr lang="ko-KR" altLang="en-US" sz="2160" b="1" dirty="0">
                        <a:solidFill>
                          <a:prstClr val="white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팀장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109728" marR="109728" marT="54864" marB="548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0972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prstClr val="white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조성호</a:t>
                      </a:r>
                      <a:endParaRPr lang="en-US" altLang="ko-KR" sz="1800" b="1" baseline="0" dirty="0" smtClean="0">
                        <a:solidFill>
                          <a:prstClr val="white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742578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팀원</a:t>
                      </a:r>
                    </a:p>
                  </a:txBody>
                  <a:tcPr marL="109728" marR="109728" marT="54864" marB="548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0972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 smtClean="0">
                          <a:solidFill>
                            <a:prstClr val="white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강민지 정지윤</a:t>
                      </a:r>
                      <a:endParaRPr lang="en-US" altLang="ko-KR" sz="1800" b="1" baseline="0" dirty="0" smtClean="0">
                        <a:solidFill>
                          <a:prstClr val="white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228387"/>
                  </a:ext>
                </a:extLst>
              </a:tr>
            </a:tbl>
          </a:graphicData>
        </a:graphic>
      </p:graphicFrame>
      <p:sp>
        <p:nvSpPr>
          <p:cNvPr id="6" name="제목 3"/>
          <p:cNvSpPr txBox="1">
            <a:spLocks/>
          </p:cNvSpPr>
          <p:nvPr/>
        </p:nvSpPr>
        <p:spPr>
          <a:xfrm>
            <a:off x="825016" y="1553677"/>
            <a:ext cx="10541970" cy="584938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97280"/>
            <a:r>
              <a:rPr lang="ko-KR" altLang="en-US" sz="216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요즘 뭐해</a:t>
            </a:r>
            <a:endParaRPr lang="ko-KR" altLang="en-US" sz="216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825015" y="2372879"/>
            <a:ext cx="10541970" cy="584938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097280"/>
            <a:r>
              <a:rPr lang="en-US" altLang="ko-KR" sz="126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2023-10-10</a:t>
            </a:r>
            <a:endParaRPr lang="ko-KR" altLang="en-US" sz="1260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제목 3"/>
          <p:cNvSpPr txBox="1">
            <a:spLocks/>
          </p:cNvSpPr>
          <p:nvPr/>
        </p:nvSpPr>
        <p:spPr>
          <a:xfrm>
            <a:off x="1343472" y="3169771"/>
            <a:ext cx="9505057" cy="432048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1097280"/>
            <a:r>
              <a:rPr lang="en-US" altLang="ko-KR" sz="108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Ver. 1.0</a:t>
            </a:r>
            <a:endParaRPr lang="ko-KR" altLang="en-US" sz="1080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738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E0E73EF2-4B26-4644-88A6-85759682C05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History</a:t>
            </a:r>
          </a:p>
          <a:p>
            <a:r>
              <a:rPr lang="en-US" altLang="ko-KR" dirty="0" smtClean="0"/>
              <a:t>Service</a:t>
            </a:r>
            <a:r>
              <a:rPr lang="ko-KR" altLang="en-US" dirty="0" smtClean="0"/>
              <a:t> </a:t>
            </a:r>
            <a:r>
              <a:rPr lang="en-US" altLang="ko-KR" dirty="0"/>
              <a:t>Outline</a:t>
            </a:r>
            <a:endParaRPr lang="en-US" altLang="ko-KR" dirty="0" smtClean="0"/>
          </a:p>
          <a:p>
            <a:r>
              <a:rPr lang="en-US" altLang="ko-KR" dirty="0"/>
              <a:t>Menu Structure</a:t>
            </a:r>
            <a:endParaRPr lang="en-US" altLang="ko-KR" dirty="0" smtClean="0"/>
          </a:p>
          <a:p>
            <a:r>
              <a:rPr lang="en-US" altLang="ko-KR" dirty="0"/>
              <a:t>Information </a:t>
            </a:r>
            <a:r>
              <a:rPr lang="en-US" altLang="ko-KR" dirty="0" smtClean="0"/>
              <a:t>Architecture</a:t>
            </a:r>
          </a:p>
          <a:p>
            <a:r>
              <a:rPr lang="en-US" altLang="ko-KR" dirty="0" smtClean="0"/>
              <a:t>Flowchart</a:t>
            </a:r>
          </a:p>
          <a:p>
            <a:r>
              <a:rPr lang="ko-KR" altLang="en-US" dirty="0" smtClean="0"/>
              <a:t>정책</a:t>
            </a:r>
            <a:r>
              <a:rPr lang="en-US" altLang="ko-KR" dirty="0" smtClean="0"/>
              <a:t>..?</a:t>
            </a:r>
          </a:p>
          <a:p>
            <a:r>
              <a:rPr lang="en-US" altLang="ko-KR" dirty="0" smtClean="0"/>
              <a:t>User interface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223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History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E0E73EF2-4B26-4644-88A6-85759682C05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685555"/>
              </p:ext>
            </p:extLst>
          </p:nvPr>
        </p:nvGraphicFramePr>
        <p:xfrm>
          <a:off x="609600" y="1600200"/>
          <a:ext cx="10972800" cy="2944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75684816"/>
                    </a:ext>
                  </a:extLst>
                </a:gridCol>
                <a:gridCol w="3399870">
                  <a:extLst>
                    <a:ext uri="{9D8B030D-6E8A-4147-A177-3AD203B41FA5}">
                      <a16:colId xmlns:a16="http://schemas.microsoft.com/office/drawing/2014/main" val="3693214189"/>
                    </a:ext>
                  </a:extLst>
                </a:gridCol>
                <a:gridCol w="989250">
                  <a:extLst>
                    <a:ext uri="{9D8B030D-6E8A-4147-A177-3AD203B41FA5}">
                      <a16:colId xmlns:a16="http://schemas.microsoft.com/office/drawing/2014/main" val="1615730477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4292884079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302176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Content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Owner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248057"/>
                  </a:ext>
                </a:extLst>
              </a:tr>
              <a:tr h="38549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최조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작성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1-10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2023-10-10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강민지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204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0972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메뉴 구조도 수정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2023-10-11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강민지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676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46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77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912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172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13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Service</a:t>
            </a:r>
            <a:r>
              <a:rPr lang="ko-KR" altLang="en-US" dirty="0" smtClean="0"/>
              <a:t> </a:t>
            </a:r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E0E73EF2-4B26-4644-88A6-85759682C05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5692"/>
              </p:ext>
            </p:extLst>
          </p:nvPr>
        </p:nvGraphicFramePr>
        <p:xfrm>
          <a:off x="609600" y="1600201"/>
          <a:ext cx="10972800" cy="1634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658">
                  <a:extLst>
                    <a:ext uri="{9D8B030D-6E8A-4147-A177-3AD203B41FA5}">
                      <a16:colId xmlns:a16="http://schemas.microsoft.com/office/drawing/2014/main" val="2184734530"/>
                    </a:ext>
                  </a:extLst>
                </a:gridCol>
                <a:gridCol w="9366142">
                  <a:extLst>
                    <a:ext uri="{9D8B030D-6E8A-4147-A177-3AD203B41FA5}">
                      <a16:colId xmlns:a16="http://schemas.microsoft.com/office/drawing/2014/main" val="3700023858"/>
                    </a:ext>
                  </a:extLst>
                </a:gridCol>
              </a:tblGrid>
              <a:tr h="3291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714936"/>
                  </a:ext>
                </a:extLst>
              </a:tr>
              <a:tr h="3291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기획 배경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진행 원인 이유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3781"/>
                  </a:ext>
                </a:extLst>
              </a:tr>
              <a:tr h="7933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기획 목적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목적 정리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목적의 기준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903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54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Line 150"/>
          <p:cNvSpPr>
            <a:spLocks noChangeShapeType="1"/>
          </p:cNvSpPr>
          <p:nvPr/>
        </p:nvSpPr>
        <p:spPr bwMode="auto">
          <a:xfrm>
            <a:off x="4127924" y="2410732"/>
            <a:ext cx="0" cy="1807142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 pitchFamily="34" charset="0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E0E73EF2-4B26-4644-88A6-85759682C05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AutoShape 1655"/>
          <p:cNvSpPr>
            <a:spLocks noChangeArrowheads="1"/>
          </p:cNvSpPr>
          <p:nvPr/>
        </p:nvSpPr>
        <p:spPr bwMode="auto">
          <a:xfrm>
            <a:off x="2021637" y="1668650"/>
            <a:ext cx="5516150" cy="37343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/>
              </a:gs>
              <a:gs pos="50000">
                <a:srgbClr val="FFFFFF"/>
              </a:gs>
              <a:gs pos="100000">
                <a:srgbClr val="EAEAEA"/>
              </a:gs>
            </a:gsLst>
            <a:lin ang="5400000" scaled="1"/>
          </a:gra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12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</a:t>
            </a:r>
          </a:p>
        </p:txBody>
      </p:sp>
      <p:sp>
        <p:nvSpPr>
          <p:cNvPr id="24" name="한쪽 모서리가 잘린 사각형 103"/>
          <p:cNvSpPr>
            <a:spLocks noChangeArrowheads="1"/>
          </p:cNvSpPr>
          <p:nvPr/>
        </p:nvSpPr>
        <p:spPr bwMode="auto">
          <a:xfrm>
            <a:off x="469077" y="984594"/>
            <a:ext cx="2073198" cy="320202"/>
          </a:xfrm>
          <a:custGeom>
            <a:avLst/>
            <a:gdLst>
              <a:gd name="T0" fmla="*/ 125445 w 928694"/>
              <a:gd name="T1" fmla="*/ 77 h 214314"/>
              <a:gd name="T2" fmla="*/ 62720 w 928694"/>
              <a:gd name="T3" fmla="*/ 146 h 214314"/>
              <a:gd name="T4" fmla="*/ 0 w 928694"/>
              <a:gd name="T5" fmla="*/ 77 h 214314"/>
              <a:gd name="T6" fmla="*/ 62720 w 928694"/>
              <a:gd name="T7" fmla="*/ 0 h 214314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928694"/>
              <a:gd name="T13" fmla="*/ 17334 h 214314"/>
              <a:gd name="T14" fmla="*/ 911153 w 928694"/>
              <a:gd name="T15" fmla="*/ 214314 h 2143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8694" h="214314">
                <a:moveTo>
                  <a:pt x="0" y="0"/>
                </a:moveTo>
                <a:lnTo>
                  <a:pt x="892974" y="0"/>
                </a:lnTo>
                <a:lnTo>
                  <a:pt x="928694" y="35720"/>
                </a:lnTo>
                <a:lnTo>
                  <a:pt x="928694" y="214314"/>
                </a:lnTo>
                <a:lnTo>
                  <a:pt x="0" y="214314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mbria" panose="02040503050406030204" pitchFamily="18" charset="0"/>
                <a:ea typeface="맑은 고딕" panose="020B0503020000020004" pitchFamily="50" charset="-127"/>
              </a:rPr>
              <a:t>메뉴 구조도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160421" y="115728"/>
            <a:ext cx="11855116" cy="6241258"/>
            <a:chOff x="160421" y="115728"/>
            <a:chExt cx="11855116" cy="6561222"/>
          </a:xfrm>
        </p:grpSpPr>
        <p:sp>
          <p:nvSpPr>
            <p:cNvPr id="31" name="직사각형 30"/>
            <p:cNvSpPr/>
            <p:nvPr/>
          </p:nvSpPr>
          <p:spPr>
            <a:xfrm>
              <a:off x="160421" y="115729"/>
              <a:ext cx="9047747" cy="3850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160421" y="115728"/>
              <a:ext cx="11855116" cy="6561222"/>
              <a:chOff x="160421" y="144378"/>
              <a:chExt cx="11855116" cy="6561222"/>
            </a:xfrm>
            <a:noFill/>
          </p:grpSpPr>
          <p:sp>
            <p:nvSpPr>
              <p:cNvPr id="33" name="직사각형 32"/>
              <p:cNvSpPr/>
              <p:nvPr/>
            </p:nvSpPr>
            <p:spPr>
              <a:xfrm>
                <a:off x="160421" y="657726"/>
                <a:ext cx="9047747" cy="6047874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9352548" y="144378"/>
                <a:ext cx="2662989" cy="6561222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60421" y="144378"/>
                <a:ext cx="9047747" cy="38826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Menu Structure</a:t>
                </a:r>
                <a:endParaRPr lang="ko-KR" altLang="en-US" dirty="0"/>
              </a:p>
            </p:txBody>
          </p:sp>
        </p:grpSp>
      </p:grpSp>
      <p:sp>
        <p:nvSpPr>
          <p:cNvPr id="27" name="직사각형 26"/>
          <p:cNvSpPr/>
          <p:nvPr/>
        </p:nvSpPr>
        <p:spPr>
          <a:xfrm>
            <a:off x="9352548" y="114591"/>
            <a:ext cx="2662989" cy="284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Description</a:t>
            </a:r>
            <a:r>
              <a:rPr lang="en-US" altLang="ko-KR" dirty="0"/>
              <a:t>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352548" y="604042"/>
            <a:ext cx="26629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메뉴 구조</a:t>
            </a:r>
            <a:r>
              <a:rPr lang="en-US" altLang="ko-KR" sz="1200" b="1" dirty="0" smtClean="0"/>
              <a:t>:</a:t>
            </a:r>
            <a:endParaRPr lang="en-US" altLang="ko-KR" sz="12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원 데이 모임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정기 모임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나의 모임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프로필 메뉴 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차 메뉴는 서브 왼쪽 메뉴에서만 노출된다</a:t>
            </a:r>
            <a:r>
              <a:rPr lang="en-US" altLang="ko-KR" sz="1200" dirty="0" smtClean="0"/>
              <a:t>.</a:t>
            </a:r>
          </a:p>
          <a:p>
            <a:pPr lvl="1"/>
            <a:endParaRPr lang="en-US" altLang="ko-KR" sz="12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고객센터 메뉴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상단 서브 메뉴와 전체보기 메뉴에 포함한다</a:t>
            </a:r>
            <a:r>
              <a:rPr lang="en-US" altLang="ko-KR" sz="1200" dirty="0" smtClean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1 : 1 </a:t>
            </a:r>
            <a:r>
              <a:rPr lang="ko-KR" altLang="en-US" sz="1200" dirty="0"/>
              <a:t>문의하기 메뉴 </a:t>
            </a:r>
            <a:r>
              <a:rPr lang="en-US" altLang="ko-KR" sz="1200" dirty="0"/>
              <a:t>: </a:t>
            </a:r>
            <a:r>
              <a:rPr lang="ko-KR" altLang="en-US" sz="1200" dirty="0"/>
              <a:t>텍스트 폼으로 이루어져 바로 전달 할 수 있는 상담 페이지이다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2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666611"/>
              </p:ext>
            </p:extLst>
          </p:nvPr>
        </p:nvGraphicFramePr>
        <p:xfrm>
          <a:off x="9360861" y="4986803"/>
          <a:ext cx="266299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59">
                  <a:extLst>
                    <a:ext uri="{9D8B030D-6E8A-4147-A177-3AD203B41FA5}">
                      <a16:colId xmlns:a16="http://schemas.microsoft.com/office/drawing/2014/main" val="3761928828"/>
                    </a:ext>
                  </a:extLst>
                </a:gridCol>
                <a:gridCol w="2148331">
                  <a:extLst>
                    <a:ext uri="{9D8B030D-6E8A-4147-A177-3AD203B41FA5}">
                      <a16:colId xmlns:a16="http://schemas.microsoft.com/office/drawing/2014/main" val="291723656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&lt;L1&gt;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9882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l" defTabSz="10972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&lt;L2&gt;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3421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l" defTabSz="10972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&lt;L3&gt;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91469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l" defTabSz="10972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&lt;L4&gt;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643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l" defTabSz="10972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&lt;L5&gt;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9351649"/>
                  </a:ext>
                </a:extLst>
              </a:tr>
            </a:tbl>
          </a:graphicData>
        </a:graphic>
      </p:graphicFrame>
      <p:sp>
        <p:nvSpPr>
          <p:cNvPr id="7" name="Line 150"/>
          <p:cNvSpPr>
            <a:spLocks noChangeShapeType="1"/>
          </p:cNvSpPr>
          <p:nvPr/>
        </p:nvSpPr>
        <p:spPr bwMode="auto">
          <a:xfrm>
            <a:off x="2789575" y="2410732"/>
            <a:ext cx="0" cy="1807142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 pitchFamily="34" charset="0"/>
              <a:ea typeface="굴림" panose="020B0600000101010101" pitchFamily="50" charset="-127"/>
            </a:endParaRPr>
          </a:p>
        </p:txBody>
      </p:sp>
      <p:sp>
        <p:nvSpPr>
          <p:cNvPr id="8" name="Line 152"/>
          <p:cNvSpPr>
            <a:spLocks noChangeShapeType="1"/>
          </p:cNvSpPr>
          <p:nvPr/>
        </p:nvSpPr>
        <p:spPr bwMode="auto">
          <a:xfrm flipH="1">
            <a:off x="8284617" y="2413910"/>
            <a:ext cx="0" cy="1630966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 pitchFamily="34" charset="0"/>
              <a:ea typeface="굴림" panose="020B0600000101010101" pitchFamily="50" charset="-127"/>
            </a:endParaRPr>
          </a:p>
        </p:txBody>
      </p:sp>
      <p:sp>
        <p:nvSpPr>
          <p:cNvPr id="11" name="Line 151"/>
          <p:cNvSpPr>
            <a:spLocks noChangeShapeType="1"/>
          </p:cNvSpPr>
          <p:nvPr/>
        </p:nvSpPr>
        <p:spPr bwMode="auto">
          <a:xfrm>
            <a:off x="4766572" y="2042086"/>
            <a:ext cx="0" cy="368646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 pitchFamily="34" charset="0"/>
              <a:ea typeface="굴림" panose="020B0600000101010101" pitchFamily="50" charset="-127"/>
            </a:endParaRPr>
          </a:p>
        </p:txBody>
      </p:sp>
      <p:sp>
        <p:nvSpPr>
          <p:cNvPr id="12" name="Line 152"/>
          <p:cNvSpPr>
            <a:spLocks noChangeShapeType="1"/>
          </p:cNvSpPr>
          <p:nvPr/>
        </p:nvSpPr>
        <p:spPr bwMode="auto">
          <a:xfrm>
            <a:off x="5505994" y="2410732"/>
            <a:ext cx="0" cy="1186063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 pitchFamily="34" charset="0"/>
              <a:ea typeface="굴림" panose="020B0600000101010101" pitchFamily="50" charset="-127"/>
            </a:endParaRPr>
          </a:p>
        </p:txBody>
      </p:sp>
      <p:sp>
        <p:nvSpPr>
          <p:cNvPr id="13" name="Line 149"/>
          <p:cNvSpPr>
            <a:spLocks noChangeShapeType="1"/>
          </p:cNvSpPr>
          <p:nvPr/>
        </p:nvSpPr>
        <p:spPr bwMode="auto">
          <a:xfrm>
            <a:off x="1423245" y="2391195"/>
            <a:ext cx="0" cy="312123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 pitchFamily="34" charset="0"/>
              <a:ea typeface="굴림" panose="020B0600000101010101" pitchFamily="50" charset="-127"/>
            </a:endParaRPr>
          </a:p>
        </p:txBody>
      </p:sp>
      <p:sp>
        <p:nvSpPr>
          <p:cNvPr id="15" name="Line 154"/>
          <p:cNvSpPr>
            <a:spLocks noChangeShapeType="1"/>
          </p:cNvSpPr>
          <p:nvPr/>
        </p:nvSpPr>
        <p:spPr bwMode="auto">
          <a:xfrm flipH="1" flipV="1">
            <a:off x="1423245" y="2402623"/>
            <a:ext cx="6861372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 pitchFamily="34" charset="0"/>
              <a:ea typeface="굴림" panose="020B0600000101010101" pitchFamily="50" charset="-127"/>
            </a:endParaRPr>
          </a:p>
        </p:txBody>
      </p:sp>
      <p:sp>
        <p:nvSpPr>
          <p:cNvPr id="16" name="AutoShape 1655"/>
          <p:cNvSpPr>
            <a:spLocks noChangeArrowheads="1"/>
          </p:cNvSpPr>
          <p:nvPr/>
        </p:nvSpPr>
        <p:spPr bwMode="auto">
          <a:xfrm>
            <a:off x="745155" y="2611374"/>
            <a:ext cx="1268880" cy="34424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/>
              </a:gs>
              <a:gs pos="50000">
                <a:srgbClr val="FFFFFF"/>
              </a:gs>
              <a:gs pos="100000">
                <a:srgbClr val="EAEAEA"/>
              </a:gs>
            </a:gsLst>
            <a:lin ang="5400000" scaled="1"/>
          </a:gra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ctr" defTabSz="915988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</a:t>
            </a:r>
            <a:endParaRPr kumimoji="1" lang="ko-KR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AutoShape 1655"/>
          <p:cNvSpPr>
            <a:spLocks noChangeArrowheads="1"/>
          </p:cNvSpPr>
          <p:nvPr/>
        </p:nvSpPr>
        <p:spPr bwMode="auto">
          <a:xfrm>
            <a:off x="2121636" y="2611374"/>
            <a:ext cx="1270911" cy="34424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/>
              </a:gs>
              <a:gs pos="50000">
                <a:srgbClr val="FFFFFF"/>
              </a:gs>
              <a:gs pos="100000">
                <a:srgbClr val="EAEAEA"/>
              </a:gs>
            </a:gsLst>
            <a:lin ang="5400000" scaled="1"/>
          </a:gra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ctr" defTabSz="915988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데이 모임</a:t>
            </a:r>
            <a:endParaRPr kumimoji="1" lang="ko-KR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Rectangle 139"/>
          <p:cNvSpPr>
            <a:spLocks noChangeArrowheads="1"/>
          </p:cNvSpPr>
          <p:nvPr/>
        </p:nvSpPr>
        <p:spPr bwMode="auto">
          <a:xfrm>
            <a:off x="2119606" y="3069541"/>
            <a:ext cx="1270911" cy="342501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kern="0" noProof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데이 모임 보기</a:t>
            </a:r>
            <a:endParaRPr kumimoji="1" lang="en-US" altLang="ko-KR" sz="7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AutoShape 1655"/>
          <p:cNvSpPr>
            <a:spLocks noChangeArrowheads="1"/>
          </p:cNvSpPr>
          <p:nvPr/>
        </p:nvSpPr>
        <p:spPr bwMode="auto">
          <a:xfrm>
            <a:off x="3500148" y="2611374"/>
            <a:ext cx="1272941" cy="34424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/>
              </a:gs>
              <a:gs pos="50000">
                <a:srgbClr val="FFFFFF"/>
              </a:gs>
              <a:gs pos="100000">
                <a:srgbClr val="EAEAEA"/>
              </a:gs>
            </a:gsLst>
            <a:lin ang="5400000" scaled="1"/>
          </a:gra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lvl="0" algn="ctr" eaLnBrk="1" fontAlgn="base" latinLnBrk="0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9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정기 모임</a:t>
            </a:r>
            <a:endParaRPr kumimoji="1" lang="ko-KR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AutoShape 1655"/>
          <p:cNvSpPr>
            <a:spLocks noChangeArrowheads="1"/>
          </p:cNvSpPr>
          <p:nvPr/>
        </p:nvSpPr>
        <p:spPr bwMode="auto">
          <a:xfrm>
            <a:off x="7649163" y="2611374"/>
            <a:ext cx="1270911" cy="34424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/>
              </a:gs>
              <a:gs pos="50000">
                <a:srgbClr val="FFFFFF"/>
              </a:gs>
              <a:gs pos="100000">
                <a:srgbClr val="EAEAEA"/>
              </a:gs>
            </a:gsLst>
            <a:lin ang="5400000" scaled="1"/>
          </a:gra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lvl="0" algn="ctr" eaLnBrk="1" fontAlgn="base" latinLnBrk="0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9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 </a:t>
            </a:r>
            <a:endParaRPr kumimoji="1" lang="en-US" altLang="ko-KR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Rectangle 143"/>
          <p:cNvSpPr>
            <a:spLocks noChangeArrowheads="1"/>
          </p:cNvSpPr>
          <p:nvPr/>
        </p:nvSpPr>
        <p:spPr bwMode="auto">
          <a:xfrm>
            <a:off x="7652776" y="3073421"/>
            <a:ext cx="1270911" cy="342501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endParaRPr kumimoji="1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AutoShape 1655"/>
          <p:cNvSpPr>
            <a:spLocks noChangeArrowheads="1"/>
          </p:cNvSpPr>
          <p:nvPr/>
        </p:nvSpPr>
        <p:spPr bwMode="auto">
          <a:xfrm>
            <a:off x="4880690" y="2613122"/>
            <a:ext cx="1272941" cy="34424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/>
              </a:gs>
              <a:gs pos="50000">
                <a:srgbClr val="FFFFFF"/>
              </a:gs>
              <a:gs pos="100000">
                <a:srgbClr val="EAEAEA"/>
              </a:gs>
            </a:gsLst>
            <a:lin ang="5400000" scaled="1"/>
          </a:gra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lvl="0" algn="ctr" eaLnBrk="1" fontAlgn="base" latinLnBrk="0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900" b="1" kern="0" noProof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모임</a:t>
            </a:r>
            <a:endParaRPr kumimoji="1" lang="en-US" altLang="ko-KR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Rectangle 139"/>
          <p:cNvSpPr>
            <a:spLocks noChangeArrowheads="1"/>
          </p:cNvSpPr>
          <p:nvPr/>
        </p:nvSpPr>
        <p:spPr bwMode="auto">
          <a:xfrm>
            <a:off x="2119606" y="4112564"/>
            <a:ext cx="1270911" cy="3425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7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데이 모임 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lang="en-US" altLang="ko-KR" sz="7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Rectangle 139"/>
          <p:cNvSpPr>
            <a:spLocks noChangeArrowheads="1"/>
          </p:cNvSpPr>
          <p:nvPr/>
        </p:nvSpPr>
        <p:spPr bwMode="auto">
          <a:xfrm>
            <a:off x="2119606" y="3775300"/>
            <a:ext cx="1270911" cy="3425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데이 모임 참여</a:t>
            </a:r>
            <a:endParaRPr kumimoji="1" lang="en-US" altLang="ko-KR" sz="7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Rectangle 139"/>
          <p:cNvSpPr>
            <a:spLocks noChangeArrowheads="1"/>
          </p:cNvSpPr>
          <p:nvPr/>
        </p:nvSpPr>
        <p:spPr bwMode="auto">
          <a:xfrm>
            <a:off x="2119605" y="4451634"/>
            <a:ext cx="1270911" cy="3425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7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데이 모임 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en-US" altLang="ko-KR" sz="7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Rectangle 139"/>
          <p:cNvSpPr>
            <a:spLocks noChangeArrowheads="1"/>
          </p:cNvSpPr>
          <p:nvPr/>
        </p:nvSpPr>
        <p:spPr bwMode="auto">
          <a:xfrm>
            <a:off x="3500146" y="3069600"/>
            <a:ext cx="1270911" cy="342501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kern="0" noProof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정기 모임 보기</a:t>
            </a:r>
            <a:endParaRPr kumimoji="1" lang="en-US" altLang="ko-KR" sz="7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Rectangle 139"/>
          <p:cNvSpPr>
            <a:spLocks noChangeArrowheads="1"/>
          </p:cNvSpPr>
          <p:nvPr/>
        </p:nvSpPr>
        <p:spPr bwMode="auto">
          <a:xfrm>
            <a:off x="3500146" y="4110815"/>
            <a:ext cx="1270911" cy="3425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7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정기 모임 수정</a:t>
            </a:r>
            <a:endParaRPr lang="en-US" altLang="ko-KR" sz="7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Rectangle 139"/>
          <p:cNvSpPr>
            <a:spLocks noChangeArrowheads="1"/>
          </p:cNvSpPr>
          <p:nvPr/>
        </p:nvSpPr>
        <p:spPr bwMode="auto">
          <a:xfrm>
            <a:off x="3500146" y="3765888"/>
            <a:ext cx="1270911" cy="3425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정기 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모임 참여</a:t>
            </a:r>
            <a:endParaRPr kumimoji="1" lang="en-US" altLang="ko-KR" sz="7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Rectangle 139"/>
          <p:cNvSpPr>
            <a:spLocks noChangeArrowheads="1"/>
          </p:cNvSpPr>
          <p:nvPr/>
        </p:nvSpPr>
        <p:spPr bwMode="auto">
          <a:xfrm>
            <a:off x="3500145" y="4457549"/>
            <a:ext cx="1270911" cy="3425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7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정기 </a:t>
            </a:r>
            <a:r>
              <a:rPr lang="ko-KR" altLang="en-US" sz="7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모임 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en-US" altLang="ko-KR" sz="7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Rectangle 143"/>
          <p:cNvSpPr>
            <a:spLocks noChangeArrowheads="1"/>
          </p:cNvSpPr>
          <p:nvPr/>
        </p:nvSpPr>
        <p:spPr bwMode="auto">
          <a:xfrm>
            <a:off x="7649163" y="3475297"/>
            <a:ext cx="1270911" cy="342501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자주 묻는 질문</a:t>
            </a:r>
            <a:endParaRPr kumimoji="1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Rectangle 143"/>
          <p:cNvSpPr>
            <a:spLocks noChangeArrowheads="1"/>
          </p:cNvSpPr>
          <p:nvPr/>
        </p:nvSpPr>
        <p:spPr bwMode="auto">
          <a:xfrm>
            <a:off x="7649163" y="3873625"/>
            <a:ext cx="1270911" cy="342501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1" lang="en-US" altLang="ko-KR" sz="7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: 1 </a:t>
            </a:r>
            <a:r>
              <a:rPr kumimoji="1" lang="ko-KR" altLang="en-US" sz="7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문의하기</a:t>
            </a:r>
            <a:endParaRPr kumimoji="1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Rectangle 139"/>
          <p:cNvSpPr>
            <a:spLocks noChangeArrowheads="1"/>
          </p:cNvSpPr>
          <p:nvPr/>
        </p:nvSpPr>
        <p:spPr bwMode="auto">
          <a:xfrm>
            <a:off x="4886336" y="3067052"/>
            <a:ext cx="1270911" cy="342501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</a:t>
            </a:r>
            <a:r>
              <a:rPr lang="ko-KR" altLang="en-US" sz="700" kern="0" noProof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모임 보기</a:t>
            </a:r>
            <a:endParaRPr kumimoji="1" lang="en-US" altLang="ko-KR" sz="7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Rectangle 139"/>
          <p:cNvSpPr>
            <a:spLocks noChangeArrowheads="1"/>
          </p:cNvSpPr>
          <p:nvPr/>
        </p:nvSpPr>
        <p:spPr bwMode="auto">
          <a:xfrm>
            <a:off x="4887033" y="3427973"/>
            <a:ext cx="1270911" cy="3425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채팅 하기</a:t>
            </a:r>
            <a:endParaRPr kumimoji="1" lang="en-US" altLang="ko-KR" sz="7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Rectangle 139"/>
          <p:cNvSpPr>
            <a:spLocks noChangeArrowheads="1"/>
          </p:cNvSpPr>
          <p:nvPr/>
        </p:nvSpPr>
        <p:spPr bwMode="auto">
          <a:xfrm>
            <a:off x="2122082" y="3425077"/>
            <a:ext cx="1270911" cy="3425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데이 모임 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kumimoji="1" lang="en-US" altLang="ko-KR" sz="7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Rectangle 139"/>
          <p:cNvSpPr>
            <a:spLocks noChangeArrowheads="1"/>
          </p:cNvSpPr>
          <p:nvPr/>
        </p:nvSpPr>
        <p:spPr bwMode="auto">
          <a:xfrm>
            <a:off x="3495661" y="3423328"/>
            <a:ext cx="1270911" cy="3425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정기 </a:t>
            </a:r>
            <a:r>
              <a:rPr lang="ko-KR" altLang="en-US" sz="7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모임 등록</a:t>
            </a:r>
            <a:endParaRPr kumimoji="1" lang="en-US" altLang="ko-KR" sz="7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Line 152"/>
          <p:cNvSpPr>
            <a:spLocks noChangeShapeType="1"/>
          </p:cNvSpPr>
          <p:nvPr/>
        </p:nvSpPr>
        <p:spPr bwMode="auto">
          <a:xfrm flipH="1">
            <a:off x="6905286" y="2413910"/>
            <a:ext cx="0" cy="1232637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 pitchFamily="34" charset="0"/>
              <a:ea typeface="굴림" panose="020B0600000101010101" pitchFamily="50" charset="-127"/>
            </a:endParaRPr>
          </a:p>
        </p:txBody>
      </p:sp>
      <p:sp>
        <p:nvSpPr>
          <p:cNvPr id="62" name="AutoShape 1655"/>
          <p:cNvSpPr>
            <a:spLocks noChangeArrowheads="1"/>
          </p:cNvSpPr>
          <p:nvPr/>
        </p:nvSpPr>
        <p:spPr bwMode="auto">
          <a:xfrm>
            <a:off x="6269832" y="2611374"/>
            <a:ext cx="1270911" cy="34424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/>
              </a:gs>
              <a:gs pos="50000">
                <a:srgbClr val="FFFFFF"/>
              </a:gs>
              <a:gs pos="100000">
                <a:srgbClr val="EAEAEA"/>
              </a:gs>
            </a:gsLst>
            <a:lin ang="5400000" scaled="1"/>
          </a:gra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lvl="0" algn="ctr" eaLnBrk="1" fontAlgn="base" latinLnBrk="0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9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프로필 </a:t>
            </a:r>
            <a:endParaRPr kumimoji="1" lang="en-US" altLang="ko-KR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Rectangle 143"/>
          <p:cNvSpPr>
            <a:spLocks noChangeArrowheads="1"/>
          </p:cNvSpPr>
          <p:nvPr/>
        </p:nvSpPr>
        <p:spPr bwMode="auto">
          <a:xfrm>
            <a:off x="6269832" y="3067052"/>
            <a:ext cx="1270911" cy="3425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</a:t>
            </a:r>
            <a:r>
              <a: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수정</a:t>
            </a:r>
            <a:endParaRPr kumimoji="1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Rectangle 143"/>
          <p:cNvSpPr>
            <a:spLocks noChangeArrowheads="1"/>
          </p:cNvSpPr>
          <p:nvPr/>
        </p:nvSpPr>
        <p:spPr bwMode="auto">
          <a:xfrm>
            <a:off x="6269832" y="3424486"/>
            <a:ext cx="1270911" cy="3425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회원 탈퇴</a:t>
            </a:r>
            <a:endParaRPr kumimoji="1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Rectangle 139"/>
          <p:cNvSpPr>
            <a:spLocks noChangeArrowheads="1"/>
          </p:cNvSpPr>
          <p:nvPr/>
        </p:nvSpPr>
        <p:spPr bwMode="auto">
          <a:xfrm>
            <a:off x="4887789" y="3775300"/>
            <a:ext cx="1270911" cy="3425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모임 편집</a:t>
            </a:r>
            <a:endParaRPr kumimoji="1" lang="en-US" altLang="ko-KR" sz="7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837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420" y="115729"/>
            <a:ext cx="11845113" cy="366235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/>
              <a:t>List of Screen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E0E73EF2-4B26-4644-88A6-85759682C05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421" y="115729"/>
            <a:ext cx="11845113" cy="3662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164103"/>
              </p:ext>
            </p:extLst>
          </p:nvPr>
        </p:nvGraphicFramePr>
        <p:xfrm>
          <a:off x="160420" y="558297"/>
          <a:ext cx="11845116" cy="5819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186">
                  <a:extLst>
                    <a:ext uri="{9D8B030D-6E8A-4147-A177-3AD203B41FA5}">
                      <a16:colId xmlns:a16="http://schemas.microsoft.com/office/drawing/2014/main" val="1333364764"/>
                    </a:ext>
                  </a:extLst>
                </a:gridCol>
                <a:gridCol w="1974186">
                  <a:extLst>
                    <a:ext uri="{9D8B030D-6E8A-4147-A177-3AD203B41FA5}">
                      <a16:colId xmlns:a16="http://schemas.microsoft.com/office/drawing/2014/main" val="2589864120"/>
                    </a:ext>
                  </a:extLst>
                </a:gridCol>
                <a:gridCol w="1974186">
                  <a:extLst>
                    <a:ext uri="{9D8B030D-6E8A-4147-A177-3AD203B41FA5}">
                      <a16:colId xmlns:a16="http://schemas.microsoft.com/office/drawing/2014/main" val="3348111096"/>
                    </a:ext>
                  </a:extLst>
                </a:gridCol>
                <a:gridCol w="1974186">
                  <a:extLst>
                    <a:ext uri="{9D8B030D-6E8A-4147-A177-3AD203B41FA5}">
                      <a16:colId xmlns:a16="http://schemas.microsoft.com/office/drawing/2014/main" val="883180405"/>
                    </a:ext>
                  </a:extLst>
                </a:gridCol>
                <a:gridCol w="1974186">
                  <a:extLst>
                    <a:ext uri="{9D8B030D-6E8A-4147-A177-3AD203B41FA5}">
                      <a16:colId xmlns:a16="http://schemas.microsoft.com/office/drawing/2014/main" val="3949019366"/>
                    </a:ext>
                  </a:extLst>
                </a:gridCol>
                <a:gridCol w="1974186">
                  <a:extLst>
                    <a:ext uri="{9D8B030D-6E8A-4147-A177-3AD203B41FA5}">
                      <a16:colId xmlns:a16="http://schemas.microsoft.com/office/drawing/2014/main" val="3074257613"/>
                    </a:ext>
                  </a:extLst>
                </a:gridCol>
              </a:tblGrid>
              <a:tr h="3453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대메뉴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중메뉴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/Related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15892"/>
                  </a:ext>
                </a:extLst>
              </a:tr>
              <a:tr h="260696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</a:rPr>
                        <a:t>원 데이 모임</a:t>
                      </a:r>
                      <a:endParaRPr kumimoji="1" lang="ko-KR" altLang="en-US" sz="1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161418"/>
                  </a:ext>
                </a:extLst>
              </a:tr>
              <a:tr h="260696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625806"/>
                  </a:ext>
                </a:extLst>
              </a:tr>
              <a:tr h="260696"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670980"/>
                  </a:ext>
                </a:extLst>
              </a:tr>
              <a:tr h="260696"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6007355"/>
                  </a:ext>
                </a:extLst>
              </a:tr>
              <a:tr h="260696"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7300988"/>
                  </a:ext>
                </a:extLst>
              </a:tr>
              <a:tr h="260696"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4093131"/>
                  </a:ext>
                </a:extLst>
              </a:tr>
              <a:tr h="260696"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61178"/>
                  </a:ext>
                </a:extLst>
              </a:tr>
              <a:tr h="260696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9272"/>
                  </a:ext>
                </a:extLst>
              </a:tr>
              <a:tr h="260696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313955"/>
                  </a:ext>
                </a:extLst>
              </a:tr>
              <a:tr h="260696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761104"/>
                  </a:ext>
                </a:extLst>
              </a:tr>
              <a:tr h="260696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069152"/>
                  </a:ext>
                </a:extLst>
              </a:tr>
              <a:tr h="260696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027342"/>
                  </a:ext>
                </a:extLst>
              </a:tr>
              <a:tr h="260696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8693455"/>
                  </a:ext>
                </a:extLst>
              </a:tr>
              <a:tr h="260696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211463"/>
                  </a:ext>
                </a:extLst>
              </a:tr>
              <a:tr h="260696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936659"/>
                  </a:ext>
                </a:extLst>
              </a:tr>
              <a:tr h="260696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761150"/>
                  </a:ext>
                </a:extLst>
              </a:tr>
              <a:tr h="260696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964100"/>
                  </a:ext>
                </a:extLst>
              </a:tr>
              <a:tr h="260696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25420"/>
                  </a:ext>
                </a:extLst>
              </a:tr>
              <a:tr h="260696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137047"/>
                  </a:ext>
                </a:extLst>
              </a:tr>
              <a:tr h="260696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492539"/>
                  </a:ext>
                </a:extLst>
              </a:tr>
              <a:tr h="260696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1573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32" y="1539195"/>
            <a:ext cx="8449854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flowchart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E0E73EF2-4B26-4644-88A6-85759682C05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494" y="1815020"/>
            <a:ext cx="8145012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5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기본 정책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E0E73EF2-4B26-4644-88A6-85759682C05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1205" y="2705732"/>
            <a:ext cx="7449590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5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E0E73EF2-4B26-4644-88A6-85759682C05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한쪽 모서리가 잘린 사각형 103"/>
          <p:cNvSpPr>
            <a:spLocks noChangeArrowheads="1"/>
          </p:cNvSpPr>
          <p:nvPr/>
        </p:nvSpPr>
        <p:spPr bwMode="auto">
          <a:xfrm>
            <a:off x="469077" y="928047"/>
            <a:ext cx="2073198" cy="400981"/>
          </a:xfrm>
          <a:custGeom>
            <a:avLst/>
            <a:gdLst>
              <a:gd name="T0" fmla="*/ 125445 w 928694"/>
              <a:gd name="T1" fmla="*/ 77 h 214314"/>
              <a:gd name="T2" fmla="*/ 62720 w 928694"/>
              <a:gd name="T3" fmla="*/ 146 h 214314"/>
              <a:gd name="T4" fmla="*/ 0 w 928694"/>
              <a:gd name="T5" fmla="*/ 77 h 214314"/>
              <a:gd name="T6" fmla="*/ 62720 w 928694"/>
              <a:gd name="T7" fmla="*/ 0 h 214314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928694"/>
              <a:gd name="T13" fmla="*/ 17334 h 214314"/>
              <a:gd name="T14" fmla="*/ 911153 w 928694"/>
              <a:gd name="T15" fmla="*/ 214314 h 2143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8694" h="214314">
                <a:moveTo>
                  <a:pt x="0" y="0"/>
                </a:moveTo>
                <a:lnTo>
                  <a:pt x="892974" y="0"/>
                </a:lnTo>
                <a:lnTo>
                  <a:pt x="928694" y="35720"/>
                </a:lnTo>
                <a:lnTo>
                  <a:pt x="928694" y="214314"/>
                </a:lnTo>
                <a:lnTo>
                  <a:pt x="0" y="214314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mbria" panose="02040503050406030204" pitchFamily="18" charset="0"/>
                <a:ea typeface="맑은 고딕" panose="020B0503020000020004" pitchFamily="50" charset="-127"/>
              </a:rPr>
              <a:t>메뉴 구조도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0421" y="115730"/>
            <a:ext cx="9047747" cy="2710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60421" y="731520"/>
            <a:ext cx="9047747" cy="56254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352548" y="115727"/>
            <a:ext cx="2662989" cy="62412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60421" y="117310"/>
            <a:ext cx="82305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UI </a:t>
            </a:r>
            <a:r>
              <a:rPr lang="ko-KR" altLang="en-US" sz="1500" b="1" dirty="0"/>
              <a:t>설계</a:t>
            </a:r>
            <a:endParaRPr lang="ko-KR" alt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9352548" y="604042"/>
            <a:ext cx="26629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 smtClean="0"/>
              <a:t>메뉴 구조</a:t>
            </a:r>
            <a:r>
              <a:rPr lang="en-US" altLang="ko-KR" sz="1200" b="1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메인 메뉴</a:t>
            </a: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홈페이지 상단에 노출된다</a:t>
            </a:r>
            <a:r>
              <a:rPr lang="en-US" altLang="ko-KR" sz="1200" dirty="0" smtClean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교육 메뉴</a:t>
            </a:r>
            <a:r>
              <a:rPr lang="en-US" altLang="ko-KR" sz="1200" dirty="0" smtClean="0"/>
              <a:t>:  </a:t>
            </a:r>
            <a:r>
              <a:rPr lang="ko-KR" altLang="en-US" sz="1200" dirty="0" smtClean="0"/>
              <a:t>링크 메뉴로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새로운 창이 뜨며 교육 홈페이지로 이동한다</a:t>
            </a:r>
            <a:r>
              <a:rPr lang="en-US" altLang="ko-KR" sz="1200" dirty="0" smtClean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소식</a:t>
            </a:r>
            <a:r>
              <a:rPr kumimoji="1"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·</a:t>
            </a:r>
            <a:r>
              <a:rPr kumimoji="1" lang="ko-KR" altLang="en-US" sz="12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참여</a:t>
            </a:r>
            <a:r>
              <a:rPr kumimoji="1" lang="en-US" altLang="ko-KR" sz="12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  <a:r>
              <a:rPr kumimoji="1" lang="ko-KR" altLang="en-US" sz="12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새로운 소식을 실시간으로 홈페이지에 노출된다</a:t>
            </a:r>
            <a:r>
              <a:rPr kumimoji="1" lang="en-US" altLang="ko-KR" sz="12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kumimoji="1" lang="en-US" altLang="ko-KR" sz="12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pPr lvl="1"/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서브 메뉴</a:t>
            </a:r>
            <a:endParaRPr lang="en-US" altLang="ko-KR" sz="12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Hover</a:t>
            </a:r>
            <a:r>
              <a:rPr lang="ko-KR" altLang="en-US" sz="1200" dirty="0" smtClean="0"/>
              <a:t>효과로 메인 메뉴에 커서를 올려놓으면 서브메뉴가 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노출된다</a:t>
            </a:r>
            <a:r>
              <a:rPr lang="en-US" altLang="ko-KR" sz="1200" dirty="0" smtClean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메인 홈페이지에서는 하단에 노출된다</a:t>
            </a:r>
            <a:r>
              <a:rPr lang="en-US" altLang="ko-KR" sz="1200" dirty="0" smtClean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문화행사 등 메인 메뉴 클릭하여 서브페이지로 이동 시 좌측에 서브 메뉴와 같이 노출된다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9352548" y="118045"/>
            <a:ext cx="2662989" cy="2843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Description</a:t>
            </a:r>
            <a:r>
              <a:rPr lang="en-US" altLang="ko-KR" dirty="0"/>
              <a:t>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732841"/>
              </p:ext>
            </p:extLst>
          </p:nvPr>
        </p:nvGraphicFramePr>
        <p:xfrm>
          <a:off x="9360861" y="4986803"/>
          <a:ext cx="266299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59">
                  <a:extLst>
                    <a:ext uri="{9D8B030D-6E8A-4147-A177-3AD203B41FA5}">
                      <a16:colId xmlns:a16="http://schemas.microsoft.com/office/drawing/2014/main" val="3761928828"/>
                    </a:ext>
                  </a:extLst>
                </a:gridCol>
                <a:gridCol w="2148331">
                  <a:extLst>
                    <a:ext uri="{9D8B030D-6E8A-4147-A177-3AD203B41FA5}">
                      <a16:colId xmlns:a16="http://schemas.microsoft.com/office/drawing/2014/main" val="291723656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&lt;L1&gt;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9882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l" defTabSz="10972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&lt;L2&gt;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3421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l" defTabSz="10972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&lt;L3&gt;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91469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l" defTabSz="10972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&lt;L4&gt;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643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l" defTabSz="10972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&lt;L5&gt;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935164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334210"/>
              </p:ext>
            </p:extLst>
          </p:nvPr>
        </p:nvGraphicFramePr>
        <p:xfrm>
          <a:off x="160420" y="409161"/>
          <a:ext cx="9058884" cy="268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255">
                  <a:extLst>
                    <a:ext uri="{9D8B030D-6E8A-4147-A177-3AD203B41FA5}">
                      <a16:colId xmlns:a16="http://schemas.microsoft.com/office/drawing/2014/main" val="563198751"/>
                    </a:ext>
                  </a:extLst>
                </a:gridCol>
                <a:gridCol w="3387997">
                  <a:extLst>
                    <a:ext uri="{9D8B030D-6E8A-4147-A177-3AD203B41FA5}">
                      <a16:colId xmlns:a16="http://schemas.microsoft.com/office/drawing/2014/main" val="2436772298"/>
                    </a:ext>
                  </a:extLst>
                </a:gridCol>
                <a:gridCol w="1151730">
                  <a:extLst>
                    <a:ext uri="{9D8B030D-6E8A-4147-A177-3AD203B41FA5}">
                      <a16:colId xmlns:a16="http://schemas.microsoft.com/office/drawing/2014/main" val="1854964300"/>
                    </a:ext>
                  </a:extLst>
                </a:gridCol>
                <a:gridCol w="3377902">
                  <a:extLst>
                    <a:ext uri="{9D8B030D-6E8A-4147-A177-3AD203B41FA5}">
                      <a16:colId xmlns:a16="http://schemas.microsoft.com/office/drawing/2014/main" val="1893166353"/>
                    </a:ext>
                  </a:extLst>
                </a:gridCol>
              </a:tblGrid>
              <a:tr h="2686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화면 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3788482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160799" y="391679"/>
            <a:ext cx="9047747" cy="2710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3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310</Words>
  <Application>Microsoft Office PowerPoint</Application>
  <PresentationFormat>와이드스크린</PresentationFormat>
  <Paragraphs>117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굴림</vt:lpstr>
      <vt:lpstr>나눔고딕</vt:lpstr>
      <vt:lpstr>맑은 고딕</vt:lpstr>
      <vt:lpstr>Arial</vt:lpstr>
      <vt:lpstr>Cambria</vt:lpstr>
      <vt:lpstr>Impact</vt:lpstr>
      <vt:lpstr>Times New Roman</vt:lpstr>
      <vt:lpstr>디자인 사용자 지정</vt:lpstr>
      <vt:lpstr>PowerPoint 프레젠테이션</vt:lpstr>
      <vt:lpstr>INDEX</vt:lpstr>
      <vt:lpstr>History</vt:lpstr>
      <vt:lpstr>Service Outline</vt:lpstr>
      <vt:lpstr>PowerPoint 프레젠테이션</vt:lpstr>
      <vt:lpstr>List of Screen</vt:lpstr>
      <vt:lpstr>flowchart</vt:lpstr>
      <vt:lpstr>기본 정책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49</cp:revision>
  <dcterms:created xsi:type="dcterms:W3CDTF">2023-10-06T05:35:03Z</dcterms:created>
  <dcterms:modified xsi:type="dcterms:W3CDTF">2023-10-11T08:08:21Z</dcterms:modified>
</cp:coreProperties>
</file>