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2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1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320"/>
            <a:ext cx="2743200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320"/>
            <a:ext cx="8026400" cy="58521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8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266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7030"/>
            <a:ext cx="10363200" cy="149923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5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430"/>
            <a:ext cx="5386917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5511"/>
            <a:ext cx="5386917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430"/>
            <a:ext cx="5389033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5511"/>
            <a:ext cx="5389033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1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6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2416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2416"/>
            <a:ext cx="6815667" cy="5854064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4466"/>
            <a:ext cx="4011084" cy="469201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7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69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3410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8291"/>
            <a:ext cx="7315200" cy="803910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986"/>
            <a:ext cx="3860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97280" rtl="0" eaLnBrk="1" latinLnBrk="1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429883" y="1182351"/>
          <a:ext cx="9332237" cy="200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97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43812"/>
              </p:ext>
            </p:extLst>
          </p:nvPr>
        </p:nvGraphicFramePr>
        <p:xfrm>
          <a:off x="4219030" y="4184525"/>
          <a:ext cx="3753940" cy="1514247"/>
        </p:xfrm>
        <a:graphic>
          <a:graphicData uri="http://schemas.openxmlformats.org/drawingml/2006/table">
            <a:tbl>
              <a:tblPr/>
              <a:tblGrid>
                <a:gridCol w="123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632">
                  <a:extLst>
                    <a:ext uri="{9D8B030D-6E8A-4147-A177-3AD203B41FA5}">
                      <a16:colId xmlns:a16="http://schemas.microsoft.com/office/drawing/2014/main" val="4245003682"/>
                    </a:ext>
                  </a:extLst>
                </a:gridCol>
              </a:tblGrid>
              <a:tr h="50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팀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명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1097280"/>
                      <a:r>
                        <a:rPr lang="ko-KR" altLang="en-US" sz="2160" b="1" dirty="0" smtClean="0">
                          <a:solidFill>
                            <a:prstClr val="whit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오늘만 산다</a:t>
                      </a:r>
                      <a:endParaRPr lang="ko-KR" altLang="en-US" sz="2160" b="1" dirty="0">
                        <a:solidFill>
                          <a:prstClr val="whit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팀장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prstClr val="whit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조성호</a:t>
                      </a:r>
                      <a:endParaRPr lang="en-US" altLang="ko-KR" sz="1800" b="1" baseline="0" dirty="0" smtClean="0">
                        <a:solidFill>
                          <a:prstClr val="whit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742578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팀원</a:t>
                      </a: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 smtClean="0">
                          <a:solidFill>
                            <a:prstClr val="white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강민지 정지윤</a:t>
                      </a:r>
                      <a:endParaRPr lang="en-US" altLang="ko-KR" sz="1800" b="1" baseline="0" dirty="0" smtClean="0">
                        <a:solidFill>
                          <a:prstClr val="white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28387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825016" y="1553677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97280"/>
            <a:r>
              <a:rPr lang="ko-KR" altLang="en-US" sz="216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요즘 뭐해</a:t>
            </a:r>
            <a:endParaRPr lang="ko-KR" altLang="en-US" sz="216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825015" y="2372879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097280"/>
            <a:r>
              <a:rPr lang="en-US" altLang="ko-KR" sz="126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2023-10-10</a:t>
            </a:r>
            <a:endParaRPr lang="ko-KR" altLang="en-US" sz="126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1343472" y="3169771"/>
            <a:ext cx="9505057" cy="43204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097280"/>
            <a:r>
              <a:rPr lang="en-US" altLang="ko-KR" sz="108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108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3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History</a:t>
            </a:r>
          </a:p>
          <a:p>
            <a:r>
              <a:rPr lang="en-US" altLang="ko-KR" dirty="0" smtClean="0"/>
              <a:t>Service</a:t>
            </a:r>
            <a:r>
              <a:rPr lang="ko-KR" altLang="en-US" dirty="0" smtClean="0"/>
              <a:t> </a:t>
            </a:r>
            <a:r>
              <a:rPr lang="en-US" altLang="ko-KR" dirty="0"/>
              <a:t>Outline</a:t>
            </a:r>
            <a:endParaRPr lang="en-US" altLang="ko-KR" dirty="0" smtClean="0"/>
          </a:p>
          <a:p>
            <a:r>
              <a:rPr lang="en-US" altLang="ko-KR" dirty="0"/>
              <a:t>Menu Structure</a:t>
            </a:r>
            <a:endParaRPr lang="en-US" altLang="ko-KR" dirty="0" smtClean="0"/>
          </a:p>
          <a:p>
            <a:r>
              <a:rPr lang="en-US" altLang="ko-KR" dirty="0"/>
              <a:t>Information </a:t>
            </a:r>
            <a:r>
              <a:rPr lang="en-US" altLang="ko-KR" dirty="0" smtClean="0"/>
              <a:t>Architecture</a:t>
            </a:r>
          </a:p>
          <a:p>
            <a:r>
              <a:rPr lang="en-US" altLang="ko-KR" dirty="0" smtClean="0"/>
              <a:t>Flowchart</a:t>
            </a:r>
          </a:p>
          <a:p>
            <a:r>
              <a:rPr lang="ko-KR" altLang="en-US" dirty="0" smtClean="0"/>
              <a:t>정책</a:t>
            </a:r>
            <a:r>
              <a:rPr lang="en-US" altLang="ko-KR" dirty="0" smtClean="0"/>
              <a:t>..?</a:t>
            </a:r>
          </a:p>
          <a:p>
            <a:r>
              <a:rPr lang="en-US" altLang="ko-KR" dirty="0" smtClean="0"/>
              <a:t>User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2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497788"/>
              </p:ext>
            </p:extLst>
          </p:nvPr>
        </p:nvGraphicFramePr>
        <p:xfrm>
          <a:off x="609600" y="1600200"/>
          <a:ext cx="10972800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5684816"/>
                    </a:ext>
                  </a:extLst>
                </a:gridCol>
                <a:gridCol w="3399870">
                  <a:extLst>
                    <a:ext uri="{9D8B030D-6E8A-4147-A177-3AD203B41FA5}">
                      <a16:colId xmlns:a16="http://schemas.microsoft.com/office/drawing/2014/main" val="3693214189"/>
                    </a:ext>
                  </a:extLst>
                </a:gridCol>
                <a:gridCol w="989250">
                  <a:extLst>
                    <a:ext uri="{9D8B030D-6E8A-4147-A177-3AD203B41FA5}">
                      <a16:colId xmlns:a16="http://schemas.microsoft.com/office/drawing/2014/main" val="161573047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9288407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02176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Owner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4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시나리오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2023-10-10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강민지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0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6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6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7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1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7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1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Service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519091"/>
              </p:ext>
            </p:extLst>
          </p:nvPr>
        </p:nvGraphicFramePr>
        <p:xfrm>
          <a:off x="609600" y="1600200"/>
          <a:ext cx="10972800" cy="31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658">
                  <a:extLst>
                    <a:ext uri="{9D8B030D-6E8A-4147-A177-3AD203B41FA5}">
                      <a16:colId xmlns:a16="http://schemas.microsoft.com/office/drawing/2014/main" val="2184734530"/>
                    </a:ext>
                  </a:extLst>
                </a:gridCol>
                <a:gridCol w="9366142">
                  <a:extLst>
                    <a:ext uri="{9D8B030D-6E8A-4147-A177-3AD203B41FA5}">
                      <a16:colId xmlns:a16="http://schemas.microsoft.com/office/drawing/2014/main" val="3700023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1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배경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진행 원인 이유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목적 정리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목적의 기준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0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기대 효과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구현을 통해 기대하는 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기대효과는 앞서 정리한 기획의 목적을 정량화 함을 의미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9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 요약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 내 주요 기능 서비스의 내용을 요약 정리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기타사항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서비스 구현과 관련해서</a:t>
                      </a:r>
                      <a:r>
                        <a:rPr lang="ko-KR" altLang="en-US" baseline="0" dirty="0" smtClean="0"/>
                        <a:t> 전달해야 하는 사랑을 기록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1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5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084" y="236700"/>
            <a:ext cx="4610742" cy="65573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Menu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150"/>
          <p:cNvSpPr>
            <a:spLocks noChangeShapeType="1"/>
          </p:cNvSpPr>
          <p:nvPr/>
        </p:nvSpPr>
        <p:spPr bwMode="auto">
          <a:xfrm>
            <a:off x="4633455" y="1898718"/>
            <a:ext cx="0" cy="9744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Line 152"/>
          <p:cNvSpPr>
            <a:spLocks noChangeShapeType="1"/>
          </p:cNvSpPr>
          <p:nvPr/>
        </p:nvSpPr>
        <p:spPr bwMode="auto">
          <a:xfrm flipH="1">
            <a:off x="9541010" y="1898717"/>
            <a:ext cx="0" cy="974401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Line 153"/>
          <p:cNvSpPr>
            <a:spLocks noChangeShapeType="1"/>
          </p:cNvSpPr>
          <p:nvPr/>
        </p:nvSpPr>
        <p:spPr bwMode="auto">
          <a:xfrm>
            <a:off x="6271327" y="1614719"/>
            <a:ext cx="0" cy="27865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Line 151"/>
          <p:cNvSpPr>
            <a:spLocks noChangeShapeType="1"/>
          </p:cNvSpPr>
          <p:nvPr/>
        </p:nvSpPr>
        <p:spPr bwMode="auto">
          <a:xfrm>
            <a:off x="6248293" y="1898718"/>
            <a:ext cx="16972" cy="1592349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Line 152"/>
          <p:cNvSpPr>
            <a:spLocks noChangeShapeType="1"/>
          </p:cNvSpPr>
          <p:nvPr/>
        </p:nvSpPr>
        <p:spPr bwMode="auto">
          <a:xfrm>
            <a:off x="7877679" y="1898719"/>
            <a:ext cx="0" cy="86763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Line 149"/>
          <p:cNvSpPr>
            <a:spLocks noChangeShapeType="1"/>
          </p:cNvSpPr>
          <p:nvPr/>
        </p:nvSpPr>
        <p:spPr bwMode="auto">
          <a:xfrm>
            <a:off x="3001645" y="1872180"/>
            <a:ext cx="0" cy="338586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AutoShape 1655"/>
          <p:cNvSpPr>
            <a:spLocks noChangeArrowheads="1"/>
          </p:cNvSpPr>
          <p:nvPr/>
        </p:nvSpPr>
        <p:spPr bwMode="auto">
          <a:xfrm>
            <a:off x="3509615" y="1332272"/>
            <a:ext cx="5516150" cy="3734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</a:p>
        </p:txBody>
      </p:sp>
      <p:sp>
        <p:nvSpPr>
          <p:cNvPr id="15" name="Line 154"/>
          <p:cNvSpPr>
            <a:spLocks noChangeShapeType="1"/>
          </p:cNvSpPr>
          <p:nvPr/>
        </p:nvSpPr>
        <p:spPr bwMode="auto">
          <a:xfrm flipH="1" flipV="1">
            <a:off x="3001644" y="1872179"/>
            <a:ext cx="6539365" cy="2119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 pitchFamily="34" charset="0"/>
              <a:ea typeface="굴림" panose="020B0600000101010101" pitchFamily="50" charset="-127"/>
            </a:endParaRPr>
          </a:p>
        </p:txBody>
      </p:sp>
      <p:sp>
        <p:nvSpPr>
          <p:cNvPr id="16" name="AutoShape 1655"/>
          <p:cNvSpPr>
            <a:spLocks noChangeArrowheads="1"/>
          </p:cNvSpPr>
          <p:nvPr/>
        </p:nvSpPr>
        <p:spPr bwMode="auto">
          <a:xfrm>
            <a:off x="2191801" y="2111027"/>
            <a:ext cx="1515425" cy="3734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5988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endParaRPr kumimoji="1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AutoShape 1655"/>
          <p:cNvSpPr>
            <a:spLocks noChangeArrowheads="1"/>
          </p:cNvSpPr>
          <p:nvPr/>
        </p:nvSpPr>
        <p:spPr bwMode="auto">
          <a:xfrm>
            <a:off x="3835735" y="2111027"/>
            <a:ext cx="1517851" cy="3734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5988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profile</a:t>
            </a:r>
            <a:endParaRPr kumimoji="1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39"/>
          <p:cNvSpPr>
            <a:spLocks noChangeArrowheads="1"/>
          </p:cNvSpPr>
          <p:nvPr/>
        </p:nvSpPr>
        <p:spPr bwMode="auto">
          <a:xfrm>
            <a:off x="3833310" y="2575453"/>
            <a:ext cx="1517851" cy="37154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 수정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AutoShape 1655"/>
          <p:cNvSpPr>
            <a:spLocks noChangeArrowheads="1"/>
          </p:cNvSpPr>
          <p:nvPr/>
        </p:nvSpPr>
        <p:spPr bwMode="auto">
          <a:xfrm>
            <a:off x="5482093" y="2111027"/>
            <a:ext cx="1520276" cy="3734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endParaRPr kumimoji="1" lang="ko-KR" altLang="en-US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utoShape 1655"/>
          <p:cNvSpPr>
            <a:spLocks noChangeArrowheads="1"/>
          </p:cNvSpPr>
          <p:nvPr/>
        </p:nvSpPr>
        <p:spPr bwMode="auto">
          <a:xfrm>
            <a:off x="8782086" y="2112923"/>
            <a:ext cx="1517851" cy="37343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</a:t>
            </a:r>
            <a:endParaRPr kumimoji="1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143"/>
          <p:cNvSpPr>
            <a:spLocks noChangeArrowheads="1"/>
          </p:cNvSpPr>
          <p:nvPr/>
        </p:nvSpPr>
        <p:spPr bwMode="auto">
          <a:xfrm>
            <a:off x="8789359" y="2573556"/>
            <a:ext cx="1517851" cy="37154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모임 서비스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AutoShape 1655"/>
          <p:cNvSpPr>
            <a:spLocks noChangeArrowheads="1"/>
          </p:cNvSpPr>
          <p:nvPr/>
        </p:nvSpPr>
        <p:spPr bwMode="auto">
          <a:xfrm>
            <a:off x="7130877" y="2112923"/>
            <a:ext cx="1520276" cy="37343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lIns="36000" tIns="36000" rIns="36000" bIns="36000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관심사를 통한 모임 페이지</a:t>
            </a:r>
            <a:endParaRPr kumimoji="1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Rectangle 143"/>
          <p:cNvSpPr>
            <a:spLocks noChangeArrowheads="1"/>
          </p:cNvSpPr>
          <p:nvPr/>
        </p:nvSpPr>
        <p:spPr bwMode="auto">
          <a:xfrm>
            <a:off x="7135726" y="2573556"/>
            <a:ext cx="1520276" cy="37154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lvl="0"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따오고 조건 걸어서 </a:t>
            </a:r>
            <a:r>
              <a:rPr lang="en-US" altLang="ko-KR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</a:t>
            </a:r>
            <a:r>
              <a:rPr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수원시 </a:t>
            </a:r>
            <a:r>
              <a:rPr lang="ko-KR" altLang="en-US" sz="7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시단위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139"/>
          <p:cNvSpPr>
            <a:spLocks noChangeArrowheads="1"/>
          </p:cNvSpPr>
          <p:nvPr/>
        </p:nvSpPr>
        <p:spPr bwMode="auto">
          <a:xfrm>
            <a:off x="5477244" y="2598234"/>
            <a:ext cx="1517851" cy="37154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채팅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137"/>
          <p:cNvSpPr>
            <a:spLocks noChangeArrowheads="1"/>
          </p:cNvSpPr>
          <p:nvPr/>
        </p:nvSpPr>
        <p:spPr bwMode="auto">
          <a:xfrm>
            <a:off x="5477244" y="3491067"/>
            <a:ext cx="1517851" cy="37154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채팅방</a:t>
            </a: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140"/>
          <p:cNvSpPr>
            <a:spLocks noChangeArrowheads="1"/>
          </p:cNvSpPr>
          <p:nvPr/>
        </p:nvSpPr>
        <p:spPr bwMode="auto">
          <a:xfrm>
            <a:off x="5477244" y="3047493"/>
            <a:ext cx="1517851" cy="37154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채팅</a:t>
            </a:r>
            <a:endParaRPr kumimoji="1" lang="en-US" altLang="ko-KR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3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1153564" y="1600196"/>
          <a:ext cx="9884871" cy="4525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465">
                  <a:extLst>
                    <a:ext uri="{9D8B030D-6E8A-4147-A177-3AD203B41FA5}">
                      <a16:colId xmlns:a16="http://schemas.microsoft.com/office/drawing/2014/main" val="4054005565"/>
                    </a:ext>
                  </a:extLst>
                </a:gridCol>
                <a:gridCol w="579465">
                  <a:extLst>
                    <a:ext uri="{9D8B030D-6E8A-4147-A177-3AD203B41FA5}">
                      <a16:colId xmlns:a16="http://schemas.microsoft.com/office/drawing/2014/main" val="4233971608"/>
                    </a:ext>
                  </a:extLst>
                </a:gridCol>
                <a:gridCol w="509420">
                  <a:extLst>
                    <a:ext uri="{9D8B030D-6E8A-4147-A177-3AD203B41FA5}">
                      <a16:colId xmlns:a16="http://schemas.microsoft.com/office/drawing/2014/main" val="324791520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2860270187"/>
                    </a:ext>
                  </a:extLst>
                </a:gridCol>
                <a:gridCol w="976389">
                  <a:extLst>
                    <a:ext uri="{9D8B030D-6E8A-4147-A177-3AD203B41FA5}">
                      <a16:colId xmlns:a16="http://schemas.microsoft.com/office/drawing/2014/main" val="234093054"/>
                    </a:ext>
                  </a:extLst>
                </a:gridCol>
                <a:gridCol w="1944286">
                  <a:extLst>
                    <a:ext uri="{9D8B030D-6E8A-4147-A177-3AD203B41FA5}">
                      <a16:colId xmlns:a16="http://schemas.microsoft.com/office/drawing/2014/main" val="2074008045"/>
                    </a:ext>
                  </a:extLst>
                </a:gridCol>
                <a:gridCol w="604936">
                  <a:extLst>
                    <a:ext uri="{9D8B030D-6E8A-4147-A177-3AD203B41FA5}">
                      <a16:colId xmlns:a16="http://schemas.microsoft.com/office/drawing/2014/main" val="2433610988"/>
                    </a:ext>
                  </a:extLst>
                </a:gridCol>
                <a:gridCol w="823562">
                  <a:extLst>
                    <a:ext uri="{9D8B030D-6E8A-4147-A177-3AD203B41FA5}">
                      <a16:colId xmlns:a16="http://schemas.microsoft.com/office/drawing/2014/main" val="403607479"/>
                    </a:ext>
                  </a:extLst>
                </a:gridCol>
                <a:gridCol w="891485">
                  <a:extLst>
                    <a:ext uri="{9D8B030D-6E8A-4147-A177-3AD203B41FA5}">
                      <a16:colId xmlns:a16="http://schemas.microsoft.com/office/drawing/2014/main" val="2784991049"/>
                    </a:ext>
                  </a:extLst>
                </a:gridCol>
                <a:gridCol w="630408">
                  <a:extLst>
                    <a:ext uri="{9D8B030D-6E8A-4147-A177-3AD203B41FA5}">
                      <a16:colId xmlns:a16="http://schemas.microsoft.com/office/drawing/2014/main" val="4206566525"/>
                    </a:ext>
                  </a:extLst>
                </a:gridCol>
                <a:gridCol w="630408">
                  <a:extLst>
                    <a:ext uri="{9D8B030D-6E8A-4147-A177-3AD203B41FA5}">
                      <a16:colId xmlns:a16="http://schemas.microsoft.com/office/drawing/2014/main" val="1068672204"/>
                    </a:ext>
                  </a:extLst>
                </a:gridCol>
                <a:gridCol w="823562">
                  <a:extLst>
                    <a:ext uri="{9D8B030D-6E8A-4147-A177-3AD203B41FA5}">
                      <a16:colId xmlns:a16="http://schemas.microsoft.com/office/drawing/2014/main" val="2685545300"/>
                    </a:ext>
                  </a:extLst>
                </a:gridCol>
              </a:tblGrid>
              <a:tr h="2294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시스템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Application)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요구사항 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요구사항명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기능 </a:t>
                      </a:r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기능명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상세설명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최초요청일자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최종수정일자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비고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프로세스 요구사항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화면 요구사항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기타 요구사항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996438248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데이트 사이트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아이디 중복 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아이디가 중복인지 아닌지 체크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61437628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간편 회원가입 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카카오톡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구글 아이디로 회원가입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추후에 추가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805328843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비밀번호 제한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영문자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숫자를 이용하여 </a:t>
                      </a:r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r>
                        <a:rPr lang="ko-KR" altLang="en-US" sz="700" u="none" strike="noStrike">
                          <a:effectLst/>
                        </a:rPr>
                        <a:t>글자 이상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787515464"/>
                  </a:ext>
                </a:extLst>
              </a:tr>
              <a:tr h="395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로그인 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회원 조회해서 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29514805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간편 로그인 기능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카카오톡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구글 아이디로 로그인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추후에 추가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833429627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243657117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692125931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44967345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954722593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248403044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040308855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2475397621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447923408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4006362152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2414882436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66370769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540572721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066949122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2268116284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371238767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2014657915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2003469101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802602063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111864749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2773609497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931043024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632789386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929560200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944587128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1004505265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2109622968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986566867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923030952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2155525182"/>
                  </a:ext>
                </a:extLst>
              </a:tr>
              <a:tr h="114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75" marR="6375" marT="6375" marB="0" anchor="ctr"/>
                </a:tc>
                <a:extLst>
                  <a:ext uri="{0D108BD9-81ED-4DB2-BD59-A6C34878D82A}">
                    <a16:rowId xmlns:a16="http://schemas.microsoft.com/office/drawing/2014/main" val="359245175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46" y="6538913"/>
            <a:ext cx="9021434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flowchart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494" y="1815020"/>
            <a:ext cx="814501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기본 정책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205" y="2705732"/>
            <a:ext cx="744959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/>
            <a:fld id="{E0E73EF2-4B26-4644-88A6-85759682C05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097280"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한쪽 모서리가 잘린 사각형 103"/>
          <p:cNvSpPr>
            <a:spLocks noChangeArrowheads="1"/>
          </p:cNvSpPr>
          <p:nvPr/>
        </p:nvSpPr>
        <p:spPr bwMode="auto">
          <a:xfrm>
            <a:off x="469077" y="928047"/>
            <a:ext cx="2073198" cy="400981"/>
          </a:xfrm>
          <a:custGeom>
            <a:avLst/>
            <a:gdLst>
              <a:gd name="T0" fmla="*/ 125445 w 928694"/>
              <a:gd name="T1" fmla="*/ 77 h 214314"/>
              <a:gd name="T2" fmla="*/ 62720 w 928694"/>
              <a:gd name="T3" fmla="*/ 146 h 214314"/>
              <a:gd name="T4" fmla="*/ 0 w 928694"/>
              <a:gd name="T5" fmla="*/ 77 h 214314"/>
              <a:gd name="T6" fmla="*/ 62720 w 928694"/>
              <a:gd name="T7" fmla="*/ 0 h 214314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28694"/>
              <a:gd name="T13" fmla="*/ 17334 h 214314"/>
              <a:gd name="T14" fmla="*/ 911153 w 928694"/>
              <a:gd name="T15" fmla="*/ 214314 h 214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8694" h="214314">
                <a:moveTo>
                  <a:pt x="0" y="0"/>
                </a:moveTo>
                <a:lnTo>
                  <a:pt x="892974" y="0"/>
                </a:lnTo>
                <a:lnTo>
                  <a:pt x="928694" y="35720"/>
                </a:lnTo>
                <a:lnTo>
                  <a:pt x="928694" y="214314"/>
                </a:lnTo>
                <a:lnTo>
                  <a:pt x="0" y="214314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50" charset="-127"/>
              </a:rPr>
              <a:t>메뉴 구조도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60421" y="115728"/>
            <a:ext cx="11855116" cy="6241258"/>
            <a:chOff x="160421" y="115728"/>
            <a:chExt cx="11855116" cy="6561222"/>
          </a:xfrm>
        </p:grpSpPr>
        <p:grpSp>
          <p:nvGrpSpPr>
            <p:cNvPr id="9" name="그룹 8"/>
            <p:cNvGrpSpPr/>
            <p:nvPr/>
          </p:nvGrpSpPr>
          <p:grpSpPr>
            <a:xfrm>
              <a:off x="160421" y="115728"/>
              <a:ext cx="11855116" cy="6561222"/>
              <a:chOff x="160421" y="115728"/>
              <a:chExt cx="11855116" cy="6561222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0421" y="115729"/>
                <a:ext cx="11855116" cy="3850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160421" y="115728"/>
                <a:ext cx="11855116" cy="6561222"/>
                <a:chOff x="160421" y="144378"/>
                <a:chExt cx="11855116" cy="6561222"/>
              </a:xfrm>
              <a:noFill/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160421" y="657726"/>
                  <a:ext cx="9047747" cy="604787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9352548" y="657726"/>
                  <a:ext cx="2662989" cy="604787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60421" y="144378"/>
                  <a:ext cx="1185511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UI </a:t>
                  </a:r>
                  <a:r>
                    <a:rPr lang="ko-KR" altLang="en-US" b="1" dirty="0"/>
                    <a:t>설계</a:t>
                  </a:r>
                  <a:endParaRPr lang="ko-KR" altLang="en-US" dirty="0"/>
                </a:p>
              </p:txBody>
            </p:sp>
          </p:grpSp>
        </p:grpSp>
        <p:sp>
          <p:nvSpPr>
            <p:cNvPr id="10" name="직사각형 9"/>
            <p:cNvSpPr/>
            <p:nvPr/>
          </p:nvSpPr>
          <p:spPr>
            <a:xfrm>
              <a:off x="9352548" y="629076"/>
              <a:ext cx="2662989" cy="298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Description</a:t>
              </a:r>
              <a:r>
                <a:rPr lang="en-US" altLang="ko-KR" dirty="0"/>
                <a:t> 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352548" y="1068946"/>
            <a:ext cx="2662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/>
              <a:t>메뉴 구조</a:t>
            </a:r>
            <a:r>
              <a:rPr lang="en-US" altLang="ko-KR" sz="1200" b="1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메인 메뉴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홈페이지 상단에 노출된다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교육 메뉴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링크 메뉴로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새로운 창이 뜨며 교육 홈페이지로 이동한다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소식</a:t>
            </a:r>
            <a:r>
              <a:rPr kumimoji="1"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·</a:t>
            </a:r>
            <a:r>
              <a:rPr kumimoji="1"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참여</a:t>
            </a:r>
            <a:r>
              <a:rPr kumimoji="1"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kumimoji="1"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새로운 소식을 실시간으로 홈페이지에 노출된다</a:t>
            </a:r>
            <a:r>
              <a:rPr kumimoji="1"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kumimoji="1"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lvl="1"/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서브 메뉴</a:t>
            </a:r>
            <a:endParaRPr lang="en-US" altLang="ko-KR" sz="12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Hover</a:t>
            </a:r>
            <a:r>
              <a:rPr lang="ko-KR" altLang="en-US" sz="1200" dirty="0" smtClean="0"/>
              <a:t>효과로 메인 메뉴에 커서를 올려놓으면 서브메뉴가 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노출된다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메인 홈페이지에서는 하단에 노출된다</a:t>
            </a:r>
            <a:r>
              <a:rPr lang="en-US" altLang="ko-KR" sz="1200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문화행사 등 메인 메뉴 클릭하여 서브페이지로 이동 시 좌측에 서브 메뉴와 같이 노출된다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913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253</Words>
  <Application>Microsoft Office PowerPoint</Application>
  <PresentationFormat>와이드스크린</PresentationFormat>
  <Paragraphs>507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나눔고딕</vt:lpstr>
      <vt:lpstr>맑은 고딕</vt:lpstr>
      <vt:lpstr>Arial</vt:lpstr>
      <vt:lpstr>Cambria</vt:lpstr>
      <vt:lpstr>Impact</vt:lpstr>
      <vt:lpstr>Times New Roman</vt:lpstr>
      <vt:lpstr>디자인 사용자 지정</vt:lpstr>
      <vt:lpstr>PowerPoint 프레젠테이션</vt:lpstr>
      <vt:lpstr>INDEX</vt:lpstr>
      <vt:lpstr>History</vt:lpstr>
      <vt:lpstr>Service Outline</vt:lpstr>
      <vt:lpstr>Menu Structure</vt:lpstr>
      <vt:lpstr>Information Architecture</vt:lpstr>
      <vt:lpstr>flowchart</vt:lpstr>
      <vt:lpstr>기본 정책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26</cp:revision>
  <dcterms:created xsi:type="dcterms:W3CDTF">2023-10-06T05:35:03Z</dcterms:created>
  <dcterms:modified xsi:type="dcterms:W3CDTF">2023-10-10T08:31:38Z</dcterms:modified>
</cp:coreProperties>
</file>