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03880271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03880271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03880271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03880271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03880271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03880271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03880271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03880271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03880271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03880271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03880271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03880271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03880271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03880271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03880271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03880271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03880271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03880271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03880271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03880271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03880271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03880271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03880271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03880271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038802716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4038802716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038802716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038802716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03880271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03880271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038802716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4038802716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038802716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4038802716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03880271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03880271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03880271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03880271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03880271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03880271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03880271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03880271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06430b27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06430b27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06430b274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06430b274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03880271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03880271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Relationship Id="rId6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Melbourne Housing Prices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51"/>
            <a:ext cx="8123100" cy="16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Group 1: SAAB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Amrutha Bhat</a:t>
            </a:r>
            <a:br>
              <a:rPr lang="en" sz="1400"/>
            </a:br>
            <a:r>
              <a:rPr lang="en" sz="1400"/>
              <a:t>Benjamin Gartmann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Alex Sharifian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Sungho Yim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</a:t>
            </a:r>
            <a:r>
              <a:rPr lang="en" sz="1577"/>
              <a:t>(continued)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7108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Building Area</a:t>
            </a:r>
            <a:r>
              <a:rPr lang="en"/>
              <a:t>:						</a:t>
            </a:r>
            <a:r>
              <a:rPr b="1" lang="en"/>
              <a:t>Land Size</a:t>
            </a:r>
            <a:r>
              <a:rPr lang="en"/>
              <a:t>: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5" y="1559650"/>
            <a:ext cx="3972450" cy="28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675" y="1559850"/>
            <a:ext cx="4114375" cy="30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</a:t>
            </a:r>
            <a:r>
              <a:rPr lang="en" sz="1577"/>
              <a:t>(continued)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7108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Distance</a:t>
            </a:r>
            <a:r>
              <a:rPr lang="en"/>
              <a:t>:							  </a:t>
            </a:r>
            <a:r>
              <a:rPr b="1" lang="en"/>
              <a:t>Age</a:t>
            </a:r>
            <a:r>
              <a:rPr lang="en"/>
              <a:t>: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631175"/>
            <a:ext cx="4019575" cy="2962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545675"/>
            <a:ext cx="42195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</a:t>
            </a:r>
            <a:r>
              <a:rPr lang="en" sz="1577"/>
              <a:t>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Rooms</a:t>
            </a:r>
            <a:r>
              <a:rPr lang="en"/>
              <a:t>:							  	   </a:t>
            </a:r>
            <a:r>
              <a:rPr b="1" lang="en"/>
              <a:t>Age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2288"/>
            <a:ext cx="4191000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558600"/>
            <a:ext cx="3939975" cy="29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</a:t>
            </a:r>
            <a:r>
              <a:rPr lang="en" sz="1577"/>
              <a:t>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420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Building Area</a:t>
            </a:r>
            <a:r>
              <a:rPr lang="en"/>
              <a:t>:					   </a:t>
            </a:r>
            <a:r>
              <a:rPr b="1" lang="en"/>
              <a:t>Land Size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0788"/>
            <a:ext cx="3283150" cy="3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1885950"/>
            <a:ext cx="3690925" cy="27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4775" y="1812149"/>
            <a:ext cx="4075443" cy="30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</a:t>
            </a:r>
            <a:r>
              <a:rPr lang="en" sz="1577"/>
              <a:t>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420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Distance</a:t>
            </a:r>
            <a:r>
              <a:rPr lang="en"/>
              <a:t>:					         </a:t>
            </a:r>
            <a:r>
              <a:rPr b="1" lang="en"/>
              <a:t> Age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0788"/>
            <a:ext cx="3283150" cy="3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47850"/>
            <a:ext cx="3707500" cy="27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0975" y="1809211"/>
            <a:ext cx="3788575" cy="28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</a:t>
            </a:r>
            <a:r>
              <a:rPr lang="en" sz="1577"/>
              <a:t>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01772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</a:t>
            </a:r>
            <a:r>
              <a:rPr b="1" lang="en"/>
              <a:t>rrelation matrix </a:t>
            </a:r>
            <a:r>
              <a:rPr lang="en" sz="1400"/>
              <a:t>of ROOMS, BEDROOM2, BATHROOM, CAR, LANDSIZE and BUILDINGAREA: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900" y="1349950"/>
            <a:ext cx="4558925" cy="3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Analysis: </a:t>
            </a:r>
            <a:r>
              <a:rPr b="1" lang="en"/>
              <a:t>Linear </a:t>
            </a:r>
            <a:r>
              <a:rPr lang="en"/>
              <a:t>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01772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Mean </a:t>
            </a:r>
            <a:r>
              <a:rPr b="1" lang="en" u="sng"/>
              <a:t>Average</a:t>
            </a:r>
            <a:r>
              <a:rPr b="1" lang="en"/>
              <a:t> Error</a:t>
            </a:r>
            <a:r>
              <a:rPr lang="en"/>
              <a:t> </a:t>
            </a:r>
            <a:r>
              <a:rPr b="1" lang="en"/>
              <a:t>(MAE)</a:t>
            </a:r>
            <a:r>
              <a:rPr lang="en"/>
              <a:t> of Test Set: </a:t>
            </a:r>
            <a:r>
              <a:rPr lang="en"/>
              <a:t>0.364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Mean </a:t>
            </a:r>
            <a:r>
              <a:rPr b="1" lang="en" u="sng"/>
              <a:t>Squared</a:t>
            </a:r>
            <a:r>
              <a:rPr b="1" lang="en"/>
              <a:t> Error (MSE)</a:t>
            </a:r>
            <a:r>
              <a:rPr lang="en"/>
              <a:t> of Test Set: 0.317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Root-Mean-Square Error (RMSE): </a:t>
            </a:r>
            <a:r>
              <a:rPr lang="en"/>
              <a:t>0.563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Model Score: </a:t>
            </a:r>
            <a:r>
              <a:rPr lang="en"/>
              <a:t>0.691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80138"/>
            <a:ext cx="41719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77675"/>
            <a:ext cx="4260300" cy="1682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Analysis: </a:t>
            </a:r>
            <a:r>
              <a:rPr b="1" lang="en"/>
              <a:t>Polynomial</a:t>
            </a:r>
            <a:r>
              <a:rPr b="1" lang="en"/>
              <a:t> </a:t>
            </a:r>
            <a:r>
              <a:rPr lang="en"/>
              <a:t>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01772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Performance: </a:t>
            </a:r>
            <a:r>
              <a:rPr lang="en"/>
              <a:t>0.688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Chosen </a:t>
            </a:r>
            <a:r>
              <a:rPr b="1" lang="en"/>
              <a:t>Hyperparameter</a:t>
            </a:r>
            <a:r>
              <a:rPr lang="en"/>
              <a:t>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13" y="1975263"/>
            <a:ext cx="67722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31" y="3489756"/>
            <a:ext cx="7675148" cy="14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Analysis: </a:t>
            </a:r>
            <a:r>
              <a:rPr b="1" lang="en"/>
              <a:t>Ridge</a:t>
            </a:r>
            <a:r>
              <a:rPr b="1" lang="en"/>
              <a:t> </a:t>
            </a:r>
            <a:r>
              <a:rPr lang="en"/>
              <a:t>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01772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 squared: </a:t>
            </a:r>
            <a:r>
              <a:rPr lang="en"/>
              <a:t>0.691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38" y="1457325"/>
            <a:ext cx="41433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Analysis: </a:t>
            </a:r>
            <a:r>
              <a:rPr b="1" lang="en"/>
              <a:t>Lasso</a:t>
            </a:r>
            <a:r>
              <a:rPr b="1" lang="en"/>
              <a:t> </a:t>
            </a:r>
            <a:r>
              <a:rPr lang="en"/>
              <a:t>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01772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Intercept: </a:t>
            </a:r>
            <a:r>
              <a:rPr lang="en"/>
              <a:t>[0.0285]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MSE lasso: </a:t>
            </a:r>
            <a:r>
              <a:rPr lang="en"/>
              <a:t>4190.12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 squared: </a:t>
            </a:r>
            <a:r>
              <a:rPr lang="en"/>
              <a:t>0.000763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00" y="2432450"/>
            <a:ext cx="4604369" cy="24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700" y="1017725"/>
            <a:ext cx="60007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Situation: increasing </a:t>
            </a:r>
            <a:r>
              <a:rPr b="1" lang="en" sz="1900"/>
              <a:t>unaffordability of housing</a:t>
            </a:r>
            <a:r>
              <a:rPr lang="en" sz="1900"/>
              <a:t>: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Significant challenge for many cities in the world.</a:t>
            </a:r>
            <a:endParaRPr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900"/>
              <a:t>Greater understanding of </a:t>
            </a:r>
            <a:r>
              <a:rPr b="1" lang="en" sz="1900"/>
              <a:t>current housing market</a:t>
            </a:r>
            <a:r>
              <a:rPr lang="en" sz="1900"/>
              <a:t>. </a:t>
            </a:r>
            <a:endParaRPr sz="19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900"/>
              <a:t>Examine </a:t>
            </a:r>
            <a:r>
              <a:rPr b="1" lang="en" sz="1900"/>
              <a:t>top influential factors</a:t>
            </a:r>
            <a:r>
              <a:rPr lang="en" sz="1900"/>
              <a:t> of housing prices.</a:t>
            </a:r>
            <a:endParaRPr sz="19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900"/>
              <a:t>Provide </a:t>
            </a:r>
            <a:r>
              <a:rPr b="1" lang="en" sz="1900"/>
              <a:t>models</a:t>
            </a:r>
            <a:r>
              <a:rPr lang="en" sz="1900"/>
              <a:t> for more accurate estimations.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01772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model to choose for predictions is: </a:t>
            </a:r>
            <a:r>
              <a:rPr b="1" lang="en" u="sng"/>
              <a:t>Linear</a:t>
            </a:r>
            <a:r>
              <a:rPr b="1" lang="en"/>
              <a:t>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Because the model score for the linear regression model is higher than the other regression models.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Techniques: </a:t>
            </a:r>
            <a:r>
              <a:rPr b="1" lang="en"/>
              <a:t>Logistic Regression</a:t>
            </a:r>
            <a:r>
              <a:rPr b="1" lang="en"/>
              <a:t> </a:t>
            </a:r>
            <a:r>
              <a:rPr lang="en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01772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Intercept :  [9.511 e-06]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0.768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0.744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0.641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474000"/>
            <a:ext cx="20383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50" y="2365788"/>
            <a:ext cx="11620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088" y="3305175"/>
            <a:ext cx="12477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6938" y="2314850"/>
            <a:ext cx="66198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Techniques: </a:t>
            </a:r>
            <a:r>
              <a:rPr b="1" lang="en"/>
              <a:t>Decision Tree</a:t>
            </a:r>
            <a:r>
              <a:rPr b="1" lang="en"/>
              <a:t> </a:t>
            </a:r>
            <a:r>
              <a:rPr lang="en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01772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75" y="903612"/>
            <a:ext cx="8260823" cy="411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r>
              <a:rPr lang="en"/>
              <a:t> Techniques</a:t>
            </a:r>
            <a:r>
              <a:rPr lang="en"/>
              <a:t>: </a:t>
            </a:r>
            <a:r>
              <a:rPr b="1" lang="en"/>
              <a:t>k-NN</a:t>
            </a:r>
            <a:r>
              <a:rPr b="1" lang="en"/>
              <a:t> </a:t>
            </a:r>
            <a:r>
              <a:rPr lang="en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01772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Accuracy: 0.812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Final Model Performance: 0.81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50" y="1429938"/>
            <a:ext cx="44958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Techniques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01772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model to choose for predictions is: </a:t>
            </a:r>
            <a:r>
              <a:rPr b="1" lang="en"/>
              <a:t>Decision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Because we have a balanced data set and decision tree has the highest accuracy score.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Takeaway</a:t>
            </a:r>
            <a:r>
              <a:rPr lang="en"/>
              <a:t>: </a:t>
            </a:r>
            <a:r>
              <a:rPr lang="en"/>
              <a:t>As our main motivation of inspecting the data set was to assign values to the differences between each house listing and the price for the listing,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(size, location, neighborhood, number of rooms/bathrooms)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concluded that the </a:t>
            </a:r>
            <a:r>
              <a:rPr b="1" lang="en"/>
              <a:t>Linear Regression</a:t>
            </a:r>
            <a:r>
              <a:rPr lang="en"/>
              <a:t> was our most accurate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Suggestion</a:t>
            </a:r>
            <a:r>
              <a:rPr lang="en"/>
              <a:t> to increase prediction accuracy: Collection of more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 of variables</a:t>
            </a:r>
            <a:r>
              <a:rPr lang="en"/>
              <a:t>: 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# of </a:t>
            </a:r>
            <a:r>
              <a:rPr b="1" lang="en"/>
              <a:t>observations</a:t>
            </a:r>
            <a:r>
              <a:rPr lang="en"/>
              <a:t>: 13,580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Missing data</a:t>
            </a:r>
            <a:r>
              <a:rPr lang="en"/>
              <a:t>: 4.64%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Categorical variables</a:t>
            </a:r>
            <a:r>
              <a:rPr lang="en"/>
              <a:t>: CouncilArea, Regionname, YearBuilt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61675" y="1152475"/>
            <a:ext cx="88929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400"/>
              <a:t>Missing values: </a:t>
            </a:r>
            <a:endParaRPr b="1" sz="7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400"/>
              <a:t>Duplicate records:</a:t>
            </a:r>
            <a:endParaRPr b="1" sz="7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500" y="1291775"/>
            <a:ext cx="2018414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75" y="2302800"/>
            <a:ext cx="46577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675" y="3367250"/>
            <a:ext cx="8935900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1113" y="4065999"/>
            <a:ext cx="5226737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17725"/>
            <a:ext cx="8520600" cy="3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560475" cy="10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24776"/>
            <a:ext cx="3010061" cy="921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050" y="3273400"/>
            <a:ext cx="6103800" cy="9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322025"/>
            <a:ext cx="8456974" cy="3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</a:t>
            </a:r>
            <a:r>
              <a:rPr lang="en" sz="1577"/>
              <a:t>(continued)</a:t>
            </a:r>
            <a:endParaRPr sz="1577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959500" cy="17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68350"/>
            <a:ext cx="8088025" cy="18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Descriptive Summary Statistics for Numerical Variables: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5925"/>
            <a:ext cx="9065425" cy="22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Descriptive Summary Statistics for Numerical Variables: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25" y="1496613"/>
            <a:ext cx="783907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62100"/>
            <a:ext cx="557050" cy="26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Price</a:t>
            </a:r>
            <a:r>
              <a:rPr lang="en"/>
              <a:t>:					 			</a:t>
            </a:r>
            <a:r>
              <a:rPr b="1" lang="en"/>
              <a:t>Car:</a:t>
            </a:r>
            <a:endParaRPr b="1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2475"/>
            <a:ext cx="3551625" cy="336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875" y="1432475"/>
            <a:ext cx="4357146" cy="32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