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TT Rounds Condensed" panose="02000506030000020003" pitchFamily="2" charset="0"/>
      <p:regular r:id="rId14"/>
    </p:embeddedFont>
    <p:embeddedFont>
      <p:font typeface="TT Rounds Condensed Bold" panose="02000806030000020003"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75" autoAdjust="0"/>
  </p:normalViewPr>
  <p:slideViewPr>
    <p:cSldViewPr>
      <p:cViewPr varScale="1">
        <p:scale>
          <a:sx n="60" d="100"/>
          <a:sy n="60" d="100"/>
        </p:scale>
        <p:origin x="184"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sp>
        <p:nvSpPr>
          <p:cNvPr id="3" name="Freeform 3"/>
          <p:cNvSpPr/>
          <p:nvPr/>
        </p:nvSpPr>
        <p:spPr>
          <a:xfrm>
            <a:off x="11436290" y="374903"/>
            <a:ext cx="1303023" cy="1307595"/>
          </a:xfrm>
          <a:custGeom>
            <a:avLst/>
            <a:gdLst/>
            <a:ahLst/>
            <a:cxnLst/>
            <a:rect l="l" t="t" r="r" b="b"/>
            <a:pathLst>
              <a:path w="1303023" h="1307595">
                <a:moveTo>
                  <a:pt x="0" y="0"/>
                </a:moveTo>
                <a:lnTo>
                  <a:pt x="1303022" y="0"/>
                </a:lnTo>
                <a:lnTo>
                  <a:pt x="1303022" y="1307594"/>
                </a:lnTo>
                <a:lnTo>
                  <a:pt x="0" y="1307594"/>
                </a:lnTo>
                <a:lnTo>
                  <a:pt x="0" y="0"/>
                </a:lnTo>
                <a:close/>
              </a:path>
            </a:pathLst>
          </a:custGeom>
          <a:blipFill>
            <a:blip r:embed="rId3"/>
            <a:stretch>
              <a:fillRect/>
            </a:stretch>
          </a:blipFill>
        </p:spPr>
        <p:txBody>
          <a:bodyPr/>
          <a:lstStyle/>
          <a:p>
            <a:endParaRPr lang="ko-KR" altLang="en-US"/>
          </a:p>
        </p:txBody>
      </p:sp>
      <p:sp>
        <p:nvSpPr>
          <p:cNvPr id="4" name="Freeform 4"/>
          <p:cNvSpPr/>
          <p:nvPr/>
        </p:nvSpPr>
        <p:spPr>
          <a:xfrm>
            <a:off x="7386638" y="9286875"/>
            <a:ext cx="5352675" cy="1021086"/>
          </a:xfrm>
          <a:custGeom>
            <a:avLst/>
            <a:gdLst/>
            <a:ahLst/>
            <a:cxnLst/>
            <a:rect l="l" t="t" r="r" b="b"/>
            <a:pathLst>
              <a:path w="5352675" h="1021086">
                <a:moveTo>
                  <a:pt x="0" y="0"/>
                </a:moveTo>
                <a:lnTo>
                  <a:pt x="5352674" y="0"/>
                </a:lnTo>
                <a:lnTo>
                  <a:pt x="5352674" y="1021086"/>
                </a:lnTo>
                <a:lnTo>
                  <a:pt x="0" y="1021086"/>
                </a:lnTo>
                <a:lnTo>
                  <a:pt x="0" y="0"/>
                </a:lnTo>
                <a:close/>
              </a:path>
            </a:pathLst>
          </a:custGeom>
          <a:blipFill>
            <a:blip r:embed="rId4"/>
            <a:stretch>
              <a:fillRect l="-4975" t="13790" r="-1" b="-464542"/>
            </a:stretch>
          </a:blipFill>
        </p:spPr>
        <p:txBody>
          <a:bodyPr/>
          <a:lstStyle/>
          <a:p>
            <a:endParaRPr lang="ko-KR" altLang="en-US"/>
          </a:p>
        </p:txBody>
      </p:sp>
      <p:sp>
        <p:nvSpPr>
          <p:cNvPr id="5" name="Freeform 5"/>
          <p:cNvSpPr/>
          <p:nvPr/>
        </p:nvSpPr>
        <p:spPr>
          <a:xfrm>
            <a:off x="9629775" y="142828"/>
            <a:ext cx="378619" cy="378925"/>
          </a:xfrm>
          <a:custGeom>
            <a:avLst/>
            <a:gdLst/>
            <a:ahLst/>
            <a:cxnLst/>
            <a:rect l="l" t="t" r="r" b="b"/>
            <a:pathLst>
              <a:path w="378619" h="378925">
                <a:moveTo>
                  <a:pt x="0" y="0"/>
                </a:moveTo>
                <a:lnTo>
                  <a:pt x="378619" y="0"/>
                </a:lnTo>
                <a:lnTo>
                  <a:pt x="378619" y="378926"/>
                </a:lnTo>
                <a:lnTo>
                  <a:pt x="0" y="378926"/>
                </a:lnTo>
                <a:lnTo>
                  <a:pt x="0" y="0"/>
                </a:lnTo>
                <a:close/>
              </a:path>
            </a:pathLst>
          </a:custGeom>
          <a:blipFill>
            <a:blip r:embed="rId4"/>
            <a:stretch>
              <a:fillRect/>
            </a:stretch>
          </a:blipFill>
        </p:spPr>
        <p:txBody>
          <a:bodyPr/>
          <a:lstStyle/>
          <a:p>
            <a:endParaRPr lang="ko-KR" altLang="en-US"/>
          </a:p>
        </p:txBody>
      </p:sp>
      <p:sp>
        <p:nvSpPr>
          <p:cNvPr id="6" name="Freeform 6"/>
          <p:cNvSpPr/>
          <p:nvPr/>
        </p:nvSpPr>
        <p:spPr>
          <a:xfrm>
            <a:off x="-536010" y="-178252"/>
            <a:ext cx="5352675" cy="1021086"/>
          </a:xfrm>
          <a:custGeom>
            <a:avLst/>
            <a:gdLst/>
            <a:ahLst/>
            <a:cxnLst/>
            <a:rect l="l" t="t" r="r" b="b"/>
            <a:pathLst>
              <a:path w="5352675" h="1021086">
                <a:moveTo>
                  <a:pt x="0" y="0"/>
                </a:moveTo>
                <a:lnTo>
                  <a:pt x="5352675" y="0"/>
                </a:lnTo>
                <a:lnTo>
                  <a:pt x="5352675" y="1021086"/>
                </a:lnTo>
                <a:lnTo>
                  <a:pt x="0" y="1021086"/>
                </a:lnTo>
                <a:lnTo>
                  <a:pt x="0" y="0"/>
                </a:lnTo>
                <a:close/>
              </a:path>
            </a:pathLst>
          </a:custGeom>
          <a:blipFill>
            <a:blip r:embed="rId4"/>
            <a:stretch>
              <a:fillRect l="-9247" t="-471278" r="4270" b="20526"/>
            </a:stretch>
          </a:blipFill>
        </p:spPr>
        <p:txBody>
          <a:bodyPr/>
          <a:lstStyle/>
          <a:p>
            <a:endParaRPr lang="ko-KR" altLang="en-US"/>
          </a:p>
        </p:txBody>
      </p:sp>
      <p:sp>
        <p:nvSpPr>
          <p:cNvPr id="7" name="Freeform 7"/>
          <p:cNvSpPr/>
          <p:nvPr/>
        </p:nvSpPr>
        <p:spPr>
          <a:xfrm>
            <a:off x="9249723" y="578349"/>
            <a:ext cx="192884" cy="193040"/>
          </a:xfrm>
          <a:custGeom>
            <a:avLst/>
            <a:gdLst/>
            <a:ahLst/>
            <a:cxnLst/>
            <a:rect l="l" t="t" r="r" b="b"/>
            <a:pathLst>
              <a:path w="192884" h="193040">
                <a:moveTo>
                  <a:pt x="0" y="0"/>
                </a:moveTo>
                <a:lnTo>
                  <a:pt x="192883" y="0"/>
                </a:lnTo>
                <a:lnTo>
                  <a:pt x="192883" y="193039"/>
                </a:lnTo>
                <a:lnTo>
                  <a:pt x="0" y="193039"/>
                </a:lnTo>
                <a:lnTo>
                  <a:pt x="0" y="0"/>
                </a:lnTo>
                <a:close/>
              </a:path>
            </a:pathLst>
          </a:custGeom>
          <a:blipFill>
            <a:blip r:embed="rId4"/>
            <a:stretch>
              <a:fillRect/>
            </a:stretch>
          </a:blipFill>
        </p:spPr>
        <p:txBody>
          <a:bodyPr/>
          <a:lstStyle/>
          <a:p>
            <a:endParaRPr lang="ko-KR" altLang="en-US"/>
          </a:p>
        </p:txBody>
      </p:sp>
      <p:sp>
        <p:nvSpPr>
          <p:cNvPr id="8" name="Freeform 8"/>
          <p:cNvSpPr/>
          <p:nvPr/>
        </p:nvSpPr>
        <p:spPr>
          <a:xfrm>
            <a:off x="802902" y="597399"/>
            <a:ext cx="9455513" cy="1625398"/>
          </a:xfrm>
          <a:custGeom>
            <a:avLst/>
            <a:gdLst/>
            <a:ahLst/>
            <a:cxnLst/>
            <a:rect l="l" t="t" r="r" b="b"/>
            <a:pathLst>
              <a:path w="9455513" h="1625398">
                <a:moveTo>
                  <a:pt x="0" y="0"/>
                </a:moveTo>
                <a:lnTo>
                  <a:pt x="9455513" y="0"/>
                </a:lnTo>
                <a:lnTo>
                  <a:pt x="9455513" y="1625399"/>
                </a:lnTo>
                <a:lnTo>
                  <a:pt x="0" y="1625399"/>
                </a:lnTo>
                <a:lnTo>
                  <a:pt x="0" y="0"/>
                </a:lnTo>
                <a:close/>
              </a:path>
            </a:pathLst>
          </a:custGeom>
          <a:blipFill>
            <a:blip r:embed="rId5"/>
            <a:stretch>
              <a:fillRect/>
            </a:stretch>
          </a:blipFill>
        </p:spPr>
        <p:txBody>
          <a:bodyPr/>
          <a:lstStyle/>
          <a:p>
            <a:endParaRPr lang="ko-KR" altLang="en-US"/>
          </a:p>
        </p:txBody>
      </p:sp>
      <p:sp>
        <p:nvSpPr>
          <p:cNvPr id="9" name="Freeform 9"/>
          <p:cNvSpPr/>
          <p:nvPr/>
        </p:nvSpPr>
        <p:spPr>
          <a:xfrm>
            <a:off x="13409098" y="1350714"/>
            <a:ext cx="807798" cy="808450"/>
          </a:xfrm>
          <a:custGeom>
            <a:avLst/>
            <a:gdLst/>
            <a:ahLst/>
            <a:cxnLst/>
            <a:rect l="l" t="t" r="r" b="b"/>
            <a:pathLst>
              <a:path w="807798" h="808450">
                <a:moveTo>
                  <a:pt x="0" y="0"/>
                </a:moveTo>
                <a:lnTo>
                  <a:pt x="807798" y="0"/>
                </a:lnTo>
                <a:lnTo>
                  <a:pt x="807798" y="808450"/>
                </a:lnTo>
                <a:lnTo>
                  <a:pt x="0" y="808450"/>
                </a:lnTo>
                <a:lnTo>
                  <a:pt x="0" y="0"/>
                </a:lnTo>
                <a:close/>
              </a:path>
            </a:pathLst>
          </a:custGeom>
          <a:blipFill>
            <a:blip r:embed="rId4"/>
            <a:stretch>
              <a:fillRect/>
            </a:stretch>
          </a:blipFill>
        </p:spPr>
        <p:txBody>
          <a:bodyPr/>
          <a:lstStyle/>
          <a:p>
            <a:endParaRPr lang="ko-KR" altLang="en-US"/>
          </a:p>
        </p:txBody>
      </p:sp>
      <p:sp>
        <p:nvSpPr>
          <p:cNvPr id="10" name="Freeform 10"/>
          <p:cNvSpPr/>
          <p:nvPr/>
        </p:nvSpPr>
        <p:spPr>
          <a:xfrm>
            <a:off x="0" y="4492606"/>
            <a:ext cx="18425338" cy="2854050"/>
          </a:xfrm>
          <a:custGeom>
            <a:avLst/>
            <a:gdLst/>
            <a:ahLst/>
            <a:cxnLst/>
            <a:rect l="l" t="t" r="r" b="b"/>
            <a:pathLst>
              <a:path w="18425338" h="2854050">
                <a:moveTo>
                  <a:pt x="0" y="0"/>
                </a:moveTo>
                <a:lnTo>
                  <a:pt x="18425338" y="0"/>
                </a:lnTo>
                <a:lnTo>
                  <a:pt x="18425338" y="2854050"/>
                </a:lnTo>
                <a:lnTo>
                  <a:pt x="0" y="2854050"/>
                </a:lnTo>
                <a:lnTo>
                  <a:pt x="0" y="0"/>
                </a:lnTo>
                <a:close/>
              </a:path>
            </a:pathLst>
          </a:custGeom>
          <a:blipFill>
            <a:blip r:embed="rId6"/>
            <a:stretch>
              <a:fillRect r="-61582"/>
            </a:stretch>
          </a:blipFill>
        </p:spPr>
        <p:txBody>
          <a:bodyPr/>
          <a:lstStyle/>
          <a:p>
            <a:endParaRPr lang="ko-KR" altLang="en-US"/>
          </a:p>
        </p:txBody>
      </p:sp>
      <p:sp>
        <p:nvSpPr>
          <p:cNvPr id="11" name="TextBox 11"/>
          <p:cNvSpPr txBox="1"/>
          <p:nvPr/>
        </p:nvSpPr>
        <p:spPr>
          <a:xfrm>
            <a:off x="16635333" y="9518684"/>
            <a:ext cx="1790005" cy="595568"/>
          </a:xfrm>
          <a:prstGeom prst="rect">
            <a:avLst/>
          </a:prstGeom>
        </p:spPr>
        <p:txBody>
          <a:bodyPr lIns="0" tIns="0" rIns="0" bIns="0" rtlCol="0" anchor="t">
            <a:spAutoFit/>
          </a:bodyPr>
          <a:lstStyle/>
          <a:p>
            <a:pPr algn="l">
              <a:lnSpc>
                <a:spcPts val="4536"/>
              </a:lnSpc>
            </a:pPr>
            <a:r>
              <a:rPr lang="en-US" sz="4200" spc="39">
                <a:solidFill>
                  <a:srgbClr val="404040"/>
                </a:solidFill>
                <a:ea typeface="TT Rounds Condensed Bold"/>
              </a:rPr>
              <a:t>고등부</a:t>
            </a:r>
          </a:p>
        </p:txBody>
      </p:sp>
      <p:sp>
        <p:nvSpPr>
          <p:cNvPr id="12" name="TextBox 12"/>
          <p:cNvSpPr txBox="1"/>
          <p:nvPr/>
        </p:nvSpPr>
        <p:spPr>
          <a:xfrm>
            <a:off x="7294348" y="5346734"/>
            <a:ext cx="3910750" cy="1250569"/>
          </a:xfrm>
          <a:prstGeom prst="rect">
            <a:avLst/>
          </a:prstGeom>
        </p:spPr>
        <p:txBody>
          <a:bodyPr lIns="0" tIns="0" rIns="0" bIns="0" rtlCol="0" anchor="t">
            <a:spAutoFit/>
          </a:bodyPr>
          <a:lstStyle/>
          <a:p>
            <a:pPr algn="l">
              <a:lnSpc>
                <a:spcPts val="9690"/>
              </a:lnSpc>
            </a:pPr>
            <a:r>
              <a:rPr lang="en-US" sz="8972" spc="83" dirty="0">
                <a:solidFill>
                  <a:srgbClr val="404040"/>
                </a:solidFill>
                <a:latin typeface="+mj-ea"/>
                <a:ea typeface="+mj-ea"/>
              </a:rPr>
              <a:t>starter</a:t>
            </a:r>
          </a:p>
        </p:txBody>
      </p:sp>
      <p:sp>
        <p:nvSpPr>
          <p:cNvPr id="13" name="Freeform 13"/>
          <p:cNvSpPr/>
          <p:nvPr/>
        </p:nvSpPr>
        <p:spPr>
          <a:xfrm>
            <a:off x="13533596" y="0"/>
            <a:ext cx="4261113" cy="5728728"/>
          </a:xfrm>
          <a:custGeom>
            <a:avLst/>
            <a:gdLst/>
            <a:ahLst/>
            <a:cxnLst/>
            <a:rect l="l" t="t" r="r" b="b"/>
            <a:pathLst>
              <a:path w="4261113" h="5728728">
                <a:moveTo>
                  <a:pt x="0" y="0"/>
                </a:moveTo>
                <a:lnTo>
                  <a:pt x="4261113" y="0"/>
                </a:lnTo>
                <a:lnTo>
                  <a:pt x="4261113" y="5728728"/>
                </a:lnTo>
                <a:lnTo>
                  <a:pt x="0" y="5728728"/>
                </a:lnTo>
                <a:lnTo>
                  <a:pt x="0" y="0"/>
                </a:lnTo>
                <a:close/>
              </a:path>
            </a:pathLst>
          </a:custGeom>
          <a:blipFill>
            <a:blip r:embed="rId7"/>
            <a:stretch>
              <a:fillRect/>
            </a:stretch>
          </a:blipFill>
        </p:spPr>
        <p:txBody>
          <a:bodyPr/>
          <a:lstStyle/>
          <a:p>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044641"/>
            <a:ext cx="18288000" cy="8894741"/>
            <a:chOff x="0" y="0"/>
            <a:chExt cx="24384000" cy="11859654"/>
          </a:xfrm>
        </p:grpSpPr>
        <p:sp>
          <p:nvSpPr>
            <p:cNvPr id="4" name="Freeform 4"/>
            <p:cNvSpPr/>
            <p:nvPr/>
          </p:nvSpPr>
          <p:spPr>
            <a:xfrm>
              <a:off x="0" y="0"/>
              <a:ext cx="24384000" cy="11859628"/>
            </a:xfrm>
            <a:custGeom>
              <a:avLst/>
              <a:gdLst/>
              <a:ahLst/>
              <a:cxnLst/>
              <a:rect l="l" t="t" r="r" b="b"/>
              <a:pathLst>
                <a:path w="24384000" h="11859628">
                  <a:moveTo>
                    <a:pt x="0" y="0"/>
                  </a:moveTo>
                  <a:lnTo>
                    <a:pt x="24384000" y="0"/>
                  </a:lnTo>
                  <a:lnTo>
                    <a:pt x="24384000" y="11859628"/>
                  </a:lnTo>
                  <a:lnTo>
                    <a:pt x="0" y="11859628"/>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7" name="Group 7"/>
          <p:cNvGrpSpPr/>
          <p:nvPr/>
        </p:nvGrpSpPr>
        <p:grpSpPr>
          <a:xfrm>
            <a:off x="1028700" y="2297716"/>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3 - 3</a:t>
            </a:r>
          </a:p>
        </p:txBody>
      </p:sp>
      <p:grpSp>
        <p:nvGrpSpPr>
          <p:cNvPr id="10" name="Group 10"/>
          <p:cNvGrpSpPr/>
          <p:nvPr/>
        </p:nvGrpSpPr>
        <p:grpSpPr>
          <a:xfrm>
            <a:off x="1028700" y="3056701"/>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077693"/>
            <a:ext cx="6674479"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성능  향상  시도  과정  /  정확도 변화  -  8번 시도</a:t>
            </a:r>
          </a:p>
        </p:txBody>
      </p:sp>
      <p:grpSp>
        <p:nvGrpSpPr>
          <p:cNvPr id="13" name="Group 13"/>
          <p:cNvGrpSpPr/>
          <p:nvPr/>
        </p:nvGrpSpPr>
        <p:grpSpPr>
          <a:xfrm>
            <a:off x="435809" y="3813443"/>
            <a:ext cx="17507842" cy="6190727"/>
            <a:chOff x="0" y="0"/>
            <a:chExt cx="23343790" cy="8254303"/>
          </a:xfrm>
        </p:grpSpPr>
        <p:sp>
          <p:nvSpPr>
            <p:cNvPr id="14" name="Freeform 14"/>
            <p:cNvSpPr/>
            <p:nvPr/>
          </p:nvSpPr>
          <p:spPr>
            <a:xfrm>
              <a:off x="0" y="0"/>
              <a:ext cx="23343752" cy="8254338"/>
            </a:xfrm>
            <a:custGeom>
              <a:avLst/>
              <a:gdLst/>
              <a:ahLst/>
              <a:cxnLst/>
              <a:rect l="l" t="t" r="r" b="b"/>
              <a:pathLst>
                <a:path w="23343752" h="8254338">
                  <a:moveTo>
                    <a:pt x="0" y="0"/>
                  </a:moveTo>
                  <a:lnTo>
                    <a:pt x="23343752" y="0"/>
                  </a:lnTo>
                  <a:lnTo>
                    <a:pt x="23343752" y="8254338"/>
                  </a:lnTo>
                  <a:lnTo>
                    <a:pt x="0" y="8254338"/>
                  </a:lnTo>
                  <a:close/>
                </a:path>
              </a:pathLst>
            </a:custGeom>
            <a:solidFill>
              <a:srgbClr val="ECEBF5"/>
            </a:solidFill>
          </p:spPr>
          <p:txBody>
            <a:bodyPr/>
            <a:lstStyle/>
            <a:p>
              <a:endParaRPr lang="ko-KR" altLang="en-US"/>
            </a:p>
          </p:txBody>
        </p:sp>
        <p:sp>
          <p:nvSpPr>
            <p:cNvPr id="15" name="TextBox 15"/>
            <p:cNvSpPr txBox="1"/>
            <p:nvPr/>
          </p:nvSpPr>
          <p:spPr>
            <a:xfrm>
              <a:off x="0" y="-314325"/>
              <a:ext cx="23343790"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6" name="TextBox 16"/>
          <p:cNvSpPr txBox="1"/>
          <p:nvPr/>
        </p:nvSpPr>
        <p:spPr>
          <a:xfrm>
            <a:off x="814197" y="4484052"/>
            <a:ext cx="17211397" cy="5172456"/>
          </a:xfrm>
          <a:prstGeom prst="rect">
            <a:avLst/>
          </a:prstGeom>
        </p:spPr>
        <p:txBody>
          <a:bodyPr lIns="0" tIns="0" rIns="0" bIns="0" rtlCol="0" anchor="t">
            <a:spAutoFit/>
          </a:bodyPr>
          <a:lstStyle/>
          <a:p>
            <a:pPr>
              <a:lnSpc>
                <a:spcPts val="3402"/>
              </a:lnSpc>
            </a:pPr>
            <a:r>
              <a:rPr lang="en-US" sz="3150" spc="-245">
                <a:solidFill>
                  <a:srgbClr val="1F4E79"/>
                </a:solidFill>
                <a:latin typeface="TT Rounds Condensed"/>
                <a:ea typeface="TT Rounds Condensed"/>
              </a:rPr>
              <a:t>5   -   성능개선이 없을 때 학습이 멈추는 patience  의  수치를 3 에서 5 로 증가시킴</a:t>
            </a:r>
          </a:p>
          <a:p>
            <a:pPr>
              <a:lnSpc>
                <a:spcPts val="3402"/>
              </a:lnSpc>
            </a:pPr>
            <a:r>
              <a:rPr lang="en-US" sz="3150" spc="-245">
                <a:solidFill>
                  <a:srgbClr val="1F4E79"/>
                </a:solidFill>
                <a:latin typeface="TT Rounds Condensed"/>
                <a:ea typeface="TT Rounds Condensed"/>
              </a:rPr>
              <a:t>     -  &gt;  모든 점수가 대체적으로 줄어듬</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6   -   patience  수치를 다시 3으로 바꾸고 배치 크기 (  한번에 학습하는 수  ) 를 64로 증가시킴</a:t>
            </a:r>
          </a:p>
          <a:p>
            <a:pPr>
              <a:lnSpc>
                <a:spcPts val="3402"/>
              </a:lnSpc>
            </a:pPr>
            <a:r>
              <a:rPr lang="en-US" sz="3150" spc="-245">
                <a:solidFill>
                  <a:srgbClr val="1F4E79"/>
                </a:solidFill>
                <a:latin typeface="TT Rounds Condensed"/>
                <a:ea typeface="TT Rounds Condensed"/>
              </a:rPr>
              <a:t>     -  &gt;  재현율을 제외한 모든 점수가 조금씩 증가</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7   -   배치크기를 다시 32로 하고 손실함수 변경</a:t>
            </a:r>
          </a:p>
          <a:p>
            <a:pPr>
              <a:lnSpc>
                <a:spcPts val="3402"/>
              </a:lnSpc>
            </a:pPr>
            <a:r>
              <a:rPr lang="en-US" sz="3150" spc="-245">
                <a:solidFill>
                  <a:srgbClr val="1F4E79"/>
                </a:solidFill>
                <a:latin typeface="TT Rounds Condensed"/>
                <a:ea typeface="TT Rounds Condensed"/>
              </a:rPr>
              <a:t>     -  &gt;  정확도  /  정밀도 떨어짐, 재현률  /  f1 점수 증가</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8   -   손실함수를 focall loss 로 바꿈</a:t>
            </a:r>
          </a:p>
          <a:p>
            <a:pPr>
              <a:lnSpc>
                <a:spcPts val="3402"/>
              </a:lnSpc>
            </a:pPr>
            <a:r>
              <a:rPr lang="en-US" sz="3150" spc="-245">
                <a:solidFill>
                  <a:srgbClr val="1F4E79"/>
                </a:solidFill>
                <a:latin typeface="TT Rounds Condensed"/>
                <a:ea typeface="TT Rounds Condensed"/>
              </a:rPr>
              <a:t>     -  &gt;  정확도  /  정밀도는 성능향상 전과 동일 ,  재현율  /  f1 점수는 감소  </a:t>
            </a:r>
          </a:p>
          <a:p>
            <a:pPr algn="l">
              <a:lnSpc>
                <a:spcPts val="3402"/>
              </a:lnSpc>
            </a:pPr>
            <a:endParaRPr lang="en-US" sz="3150" spc="-245">
              <a:solidFill>
                <a:srgbClr val="1F4E79"/>
              </a:solidFill>
              <a:latin typeface="TT Rounds Condensed"/>
              <a:ea typeface="TT Round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044641"/>
            <a:ext cx="18288000" cy="8894741"/>
            <a:chOff x="0" y="0"/>
            <a:chExt cx="24384000" cy="11859654"/>
          </a:xfrm>
        </p:grpSpPr>
        <p:sp>
          <p:nvSpPr>
            <p:cNvPr id="4" name="Freeform 4"/>
            <p:cNvSpPr/>
            <p:nvPr/>
          </p:nvSpPr>
          <p:spPr>
            <a:xfrm>
              <a:off x="0" y="0"/>
              <a:ext cx="24384000" cy="11859628"/>
            </a:xfrm>
            <a:custGeom>
              <a:avLst/>
              <a:gdLst/>
              <a:ahLst/>
              <a:cxnLst/>
              <a:rect l="l" t="t" r="r" b="b"/>
              <a:pathLst>
                <a:path w="24384000" h="11859628">
                  <a:moveTo>
                    <a:pt x="0" y="0"/>
                  </a:moveTo>
                  <a:lnTo>
                    <a:pt x="24384000" y="0"/>
                  </a:lnTo>
                  <a:lnTo>
                    <a:pt x="24384000" y="11859628"/>
                  </a:lnTo>
                  <a:lnTo>
                    <a:pt x="0" y="11859628"/>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7" name="Group 7"/>
          <p:cNvGrpSpPr/>
          <p:nvPr/>
        </p:nvGrpSpPr>
        <p:grpSpPr>
          <a:xfrm>
            <a:off x="1028700" y="2297716"/>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3 - 3</a:t>
            </a:r>
          </a:p>
        </p:txBody>
      </p:sp>
      <p:grpSp>
        <p:nvGrpSpPr>
          <p:cNvPr id="10" name="Group 10"/>
          <p:cNvGrpSpPr/>
          <p:nvPr/>
        </p:nvGrpSpPr>
        <p:grpSpPr>
          <a:xfrm>
            <a:off x="1028700" y="3056701"/>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077693"/>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ea typeface="TT Rounds Condensed"/>
              </a:rPr>
              <a:t>결과</a:t>
            </a:r>
          </a:p>
        </p:txBody>
      </p:sp>
      <p:grpSp>
        <p:nvGrpSpPr>
          <p:cNvPr id="13" name="Group 13"/>
          <p:cNvGrpSpPr/>
          <p:nvPr/>
        </p:nvGrpSpPr>
        <p:grpSpPr>
          <a:xfrm>
            <a:off x="740609" y="3813443"/>
            <a:ext cx="7568105" cy="6190727"/>
            <a:chOff x="0" y="0"/>
            <a:chExt cx="10090807" cy="8254303"/>
          </a:xfrm>
        </p:grpSpPr>
        <p:sp>
          <p:nvSpPr>
            <p:cNvPr id="14" name="Freeform 14"/>
            <p:cNvSpPr/>
            <p:nvPr/>
          </p:nvSpPr>
          <p:spPr>
            <a:xfrm>
              <a:off x="0" y="0"/>
              <a:ext cx="10090790" cy="8254338"/>
            </a:xfrm>
            <a:custGeom>
              <a:avLst/>
              <a:gdLst/>
              <a:ahLst/>
              <a:cxnLst/>
              <a:rect l="l" t="t" r="r" b="b"/>
              <a:pathLst>
                <a:path w="10090790" h="8254338">
                  <a:moveTo>
                    <a:pt x="0" y="0"/>
                  </a:moveTo>
                  <a:lnTo>
                    <a:pt x="10090790" y="0"/>
                  </a:lnTo>
                  <a:lnTo>
                    <a:pt x="10090790" y="8254338"/>
                  </a:lnTo>
                  <a:lnTo>
                    <a:pt x="0" y="8254338"/>
                  </a:lnTo>
                  <a:close/>
                </a:path>
              </a:pathLst>
            </a:custGeom>
            <a:solidFill>
              <a:srgbClr val="ECEBF5"/>
            </a:solidFill>
          </p:spPr>
          <p:txBody>
            <a:bodyPr/>
            <a:lstStyle/>
            <a:p>
              <a:endParaRPr lang="ko-KR" altLang="en-US"/>
            </a:p>
          </p:txBody>
        </p:sp>
        <p:sp>
          <p:nvSpPr>
            <p:cNvPr id="15" name="TextBox 15"/>
            <p:cNvSpPr txBox="1"/>
            <p:nvPr/>
          </p:nvSpPr>
          <p:spPr>
            <a:xfrm>
              <a:off x="0" y="-314325"/>
              <a:ext cx="10090807"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6" name="TextBox 16"/>
          <p:cNvSpPr txBox="1"/>
          <p:nvPr/>
        </p:nvSpPr>
        <p:spPr>
          <a:xfrm>
            <a:off x="949591" y="4375418"/>
            <a:ext cx="7150141" cy="5294376"/>
          </a:xfrm>
          <a:prstGeom prst="rect">
            <a:avLst/>
          </a:prstGeom>
        </p:spPr>
        <p:txBody>
          <a:bodyPr lIns="0" tIns="0" rIns="0" bIns="0" rtlCol="0" anchor="t">
            <a:spAutoFit/>
          </a:bodyPr>
          <a:lstStyle/>
          <a:p>
            <a:pPr>
              <a:lnSpc>
                <a:spcPts val="5291"/>
              </a:lnSpc>
            </a:pPr>
            <a:r>
              <a:rPr lang="en-US" sz="3150" spc="-245">
                <a:solidFill>
                  <a:srgbClr val="1F4E79"/>
                </a:solidFill>
                <a:latin typeface="TT Rounds Condensed"/>
                <a:ea typeface="TT Rounds Condensed"/>
              </a:rPr>
              <a:t>6번째 수행 과정에서 재현율을 제외한 모든 점수가   증가해 성능이 가장 좋았다</a:t>
            </a:r>
          </a:p>
          <a:p>
            <a:pPr>
              <a:lnSpc>
                <a:spcPts val="5291"/>
              </a:lnSpc>
            </a:pPr>
            <a:endParaRPr lang="en-US" sz="3150" spc="-245">
              <a:solidFill>
                <a:srgbClr val="1F4E79"/>
              </a:solidFill>
              <a:latin typeface="TT Rounds Condensed"/>
              <a:ea typeface="TT Rounds Condensed"/>
            </a:endParaRPr>
          </a:p>
          <a:p>
            <a:pPr algn="l">
              <a:lnSpc>
                <a:spcPts val="5291"/>
              </a:lnSpc>
            </a:pPr>
            <a:r>
              <a:rPr lang="en-US" sz="3150" spc="-248">
                <a:solidFill>
                  <a:srgbClr val="1F4E79"/>
                </a:solidFill>
                <a:latin typeface="TT Rounds Condensed"/>
                <a:ea typeface="TT Rounds Condensed"/>
              </a:rPr>
              <a:t>이런  결과가 생긴 이유는 배치크기를 늘렸을 때 더 안정적이고 최적화 과정에서  노이즈를 줄여주었고  GPU의 병렬 처리 능력을 더욱 활용할 수 있게 해주어  훈련 속도를 높이고, 결과적으로 성능 향상에 도움을  주었기 때문이다.</a:t>
            </a:r>
          </a:p>
        </p:txBody>
      </p:sp>
      <p:grpSp>
        <p:nvGrpSpPr>
          <p:cNvPr id="17" name="Group 17"/>
          <p:cNvGrpSpPr/>
          <p:nvPr/>
        </p:nvGrpSpPr>
        <p:grpSpPr>
          <a:xfrm>
            <a:off x="9774591" y="2297716"/>
            <a:ext cx="165795" cy="480517"/>
            <a:chOff x="0" y="0"/>
            <a:chExt cx="221060" cy="640690"/>
          </a:xfrm>
        </p:grpSpPr>
        <p:sp>
          <p:nvSpPr>
            <p:cNvPr id="18" name="Freeform 1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9" name="TextBox 19"/>
          <p:cNvSpPr txBox="1"/>
          <p:nvPr/>
        </p:nvSpPr>
        <p:spPr>
          <a:xfrm>
            <a:off x="10223886"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3 - 4</a:t>
            </a:r>
          </a:p>
        </p:txBody>
      </p:sp>
      <p:grpSp>
        <p:nvGrpSpPr>
          <p:cNvPr id="20" name="Group 20"/>
          <p:cNvGrpSpPr/>
          <p:nvPr/>
        </p:nvGrpSpPr>
        <p:grpSpPr>
          <a:xfrm>
            <a:off x="9774591" y="3056701"/>
            <a:ext cx="165795" cy="480517"/>
            <a:chOff x="0" y="0"/>
            <a:chExt cx="221060" cy="640690"/>
          </a:xfrm>
        </p:grpSpPr>
        <p:sp>
          <p:nvSpPr>
            <p:cNvPr id="21" name="Freeform 2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22" name="TextBox 22"/>
          <p:cNvSpPr txBox="1"/>
          <p:nvPr/>
        </p:nvSpPr>
        <p:spPr>
          <a:xfrm>
            <a:off x="10223886" y="3077692"/>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왜 오류가 났을까? </a:t>
            </a:r>
          </a:p>
        </p:txBody>
      </p:sp>
      <p:grpSp>
        <p:nvGrpSpPr>
          <p:cNvPr id="23" name="Group 23"/>
          <p:cNvGrpSpPr/>
          <p:nvPr/>
        </p:nvGrpSpPr>
        <p:grpSpPr>
          <a:xfrm>
            <a:off x="9486500" y="3813443"/>
            <a:ext cx="7568105" cy="6190727"/>
            <a:chOff x="0" y="0"/>
            <a:chExt cx="10090807" cy="8254303"/>
          </a:xfrm>
        </p:grpSpPr>
        <p:sp>
          <p:nvSpPr>
            <p:cNvPr id="24" name="Freeform 24"/>
            <p:cNvSpPr/>
            <p:nvPr/>
          </p:nvSpPr>
          <p:spPr>
            <a:xfrm>
              <a:off x="0" y="0"/>
              <a:ext cx="10090790" cy="8254338"/>
            </a:xfrm>
            <a:custGeom>
              <a:avLst/>
              <a:gdLst/>
              <a:ahLst/>
              <a:cxnLst/>
              <a:rect l="l" t="t" r="r" b="b"/>
              <a:pathLst>
                <a:path w="10090790" h="8254338">
                  <a:moveTo>
                    <a:pt x="0" y="0"/>
                  </a:moveTo>
                  <a:lnTo>
                    <a:pt x="10090790" y="0"/>
                  </a:lnTo>
                  <a:lnTo>
                    <a:pt x="10090790" y="8254338"/>
                  </a:lnTo>
                  <a:lnTo>
                    <a:pt x="0" y="8254338"/>
                  </a:lnTo>
                  <a:close/>
                </a:path>
              </a:pathLst>
            </a:custGeom>
            <a:solidFill>
              <a:srgbClr val="ECEBF5"/>
            </a:solidFill>
          </p:spPr>
          <p:txBody>
            <a:bodyPr/>
            <a:lstStyle/>
            <a:p>
              <a:endParaRPr lang="ko-KR" altLang="en-US"/>
            </a:p>
          </p:txBody>
        </p:sp>
        <p:sp>
          <p:nvSpPr>
            <p:cNvPr id="25" name="TextBox 25"/>
            <p:cNvSpPr txBox="1"/>
            <p:nvPr/>
          </p:nvSpPr>
          <p:spPr>
            <a:xfrm>
              <a:off x="0" y="-314325"/>
              <a:ext cx="10090807"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6" name="TextBox 26"/>
          <p:cNvSpPr txBox="1"/>
          <p:nvPr/>
        </p:nvSpPr>
        <p:spPr>
          <a:xfrm>
            <a:off x="9695482" y="4375418"/>
            <a:ext cx="7150141" cy="5294376"/>
          </a:xfrm>
          <a:prstGeom prst="rect">
            <a:avLst/>
          </a:prstGeom>
        </p:spPr>
        <p:txBody>
          <a:bodyPr lIns="0" tIns="0" rIns="0" bIns="0" rtlCol="0" anchor="t">
            <a:spAutoFit/>
          </a:bodyPr>
          <a:lstStyle/>
          <a:p>
            <a:pPr>
              <a:lnSpc>
                <a:spcPts val="5291"/>
              </a:lnSpc>
            </a:pPr>
            <a:r>
              <a:rPr lang="en-US" sz="3150" spc="-245">
                <a:solidFill>
                  <a:srgbClr val="1F4E79"/>
                </a:solidFill>
                <a:latin typeface="TT Rounds Condensed"/>
                <a:ea typeface="TT Rounds Condensed"/>
              </a:rPr>
              <a:t>오류가 난 사진들을 보았을 때  대부분이 마스크 미착용 클래스였다. </a:t>
            </a:r>
          </a:p>
          <a:p>
            <a:pPr>
              <a:lnSpc>
                <a:spcPts val="5291"/>
              </a:lnSpc>
            </a:pPr>
            <a:endParaRPr lang="en-US" sz="3150" spc="-245">
              <a:solidFill>
                <a:srgbClr val="1F4E79"/>
              </a:solidFill>
              <a:latin typeface="TT Rounds Condensed"/>
              <a:ea typeface="TT Rounds Condensed"/>
            </a:endParaRPr>
          </a:p>
          <a:p>
            <a:pPr>
              <a:lnSpc>
                <a:spcPts val="5291"/>
              </a:lnSpc>
            </a:pPr>
            <a:r>
              <a:rPr lang="en-US" sz="3150" spc="-245">
                <a:solidFill>
                  <a:srgbClr val="1F4E79"/>
                </a:solidFill>
                <a:ea typeface="TT Rounds Condensed"/>
              </a:rPr>
              <a:t>마스크 미착용 클래스에서만 오류가 난 이유로  </a:t>
            </a:r>
          </a:p>
          <a:p>
            <a:pPr>
              <a:lnSpc>
                <a:spcPts val="5291"/>
              </a:lnSpc>
            </a:pPr>
            <a:r>
              <a:rPr lang="en-US" sz="3150" spc="-245">
                <a:solidFill>
                  <a:srgbClr val="1F4E79"/>
                </a:solidFill>
                <a:latin typeface="TT Rounds Condensed"/>
                <a:ea typeface="TT Rounds Condensed"/>
              </a:rPr>
              <a:t> 먼저  학습률이 마스크 미착용 클래스의 패턴과 맞지 않다는 것과, 학습속도를 올리기 위해 데이터의 품질을 낮춘 것 때문이라고 생각한다.</a:t>
            </a:r>
          </a:p>
          <a:p>
            <a:pPr algn="l">
              <a:lnSpc>
                <a:spcPts val="5291"/>
              </a:lnSpc>
            </a:pPr>
            <a:endParaRPr lang="en-US" sz="3150" spc="-245">
              <a:solidFill>
                <a:srgbClr val="1F4E79"/>
              </a:solidFill>
              <a:latin typeface="TT Rounds Condensed"/>
              <a:ea typeface="TT Rounds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sp>
        <p:nvSpPr>
          <p:cNvPr id="3" name="Freeform 3"/>
          <p:cNvSpPr/>
          <p:nvPr/>
        </p:nvSpPr>
        <p:spPr>
          <a:xfrm>
            <a:off x="-8752" y="4624113"/>
            <a:ext cx="18425338" cy="2854050"/>
          </a:xfrm>
          <a:custGeom>
            <a:avLst/>
            <a:gdLst/>
            <a:ahLst/>
            <a:cxnLst/>
            <a:rect l="l" t="t" r="r" b="b"/>
            <a:pathLst>
              <a:path w="18425338" h="2854050">
                <a:moveTo>
                  <a:pt x="0" y="0"/>
                </a:moveTo>
                <a:lnTo>
                  <a:pt x="18425338" y="0"/>
                </a:lnTo>
                <a:lnTo>
                  <a:pt x="18425338" y="2854050"/>
                </a:lnTo>
                <a:lnTo>
                  <a:pt x="0" y="2854050"/>
                </a:lnTo>
                <a:lnTo>
                  <a:pt x="0" y="0"/>
                </a:lnTo>
                <a:close/>
              </a:path>
            </a:pathLst>
          </a:custGeom>
          <a:blipFill>
            <a:blip r:embed="rId3"/>
            <a:stretch>
              <a:fillRect r="-61582"/>
            </a:stretch>
          </a:blipFill>
        </p:spPr>
        <p:txBody>
          <a:bodyPr/>
          <a:lstStyle/>
          <a:p>
            <a:endParaRPr lang="ko-KR" altLang="en-US"/>
          </a:p>
        </p:txBody>
      </p:sp>
      <p:sp>
        <p:nvSpPr>
          <p:cNvPr id="4" name="Freeform 4"/>
          <p:cNvSpPr/>
          <p:nvPr/>
        </p:nvSpPr>
        <p:spPr>
          <a:xfrm>
            <a:off x="13055781" y="8997366"/>
            <a:ext cx="4654187" cy="800052"/>
          </a:xfrm>
          <a:custGeom>
            <a:avLst/>
            <a:gdLst/>
            <a:ahLst/>
            <a:cxnLst/>
            <a:rect l="l" t="t" r="r" b="b"/>
            <a:pathLst>
              <a:path w="4654187" h="800052">
                <a:moveTo>
                  <a:pt x="0" y="0"/>
                </a:moveTo>
                <a:lnTo>
                  <a:pt x="4654187" y="0"/>
                </a:lnTo>
                <a:lnTo>
                  <a:pt x="4654187" y="800052"/>
                </a:lnTo>
                <a:lnTo>
                  <a:pt x="0" y="800052"/>
                </a:lnTo>
                <a:lnTo>
                  <a:pt x="0" y="0"/>
                </a:lnTo>
                <a:close/>
              </a:path>
            </a:pathLst>
          </a:custGeom>
          <a:blipFill>
            <a:blip r:embed="rId4"/>
            <a:stretch>
              <a:fillRect/>
            </a:stretch>
          </a:blipFill>
        </p:spPr>
        <p:txBody>
          <a:bodyPr/>
          <a:lstStyle/>
          <a:p>
            <a:endParaRPr lang="ko-KR" altLang="en-US"/>
          </a:p>
        </p:txBody>
      </p:sp>
      <p:sp>
        <p:nvSpPr>
          <p:cNvPr id="5" name="Freeform 5"/>
          <p:cNvSpPr/>
          <p:nvPr/>
        </p:nvSpPr>
        <p:spPr>
          <a:xfrm>
            <a:off x="7386638" y="9286875"/>
            <a:ext cx="5352675" cy="1021086"/>
          </a:xfrm>
          <a:custGeom>
            <a:avLst/>
            <a:gdLst/>
            <a:ahLst/>
            <a:cxnLst/>
            <a:rect l="l" t="t" r="r" b="b"/>
            <a:pathLst>
              <a:path w="5352675" h="1021086">
                <a:moveTo>
                  <a:pt x="0" y="0"/>
                </a:moveTo>
                <a:lnTo>
                  <a:pt x="5352674" y="0"/>
                </a:lnTo>
                <a:lnTo>
                  <a:pt x="5352674" y="1021086"/>
                </a:lnTo>
                <a:lnTo>
                  <a:pt x="0" y="1021086"/>
                </a:lnTo>
                <a:lnTo>
                  <a:pt x="0" y="0"/>
                </a:lnTo>
                <a:close/>
              </a:path>
            </a:pathLst>
          </a:custGeom>
          <a:blipFill>
            <a:blip r:embed="rId5"/>
            <a:stretch>
              <a:fillRect l="-4975" t="13790" r="-1" b="-464542"/>
            </a:stretch>
          </a:blipFill>
        </p:spPr>
        <p:txBody>
          <a:bodyPr/>
          <a:lstStyle/>
          <a:p>
            <a:endParaRPr lang="ko-KR" altLang="en-US"/>
          </a:p>
        </p:txBody>
      </p:sp>
      <p:sp>
        <p:nvSpPr>
          <p:cNvPr id="6" name="Freeform 6"/>
          <p:cNvSpPr/>
          <p:nvPr/>
        </p:nvSpPr>
        <p:spPr>
          <a:xfrm>
            <a:off x="9629775" y="142828"/>
            <a:ext cx="378619" cy="378925"/>
          </a:xfrm>
          <a:custGeom>
            <a:avLst/>
            <a:gdLst/>
            <a:ahLst/>
            <a:cxnLst/>
            <a:rect l="l" t="t" r="r" b="b"/>
            <a:pathLst>
              <a:path w="378619" h="378925">
                <a:moveTo>
                  <a:pt x="0" y="0"/>
                </a:moveTo>
                <a:lnTo>
                  <a:pt x="378619" y="0"/>
                </a:lnTo>
                <a:lnTo>
                  <a:pt x="378619" y="378926"/>
                </a:lnTo>
                <a:lnTo>
                  <a:pt x="0" y="378926"/>
                </a:lnTo>
                <a:lnTo>
                  <a:pt x="0" y="0"/>
                </a:lnTo>
                <a:close/>
              </a:path>
            </a:pathLst>
          </a:custGeom>
          <a:blipFill>
            <a:blip r:embed="rId5"/>
            <a:stretch>
              <a:fillRect/>
            </a:stretch>
          </a:blipFill>
        </p:spPr>
        <p:txBody>
          <a:bodyPr/>
          <a:lstStyle/>
          <a:p>
            <a:endParaRPr lang="ko-KR" altLang="en-US"/>
          </a:p>
        </p:txBody>
      </p:sp>
      <p:sp>
        <p:nvSpPr>
          <p:cNvPr id="7" name="Freeform 7"/>
          <p:cNvSpPr/>
          <p:nvPr/>
        </p:nvSpPr>
        <p:spPr>
          <a:xfrm>
            <a:off x="-536010" y="-178252"/>
            <a:ext cx="5352675" cy="1021086"/>
          </a:xfrm>
          <a:custGeom>
            <a:avLst/>
            <a:gdLst/>
            <a:ahLst/>
            <a:cxnLst/>
            <a:rect l="l" t="t" r="r" b="b"/>
            <a:pathLst>
              <a:path w="5352675" h="1021086">
                <a:moveTo>
                  <a:pt x="0" y="0"/>
                </a:moveTo>
                <a:lnTo>
                  <a:pt x="5352675" y="0"/>
                </a:lnTo>
                <a:lnTo>
                  <a:pt x="5352675" y="1021086"/>
                </a:lnTo>
                <a:lnTo>
                  <a:pt x="0" y="1021086"/>
                </a:lnTo>
                <a:lnTo>
                  <a:pt x="0" y="0"/>
                </a:lnTo>
                <a:close/>
              </a:path>
            </a:pathLst>
          </a:custGeom>
          <a:blipFill>
            <a:blip r:embed="rId5"/>
            <a:stretch>
              <a:fillRect l="-9247" t="-471278" r="4270" b="20526"/>
            </a:stretch>
          </a:blipFill>
        </p:spPr>
        <p:txBody>
          <a:bodyPr/>
          <a:lstStyle/>
          <a:p>
            <a:endParaRPr lang="ko-KR" altLang="en-US"/>
          </a:p>
        </p:txBody>
      </p:sp>
      <p:sp>
        <p:nvSpPr>
          <p:cNvPr id="8" name="Freeform 8"/>
          <p:cNvSpPr/>
          <p:nvPr/>
        </p:nvSpPr>
        <p:spPr>
          <a:xfrm>
            <a:off x="9249723" y="578349"/>
            <a:ext cx="192884" cy="193040"/>
          </a:xfrm>
          <a:custGeom>
            <a:avLst/>
            <a:gdLst/>
            <a:ahLst/>
            <a:cxnLst/>
            <a:rect l="l" t="t" r="r" b="b"/>
            <a:pathLst>
              <a:path w="192884" h="193040">
                <a:moveTo>
                  <a:pt x="0" y="0"/>
                </a:moveTo>
                <a:lnTo>
                  <a:pt x="192883" y="0"/>
                </a:lnTo>
                <a:lnTo>
                  <a:pt x="192883" y="193039"/>
                </a:lnTo>
                <a:lnTo>
                  <a:pt x="0" y="193039"/>
                </a:lnTo>
                <a:lnTo>
                  <a:pt x="0" y="0"/>
                </a:lnTo>
                <a:close/>
              </a:path>
            </a:pathLst>
          </a:custGeom>
          <a:blipFill>
            <a:blip r:embed="rId5"/>
            <a:stretch>
              <a:fillRect/>
            </a:stretch>
          </a:blipFill>
        </p:spPr>
        <p:txBody>
          <a:bodyPr/>
          <a:lstStyle/>
          <a:p>
            <a:endParaRPr lang="ko-KR" altLang="en-US"/>
          </a:p>
        </p:txBody>
      </p:sp>
      <p:sp>
        <p:nvSpPr>
          <p:cNvPr id="9" name="Freeform 9"/>
          <p:cNvSpPr/>
          <p:nvPr/>
        </p:nvSpPr>
        <p:spPr>
          <a:xfrm>
            <a:off x="11983642" y="1771650"/>
            <a:ext cx="807798" cy="808450"/>
          </a:xfrm>
          <a:custGeom>
            <a:avLst/>
            <a:gdLst/>
            <a:ahLst/>
            <a:cxnLst/>
            <a:rect l="l" t="t" r="r" b="b"/>
            <a:pathLst>
              <a:path w="807798" h="808450">
                <a:moveTo>
                  <a:pt x="0" y="0"/>
                </a:moveTo>
                <a:lnTo>
                  <a:pt x="807798" y="0"/>
                </a:lnTo>
                <a:lnTo>
                  <a:pt x="807798" y="808450"/>
                </a:lnTo>
                <a:lnTo>
                  <a:pt x="0" y="808450"/>
                </a:lnTo>
                <a:lnTo>
                  <a:pt x="0" y="0"/>
                </a:lnTo>
                <a:close/>
              </a:path>
            </a:pathLst>
          </a:custGeom>
          <a:blipFill>
            <a:blip r:embed="rId5"/>
            <a:stretch>
              <a:fillRect/>
            </a:stretch>
          </a:blipFill>
        </p:spPr>
        <p:txBody>
          <a:bodyPr/>
          <a:lstStyle/>
          <a:p>
            <a:endParaRPr lang="ko-KR" altLang="en-US"/>
          </a:p>
        </p:txBody>
      </p:sp>
      <p:sp>
        <p:nvSpPr>
          <p:cNvPr id="10" name="TextBox 10"/>
          <p:cNvSpPr txBox="1"/>
          <p:nvPr/>
        </p:nvSpPr>
        <p:spPr>
          <a:xfrm>
            <a:off x="7023195" y="2650443"/>
            <a:ext cx="4241611" cy="1124512"/>
          </a:xfrm>
          <a:prstGeom prst="rect">
            <a:avLst/>
          </a:prstGeom>
        </p:spPr>
        <p:txBody>
          <a:bodyPr lIns="0" tIns="0" rIns="0" bIns="0" rtlCol="0" anchor="t">
            <a:spAutoFit/>
          </a:bodyPr>
          <a:lstStyle/>
          <a:p>
            <a:pPr algn="ctr">
              <a:lnSpc>
                <a:spcPts val="5832"/>
              </a:lnSpc>
            </a:pPr>
            <a:r>
              <a:rPr lang="en-US" sz="5400" spc="50">
                <a:solidFill>
                  <a:srgbClr val="404040"/>
                </a:solidFill>
                <a:latin typeface="TT Rounds Condensed Bold"/>
                <a:ea typeface="TT Rounds Condensed Bold"/>
              </a:rPr>
              <a:t>감사합니다.</a:t>
            </a:r>
          </a:p>
        </p:txBody>
      </p:sp>
      <p:sp>
        <p:nvSpPr>
          <p:cNvPr id="11" name="TextBox 11"/>
          <p:cNvSpPr txBox="1"/>
          <p:nvPr/>
        </p:nvSpPr>
        <p:spPr>
          <a:xfrm>
            <a:off x="802902" y="5273700"/>
            <a:ext cx="1790005" cy="595568"/>
          </a:xfrm>
          <a:prstGeom prst="rect">
            <a:avLst/>
          </a:prstGeom>
        </p:spPr>
        <p:txBody>
          <a:bodyPr lIns="0" tIns="0" rIns="0" bIns="0" rtlCol="0" anchor="t">
            <a:spAutoFit/>
          </a:bodyPr>
          <a:lstStyle/>
          <a:p>
            <a:pPr algn="l">
              <a:lnSpc>
                <a:spcPts val="4536"/>
              </a:lnSpc>
            </a:pPr>
            <a:r>
              <a:rPr lang="en-US" sz="4200" spc="39">
                <a:solidFill>
                  <a:srgbClr val="404040"/>
                </a:solidFill>
                <a:ea typeface="TT Rounds Condensed Bold"/>
              </a:rPr>
              <a:t>고등부</a:t>
            </a:r>
          </a:p>
        </p:txBody>
      </p:sp>
      <p:sp>
        <p:nvSpPr>
          <p:cNvPr id="12" name="TextBox 12"/>
          <p:cNvSpPr txBox="1"/>
          <p:nvPr/>
        </p:nvSpPr>
        <p:spPr>
          <a:xfrm>
            <a:off x="3713463" y="5188421"/>
            <a:ext cx="2440858" cy="758571"/>
          </a:xfrm>
          <a:prstGeom prst="rect">
            <a:avLst/>
          </a:prstGeom>
        </p:spPr>
        <p:txBody>
          <a:bodyPr lIns="0" tIns="0" rIns="0" bIns="0" rtlCol="0" anchor="t">
            <a:spAutoFit/>
          </a:bodyPr>
          <a:lstStyle/>
          <a:p>
            <a:pPr algn="l">
              <a:lnSpc>
                <a:spcPts val="5832"/>
              </a:lnSpc>
            </a:pPr>
            <a:r>
              <a:rPr lang="en-US" sz="5400" spc="50">
                <a:solidFill>
                  <a:srgbClr val="404040"/>
                </a:solidFill>
                <a:latin typeface="TT Rounds Condensed Bold"/>
              </a:rPr>
              <a:t>starter</a:t>
            </a:r>
          </a:p>
        </p:txBody>
      </p:sp>
      <p:sp>
        <p:nvSpPr>
          <p:cNvPr id="13" name="TextBox 13"/>
          <p:cNvSpPr txBox="1"/>
          <p:nvPr/>
        </p:nvSpPr>
        <p:spPr>
          <a:xfrm>
            <a:off x="4189920" y="6630632"/>
            <a:ext cx="2933502" cy="384048"/>
          </a:xfrm>
          <a:prstGeom prst="rect">
            <a:avLst/>
          </a:prstGeom>
        </p:spPr>
        <p:txBody>
          <a:bodyPr lIns="0" tIns="0" rIns="0" bIns="0" rtlCol="0" anchor="t">
            <a:spAutoFit/>
          </a:bodyPr>
          <a:lstStyle/>
          <a:p>
            <a:pPr algn="l">
              <a:lnSpc>
                <a:spcPts val="2916"/>
              </a:lnSpc>
            </a:pPr>
            <a:r>
              <a:rPr lang="en-US" sz="2700" spc="25">
                <a:solidFill>
                  <a:srgbClr val="404040"/>
                </a:solidFill>
                <a:ea typeface="TT Rounds Condensed Bold"/>
              </a:rPr>
              <a:t>팀장 오윤찬 </a:t>
            </a:r>
          </a:p>
        </p:txBody>
      </p:sp>
      <p:grpSp>
        <p:nvGrpSpPr>
          <p:cNvPr id="14" name="Group 14"/>
          <p:cNvGrpSpPr/>
          <p:nvPr/>
        </p:nvGrpSpPr>
        <p:grpSpPr>
          <a:xfrm>
            <a:off x="3899000" y="6536192"/>
            <a:ext cx="165795" cy="480517"/>
            <a:chOff x="0" y="0"/>
            <a:chExt cx="221060" cy="640690"/>
          </a:xfrm>
        </p:grpSpPr>
        <p:sp>
          <p:nvSpPr>
            <p:cNvPr id="15" name="Freeform 15"/>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FFFFFF"/>
            </a:solidFill>
          </p:spPr>
          <p:txBody>
            <a:bodyPr/>
            <a:lstStyle/>
            <a:p>
              <a:endParaRPr lang="ko-KR" altLang="en-US"/>
            </a:p>
          </p:txBody>
        </p:sp>
      </p:grpSp>
      <p:sp>
        <p:nvSpPr>
          <p:cNvPr id="16" name="TextBox 16"/>
          <p:cNvSpPr txBox="1"/>
          <p:nvPr/>
        </p:nvSpPr>
        <p:spPr>
          <a:xfrm>
            <a:off x="7681083" y="6630632"/>
            <a:ext cx="1920171" cy="384048"/>
          </a:xfrm>
          <a:prstGeom prst="rect">
            <a:avLst/>
          </a:prstGeom>
        </p:spPr>
        <p:txBody>
          <a:bodyPr lIns="0" tIns="0" rIns="0" bIns="0" rtlCol="0" anchor="t">
            <a:spAutoFit/>
          </a:bodyPr>
          <a:lstStyle/>
          <a:p>
            <a:pPr algn="l">
              <a:lnSpc>
                <a:spcPts val="2916"/>
              </a:lnSpc>
            </a:pPr>
            <a:r>
              <a:rPr lang="en-US" sz="2700" spc="25">
                <a:solidFill>
                  <a:srgbClr val="404040"/>
                </a:solidFill>
                <a:ea typeface="TT Rounds Condensed Bold"/>
              </a:rPr>
              <a:t>박성현</a:t>
            </a:r>
          </a:p>
        </p:txBody>
      </p:sp>
      <p:sp>
        <p:nvSpPr>
          <p:cNvPr id="17" name="TextBox 17"/>
          <p:cNvSpPr txBox="1"/>
          <p:nvPr/>
        </p:nvSpPr>
        <p:spPr>
          <a:xfrm>
            <a:off x="10270998" y="6630632"/>
            <a:ext cx="2933502" cy="384048"/>
          </a:xfrm>
          <a:prstGeom prst="rect">
            <a:avLst/>
          </a:prstGeom>
        </p:spPr>
        <p:txBody>
          <a:bodyPr lIns="0" tIns="0" rIns="0" bIns="0" rtlCol="0" anchor="t">
            <a:spAutoFit/>
          </a:bodyPr>
          <a:lstStyle/>
          <a:p>
            <a:pPr algn="l">
              <a:lnSpc>
                <a:spcPts val="2916"/>
              </a:lnSpc>
            </a:pPr>
            <a:r>
              <a:rPr lang="en-US" sz="2700" spc="25">
                <a:solidFill>
                  <a:srgbClr val="404040"/>
                </a:solidFill>
                <a:ea typeface="TT Rounds Condensed Bold"/>
              </a:rPr>
              <a:t>최성욱</a:t>
            </a:r>
          </a:p>
        </p:txBody>
      </p:sp>
      <p:grpSp>
        <p:nvGrpSpPr>
          <p:cNvPr id="18" name="Group 18"/>
          <p:cNvGrpSpPr/>
          <p:nvPr/>
        </p:nvGrpSpPr>
        <p:grpSpPr>
          <a:xfrm>
            <a:off x="7386638" y="6536192"/>
            <a:ext cx="165795" cy="480517"/>
            <a:chOff x="0" y="0"/>
            <a:chExt cx="221060" cy="640690"/>
          </a:xfrm>
        </p:grpSpPr>
        <p:sp>
          <p:nvSpPr>
            <p:cNvPr id="19" name="Freeform 19"/>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FFFFFF"/>
            </a:solidFill>
          </p:spPr>
          <p:txBody>
            <a:bodyPr/>
            <a:lstStyle/>
            <a:p>
              <a:endParaRPr lang="ko-KR" altLang="en-US"/>
            </a:p>
          </p:txBody>
        </p:sp>
      </p:grpSp>
      <p:grpSp>
        <p:nvGrpSpPr>
          <p:cNvPr id="20" name="Group 20"/>
          <p:cNvGrpSpPr/>
          <p:nvPr/>
        </p:nvGrpSpPr>
        <p:grpSpPr>
          <a:xfrm>
            <a:off x="9980078" y="6536192"/>
            <a:ext cx="165795" cy="480517"/>
            <a:chOff x="0" y="0"/>
            <a:chExt cx="221060" cy="640690"/>
          </a:xfrm>
        </p:grpSpPr>
        <p:sp>
          <p:nvSpPr>
            <p:cNvPr id="21" name="Freeform 2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FFFFFF"/>
            </a:solidFill>
          </p:spPr>
          <p:txBody>
            <a:bodyPr/>
            <a:lstStyle/>
            <a:p>
              <a:endParaRPr lang="ko-KR" altLang="en-US"/>
            </a:p>
          </p:txBody>
        </p:sp>
      </p:grpSp>
      <p:sp>
        <p:nvSpPr>
          <p:cNvPr id="22" name="TextBox 22"/>
          <p:cNvSpPr txBox="1"/>
          <p:nvPr/>
        </p:nvSpPr>
        <p:spPr>
          <a:xfrm>
            <a:off x="12731580" y="6630632"/>
            <a:ext cx="2933502" cy="384048"/>
          </a:xfrm>
          <a:prstGeom prst="rect">
            <a:avLst/>
          </a:prstGeom>
        </p:spPr>
        <p:txBody>
          <a:bodyPr lIns="0" tIns="0" rIns="0" bIns="0" rtlCol="0" anchor="t">
            <a:spAutoFit/>
          </a:bodyPr>
          <a:lstStyle/>
          <a:p>
            <a:pPr algn="l">
              <a:lnSpc>
                <a:spcPts val="2916"/>
              </a:lnSpc>
            </a:pPr>
            <a:r>
              <a:rPr lang="en-US" sz="2700" spc="25">
                <a:solidFill>
                  <a:srgbClr val="404040"/>
                </a:solidFill>
                <a:ea typeface="TT Rounds Condensed Bold"/>
              </a:rPr>
              <a:t>김시연</a:t>
            </a:r>
          </a:p>
        </p:txBody>
      </p:sp>
      <p:grpSp>
        <p:nvGrpSpPr>
          <p:cNvPr id="23" name="Group 23"/>
          <p:cNvGrpSpPr/>
          <p:nvPr/>
        </p:nvGrpSpPr>
        <p:grpSpPr>
          <a:xfrm>
            <a:off x="12440660" y="6536192"/>
            <a:ext cx="165795" cy="480517"/>
            <a:chOff x="0" y="0"/>
            <a:chExt cx="221060" cy="640690"/>
          </a:xfrm>
        </p:grpSpPr>
        <p:sp>
          <p:nvSpPr>
            <p:cNvPr id="24" name="Freeform 2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FFFFFF"/>
            </a:solidFill>
          </p:spPr>
          <p:txBody>
            <a:bodyPr/>
            <a:lstStyle/>
            <a:p>
              <a:endParaRPr lang="ko-KR"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305699"/>
            <a:ext cx="18288000" cy="7981300"/>
            <a:chOff x="0" y="0"/>
            <a:chExt cx="24384000" cy="10641734"/>
          </a:xfrm>
        </p:grpSpPr>
        <p:sp>
          <p:nvSpPr>
            <p:cNvPr id="4" name="Freeform 4"/>
            <p:cNvSpPr/>
            <p:nvPr/>
          </p:nvSpPr>
          <p:spPr>
            <a:xfrm>
              <a:off x="0" y="0"/>
              <a:ext cx="24384000" cy="10641711"/>
            </a:xfrm>
            <a:custGeom>
              <a:avLst/>
              <a:gdLst/>
              <a:ahLst/>
              <a:cxnLst/>
              <a:rect l="l" t="t" r="r" b="b"/>
              <a:pathLst>
                <a:path w="24384000" h="10641711">
                  <a:moveTo>
                    <a:pt x="0" y="0"/>
                  </a:moveTo>
                  <a:lnTo>
                    <a:pt x="24384000" y="0"/>
                  </a:lnTo>
                  <a:lnTo>
                    <a:pt x="24384000" y="10641711"/>
                  </a:lnTo>
                  <a:lnTo>
                    <a:pt x="0" y="10641711"/>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1. MISSION1</a:t>
            </a:r>
          </a:p>
        </p:txBody>
      </p:sp>
      <p:grpSp>
        <p:nvGrpSpPr>
          <p:cNvPr id="7" name="Group 7"/>
          <p:cNvGrpSpPr/>
          <p:nvPr/>
        </p:nvGrpSpPr>
        <p:grpSpPr>
          <a:xfrm>
            <a:off x="1028700" y="2935764"/>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884937"/>
            <a:ext cx="1027384" cy="629793"/>
          </a:xfrm>
          <a:prstGeom prst="rect">
            <a:avLst/>
          </a:prstGeom>
        </p:spPr>
        <p:txBody>
          <a:bodyPr lIns="0" tIns="0" rIns="0" bIns="0" rtlCol="0" anchor="t">
            <a:spAutoFit/>
          </a:bodyPr>
          <a:lstStyle/>
          <a:p>
            <a:pPr algn="l">
              <a:lnSpc>
                <a:spcPts val="4805"/>
              </a:lnSpc>
            </a:pPr>
            <a:r>
              <a:rPr lang="en-US" sz="4449" spc="-350">
                <a:solidFill>
                  <a:srgbClr val="404040"/>
                </a:solidFill>
                <a:latin typeface="TT Rounds Condensed Bold"/>
              </a:rPr>
              <a:t>1 - 1</a:t>
            </a:r>
          </a:p>
        </p:txBody>
      </p:sp>
      <p:grpSp>
        <p:nvGrpSpPr>
          <p:cNvPr id="10" name="Group 10"/>
          <p:cNvGrpSpPr/>
          <p:nvPr/>
        </p:nvGrpSpPr>
        <p:grpSpPr>
          <a:xfrm>
            <a:off x="1028700" y="3956778"/>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977770"/>
            <a:ext cx="6515387"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training, test 데이터 이미지 수 : 129600, 16200</a:t>
            </a:r>
          </a:p>
        </p:txBody>
      </p:sp>
      <p:grpSp>
        <p:nvGrpSpPr>
          <p:cNvPr id="13" name="Group 13"/>
          <p:cNvGrpSpPr/>
          <p:nvPr/>
        </p:nvGrpSpPr>
        <p:grpSpPr>
          <a:xfrm>
            <a:off x="9705454" y="2935764"/>
            <a:ext cx="165795" cy="480517"/>
            <a:chOff x="0" y="0"/>
            <a:chExt cx="221060" cy="640690"/>
          </a:xfrm>
        </p:grpSpPr>
        <p:sp>
          <p:nvSpPr>
            <p:cNvPr id="14" name="Freeform 1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5" name="TextBox 15"/>
          <p:cNvSpPr txBox="1"/>
          <p:nvPr/>
        </p:nvSpPr>
        <p:spPr>
          <a:xfrm>
            <a:off x="10154749" y="2884937"/>
            <a:ext cx="1027384" cy="629793"/>
          </a:xfrm>
          <a:prstGeom prst="rect">
            <a:avLst/>
          </a:prstGeom>
        </p:spPr>
        <p:txBody>
          <a:bodyPr lIns="0" tIns="0" rIns="0" bIns="0" rtlCol="0" anchor="t">
            <a:spAutoFit/>
          </a:bodyPr>
          <a:lstStyle/>
          <a:p>
            <a:pPr algn="l">
              <a:lnSpc>
                <a:spcPts val="4805"/>
              </a:lnSpc>
            </a:pPr>
            <a:r>
              <a:rPr lang="en-US" sz="4449" spc="-350">
                <a:solidFill>
                  <a:srgbClr val="404040"/>
                </a:solidFill>
                <a:latin typeface="TT Rounds Condensed Bold"/>
              </a:rPr>
              <a:t>1 - 2</a:t>
            </a:r>
          </a:p>
        </p:txBody>
      </p:sp>
      <p:grpSp>
        <p:nvGrpSpPr>
          <p:cNvPr id="16" name="Group 16"/>
          <p:cNvGrpSpPr/>
          <p:nvPr/>
        </p:nvGrpSpPr>
        <p:grpSpPr>
          <a:xfrm>
            <a:off x="9705454" y="3956778"/>
            <a:ext cx="165795" cy="480517"/>
            <a:chOff x="0" y="0"/>
            <a:chExt cx="221060" cy="640690"/>
          </a:xfrm>
        </p:grpSpPr>
        <p:sp>
          <p:nvSpPr>
            <p:cNvPr id="17" name="Freeform 17"/>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8" name="TextBox 18"/>
          <p:cNvSpPr txBox="1"/>
          <p:nvPr/>
        </p:nvSpPr>
        <p:spPr>
          <a:xfrm>
            <a:off x="10156999" y="3763457"/>
            <a:ext cx="6515387" cy="886206"/>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Training, Test 01, 02, 03 이미지  개수 : 43200, 43200, 43200 / 5400, 5400, 5400</a:t>
            </a:r>
          </a:p>
        </p:txBody>
      </p:sp>
      <p:grpSp>
        <p:nvGrpSpPr>
          <p:cNvPr id="19" name="Group 19"/>
          <p:cNvGrpSpPr/>
          <p:nvPr/>
        </p:nvGrpSpPr>
        <p:grpSpPr>
          <a:xfrm>
            <a:off x="1028700" y="4875446"/>
            <a:ext cx="7568105" cy="4876277"/>
            <a:chOff x="0" y="0"/>
            <a:chExt cx="10090807" cy="6501703"/>
          </a:xfrm>
        </p:grpSpPr>
        <p:sp>
          <p:nvSpPr>
            <p:cNvPr id="20" name="Freeform 20"/>
            <p:cNvSpPr/>
            <p:nvPr/>
          </p:nvSpPr>
          <p:spPr>
            <a:xfrm>
              <a:off x="0" y="0"/>
              <a:ext cx="10090790" cy="6501738"/>
            </a:xfrm>
            <a:custGeom>
              <a:avLst/>
              <a:gdLst/>
              <a:ahLst/>
              <a:cxnLst/>
              <a:rect l="l" t="t" r="r" b="b"/>
              <a:pathLst>
                <a:path w="10090790" h="6501738">
                  <a:moveTo>
                    <a:pt x="0" y="0"/>
                  </a:moveTo>
                  <a:lnTo>
                    <a:pt x="10090790" y="0"/>
                  </a:lnTo>
                  <a:lnTo>
                    <a:pt x="10090790" y="6501738"/>
                  </a:lnTo>
                  <a:lnTo>
                    <a:pt x="0" y="6501738"/>
                  </a:lnTo>
                  <a:close/>
                </a:path>
              </a:pathLst>
            </a:custGeom>
            <a:solidFill>
              <a:srgbClr val="ECEBF5"/>
            </a:solidFill>
          </p:spPr>
          <p:txBody>
            <a:bodyPr/>
            <a:lstStyle/>
            <a:p>
              <a:endParaRPr lang="ko-KR" altLang="en-US"/>
            </a:p>
          </p:txBody>
        </p:sp>
        <p:sp>
          <p:nvSpPr>
            <p:cNvPr id="21" name="TextBox 21"/>
            <p:cNvSpPr txBox="1"/>
            <p:nvPr/>
          </p:nvSpPr>
          <p:spPr>
            <a:xfrm>
              <a:off x="0" y="-314325"/>
              <a:ext cx="10090807" cy="68160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2" name="TextBox 22"/>
          <p:cNvSpPr txBox="1"/>
          <p:nvPr/>
        </p:nvSpPr>
        <p:spPr>
          <a:xfrm>
            <a:off x="1240734" y="5322002"/>
            <a:ext cx="7144037" cy="3754564"/>
          </a:xfrm>
          <a:prstGeom prst="rect">
            <a:avLst/>
          </a:prstGeom>
        </p:spPr>
        <p:txBody>
          <a:bodyPr lIns="0" tIns="0" rIns="0" bIns="0" rtlCol="0" anchor="t">
            <a:spAutoFit/>
          </a:bodyPr>
          <a:lstStyle/>
          <a:p>
            <a:pPr>
              <a:lnSpc>
                <a:spcPts val="6016"/>
              </a:lnSpc>
            </a:pPr>
            <a:r>
              <a:rPr lang="en-US" sz="3150" spc="-245">
                <a:solidFill>
                  <a:srgbClr val="1F4E79"/>
                </a:solidFill>
                <a:latin typeface="TT Rounds Condensed"/>
                <a:ea typeface="TT Rounds Condensed"/>
              </a:rPr>
              <a:t>os.walk를 사용하여 현재 디렉토리 경로, 모든 디렉토리 이름 담은 리스트, 모든 파일 이름 담은 리스트 반환하고 디렉토리 내의 모든 파일과 하위 디렉토리를 모두 순환하여 len()으로 모든 파일 수를 세고 sum()으로 합한다</a:t>
            </a:r>
          </a:p>
        </p:txBody>
      </p:sp>
      <p:grpSp>
        <p:nvGrpSpPr>
          <p:cNvPr id="23" name="Group 23"/>
          <p:cNvGrpSpPr/>
          <p:nvPr/>
        </p:nvGrpSpPr>
        <p:grpSpPr>
          <a:xfrm>
            <a:off x="9705454" y="4875446"/>
            <a:ext cx="7568105" cy="4876277"/>
            <a:chOff x="0" y="0"/>
            <a:chExt cx="10090807" cy="6501703"/>
          </a:xfrm>
        </p:grpSpPr>
        <p:sp>
          <p:nvSpPr>
            <p:cNvPr id="24" name="Freeform 24"/>
            <p:cNvSpPr/>
            <p:nvPr/>
          </p:nvSpPr>
          <p:spPr>
            <a:xfrm>
              <a:off x="0" y="0"/>
              <a:ext cx="10090790" cy="6501738"/>
            </a:xfrm>
            <a:custGeom>
              <a:avLst/>
              <a:gdLst/>
              <a:ahLst/>
              <a:cxnLst/>
              <a:rect l="l" t="t" r="r" b="b"/>
              <a:pathLst>
                <a:path w="10090790" h="6501738">
                  <a:moveTo>
                    <a:pt x="0" y="0"/>
                  </a:moveTo>
                  <a:lnTo>
                    <a:pt x="10090790" y="0"/>
                  </a:lnTo>
                  <a:lnTo>
                    <a:pt x="10090790" y="6501738"/>
                  </a:lnTo>
                  <a:lnTo>
                    <a:pt x="0" y="6501738"/>
                  </a:lnTo>
                  <a:close/>
                </a:path>
              </a:pathLst>
            </a:custGeom>
            <a:solidFill>
              <a:srgbClr val="ECEBF5"/>
            </a:solidFill>
          </p:spPr>
          <p:txBody>
            <a:bodyPr/>
            <a:lstStyle/>
            <a:p>
              <a:endParaRPr lang="ko-KR" altLang="en-US"/>
            </a:p>
          </p:txBody>
        </p:sp>
        <p:sp>
          <p:nvSpPr>
            <p:cNvPr id="25" name="TextBox 25"/>
            <p:cNvSpPr txBox="1"/>
            <p:nvPr/>
          </p:nvSpPr>
          <p:spPr>
            <a:xfrm>
              <a:off x="0" y="-314325"/>
              <a:ext cx="10090807" cy="68160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6" name="TextBox 26"/>
          <p:cNvSpPr txBox="1"/>
          <p:nvPr/>
        </p:nvSpPr>
        <p:spPr>
          <a:xfrm>
            <a:off x="9946063" y="5703002"/>
            <a:ext cx="7144037" cy="2992564"/>
          </a:xfrm>
          <a:prstGeom prst="rect">
            <a:avLst/>
          </a:prstGeom>
        </p:spPr>
        <p:txBody>
          <a:bodyPr lIns="0" tIns="0" rIns="0" bIns="0" rtlCol="0" anchor="t">
            <a:spAutoFit/>
          </a:bodyPr>
          <a:lstStyle/>
          <a:p>
            <a:pPr>
              <a:lnSpc>
                <a:spcPts val="6016"/>
              </a:lnSpc>
            </a:pPr>
            <a:r>
              <a:rPr lang="en-US" sz="3150" spc="-245">
                <a:solidFill>
                  <a:srgbClr val="1F4E79"/>
                </a:solidFill>
                <a:latin typeface="TT Rounds Condensed"/>
                <a:ea typeface="TT Rounds Condensed"/>
              </a:rPr>
              <a:t>01, 02, 03에 대한 리스트를 만들고 os.walk를 사용하여 모든 파일이름 담은 리스트를 반환, ‘_’ 기준으로 나누고 마지막이 01, 02, 03일 때 append를 사용하여 각각의 리스트에 저장한다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305699"/>
            <a:ext cx="18288000" cy="7981300"/>
            <a:chOff x="0" y="0"/>
            <a:chExt cx="24384000" cy="10641734"/>
          </a:xfrm>
        </p:grpSpPr>
        <p:sp>
          <p:nvSpPr>
            <p:cNvPr id="4" name="Freeform 4"/>
            <p:cNvSpPr/>
            <p:nvPr/>
          </p:nvSpPr>
          <p:spPr>
            <a:xfrm>
              <a:off x="0" y="0"/>
              <a:ext cx="24384000" cy="10641711"/>
            </a:xfrm>
            <a:custGeom>
              <a:avLst/>
              <a:gdLst/>
              <a:ahLst/>
              <a:cxnLst/>
              <a:rect l="l" t="t" r="r" b="b"/>
              <a:pathLst>
                <a:path w="24384000" h="10641711">
                  <a:moveTo>
                    <a:pt x="0" y="0"/>
                  </a:moveTo>
                  <a:lnTo>
                    <a:pt x="24384000" y="0"/>
                  </a:lnTo>
                  <a:lnTo>
                    <a:pt x="24384000" y="10641711"/>
                  </a:lnTo>
                  <a:lnTo>
                    <a:pt x="0" y="10641711"/>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2. MISSION2</a:t>
            </a:r>
          </a:p>
        </p:txBody>
      </p:sp>
      <p:grpSp>
        <p:nvGrpSpPr>
          <p:cNvPr id="7" name="Group 7"/>
          <p:cNvGrpSpPr/>
          <p:nvPr/>
        </p:nvGrpSpPr>
        <p:grpSpPr>
          <a:xfrm>
            <a:off x="933889" y="2935764"/>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383184" y="2884937"/>
            <a:ext cx="1027384" cy="629793"/>
          </a:xfrm>
          <a:prstGeom prst="rect">
            <a:avLst/>
          </a:prstGeom>
        </p:spPr>
        <p:txBody>
          <a:bodyPr lIns="0" tIns="0" rIns="0" bIns="0" rtlCol="0" anchor="t">
            <a:spAutoFit/>
          </a:bodyPr>
          <a:lstStyle/>
          <a:p>
            <a:pPr algn="l">
              <a:lnSpc>
                <a:spcPts val="4805"/>
              </a:lnSpc>
            </a:pPr>
            <a:r>
              <a:rPr lang="en-US" sz="4449" spc="-350">
                <a:solidFill>
                  <a:srgbClr val="404040"/>
                </a:solidFill>
                <a:latin typeface="TT Rounds Condensed Bold"/>
              </a:rPr>
              <a:t>2 - 1</a:t>
            </a:r>
          </a:p>
        </p:txBody>
      </p:sp>
      <p:grpSp>
        <p:nvGrpSpPr>
          <p:cNvPr id="10" name="Group 10"/>
          <p:cNvGrpSpPr/>
          <p:nvPr/>
        </p:nvGrpSpPr>
        <p:grpSpPr>
          <a:xfrm>
            <a:off x="933889" y="3956778"/>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383184" y="3977770"/>
            <a:ext cx="6515387"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이미지축소크기 : 64*64</a:t>
            </a:r>
          </a:p>
        </p:txBody>
      </p:sp>
      <p:grpSp>
        <p:nvGrpSpPr>
          <p:cNvPr id="13" name="Group 13"/>
          <p:cNvGrpSpPr/>
          <p:nvPr/>
        </p:nvGrpSpPr>
        <p:grpSpPr>
          <a:xfrm>
            <a:off x="9780268" y="2935764"/>
            <a:ext cx="165795" cy="480517"/>
            <a:chOff x="0" y="0"/>
            <a:chExt cx="221060" cy="640690"/>
          </a:xfrm>
        </p:grpSpPr>
        <p:sp>
          <p:nvSpPr>
            <p:cNvPr id="14" name="Freeform 1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5" name="TextBox 15"/>
          <p:cNvSpPr txBox="1"/>
          <p:nvPr/>
        </p:nvSpPr>
        <p:spPr>
          <a:xfrm>
            <a:off x="10229563" y="2884937"/>
            <a:ext cx="1027384" cy="629793"/>
          </a:xfrm>
          <a:prstGeom prst="rect">
            <a:avLst/>
          </a:prstGeom>
        </p:spPr>
        <p:txBody>
          <a:bodyPr lIns="0" tIns="0" rIns="0" bIns="0" rtlCol="0" anchor="t">
            <a:spAutoFit/>
          </a:bodyPr>
          <a:lstStyle/>
          <a:p>
            <a:pPr algn="l">
              <a:lnSpc>
                <a:spcPts val="4805"/>
              </a:lnSpc>
            </a:pPr>
            <a:r>
              <a:rPr lang="en-US" sz="4449" spc="-350">
                <a:solidFill>
                  <a:srgbClr val="404040"/>
                </a:solidFill>
                <a:latin typeface="TT Rounds Condensed Bold"/>
              </a:rPr>
              <a:t>2 - 2</a:t>
            </a:r>
          </a:p>
        </p:txBody>
      </p:sp>
      <p:grpSp>
        <p:nvGrpSpPr>
          <p:cNvPr id="16" name="Group 16"/>
          <p:cNvGrpSpPr/>
          <p:nvPr/>
        </p:nvGrpSpPr>
        <p:grpSpPr>
          <a:xfrm>
            <a:off x="9780268" y="3954833"/>
            <a:ext cx="165795" cy="480517"/>
            <a:chOff x="0" y="0"/>
            <a:chExt cx="221060" cy="640690"/>
          </a:xfrm>
        </p:grpSpPr>
        <p:sp>
          <p:nvSpPr>
            <p:cNvPr id="17" name="Freeform 17"/>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8" name="TextBox 18"/>
          <p:cNvSpPr txBox="1"/>
          <p:nvPr/>
        </p:nvSpPr>
        <p:spPr>
          <a:xfrm>
            <a:off x="10041313" y="3977771"/>
            <a:ext cx="8056187"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  2  ) 이미지를 하나의 압축파일로 만들어  colab으로 전송</a:t>
            </a:r>
          </a:p>
        </p:txBody>
      </p:sp>
      <p:grpSp>
        <p:nvGrpSpPr>
          <p:cNvPr id="19" name="Group 19"/>
          <p:cNvGrpSpPr/>
          <p:nvPr/>
        </p:nvGrpSpPr>
        <p:grpSpPr>
          <a:xfrm>
            <a:off x="9780268" y="4857429"/>
            <a:ext cx="7568105" cy="4876277"/>
            <a:chOff x="0" y="0"/>
            <a:chExt cx="10090807" cy="6501703"/>
          </a:xfrm>
        </p:grpSpPr>
        <p:sp>
          <p:nvSpPr>
            <p:cNvPr id="20" name="Freeform 20"/>
            <p:cNvSpPr/>
            <p:nvPr/>
          </p:nvSpPr>
          <p:spPr>
            <a:xfrm>
              <a:off x="0" y="0"/>
              <a:ext cx="10090790" cy="6501738"/>
            </a:xfrm>
            <a:custGeom>
              <a:avLst/>
              <a:gdLst/>
              <a:ahLst/>
              <a:cxnLst/>
              <a:rect l="l" t="t" r="r" b="b"/>
              <a:pathLst>
                <a:path w="10090790" h="6501738">
                  <a:moveTo>
                    <a:pt x="0" y="0"/>
                  </a:moveTo>
                  <a:lnTo>
                    <a:pt x="10090790" y="0"/>
                  </a:lnTo>
                  <a:lnTo>
                    <a:pt x="10090790" y="6501738"/>
                  </a:lnTo>
                  <a:lnTo>
                    <a:pt x="0" y="6501738"/>
                  </a:lnTo>
                  <a:close/>
                </a:path>
              </a:pathLst>
            </a:custGeom>
            <a:solidFill>
              <a:srgbClr val="ECEBF5"/>
            </a:solidFill>
          </p:spPr>
          <p:txBody>
            <a:bodyPr/>
            <a:lstStyle/>
            <a:p>
              <a:endParaRPr lang="ko-KR" altLang="en-US"/>
            </a:p>
          </p:txBody>
        </p:sp>
        <p:sp>
          <p:nvSpPr>
            <p:cNvPr id="21" name="TextBox 21"/>
            <p:cNvSpPr txBox="1"/>
            <p:nvPr/>
          </p:nvSpPr>
          <p:spPr>
            <a:xfrm>
              <a:off x="0" y="-314325"/>
              <a:ext cx="10090807" cy="68160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2" name="TextBox 22"/>
          <p:cNvSpPr txBox="1"/>
          <p:nvPr/>
        </p:nvSpPr>
        <p:spPr>
          <a:xfrm>
            <a:off x="9506788" y="5639181"/>
            <a:ext cx="7772687" cy="3666744"/>
          </a:xfrm>
          <a:prstGeom prst="rect">
            <a:avLst/>
          </a:prstGeom>
        </p:spPr>
        <p:txBody>
          <a:bodyPr lIns="0" tIns="0" rIns="0" bIns="0" rtlCol="0" anchor="t">
            <a:spAutoFit/>
          </a:bodyPr>
          <a:lstStyle/>
          <a:p>
            <a:pPr marL="680085" lvl="1" indent="-340042">
              <a:lnSpc>
                <a:spcPts val="4158"/>
              </a:lnSpc>
              <a:buFont typeface="Arial"/>
              <a:buChar char="•"/>
            </a:pPr>
            <a:r>
              <a:rPr lang="en-US" sz="3150" spc="-245">
                <a:solidFill>
                  <a:srgbClr val="1F4E79"/>
                </a:solidFill>
                <a:latin typeface="TT Rounds Condensed"/>
                <a:ea typeface="TT Rounds Condensed"/>
              </a:rPr>
              <a:t>파일 크기가 줄어들어 데이터 전송 시간과 저장공간이 줄어든다.</a:t>
            </a:r>
          </a:p>
          <a:p>
            <a:pPr>
              <a:lnSpc>
                <a:spcPts val="4158"/>
              </a:lnSpc>
            </a:pPr>
            <a:endParaRPr lang="en-US" sz="3150" spc="-245">
              <a:solidFill>
                <a:srgbClr val="1F4E79"/>
              </a:solidFill>
              <a:latin typeface="TT Rounds Condensed"/>
              <a:ea typeface="TT Rounds Condensed"/>
            </a:endParaRPr>
          </a:p>
          <a:p>
            <a:pPr marL="680085" lvl="1" indent="-340042">
              <a:lnSpc>
                <a:spcPts val="4158"/>
              </a:lnSpc>
              <a:buFont typeface="Arial"/>
              <a:buChar char="•"/>
            </a:pPr>
            <a:r>
              <a:rPr lang="en-US" sz="3150" spc="-245">
                <a:solidFill>
                  <a:srgbClr val="1F4E79"/>
                </a:solidFill>
                <a:ea typeface="TT Rounds Condensed"/>
              </a:rPr>
              <a:t>파일이</a:t>
            </a:r>
            <a:r>
              <a:rPr lang="en-US" sz="3150" spc="-245">
                <a:solidFill>
                  <a:srgbClr val="1F4E79"/>
                </a:solidFill>
                <a:latin typeface="TT Rounds Condensed"/>
                <a:ea typeface="TT Rounds Condensed"/>
              </a:rPr>
              <a:t> 손상되거나 유실되는 것을 방지할 수 있다.</a:t>
            </a:r>
          </a:p>
          <a:p>
            <a:pPr>
              <a:lnSpc>
                <a:spcPts val="4158"/>
              </a:lnSpc>
            </a:pPr>
            <a:endParaRPr lang="en-US" sz="3150" spc="-245">
              <a:solidFill>
                <a:srgbClr val="1F4E79"/>
              </a:solidFill>
              <a:latin typeface="TT Rounds Condensed"/>
              <a:ea typeface="TT Rounds Condensed"/>
            </a:endParaRPr>
          </a:p>
          <a:p>
            <a:pPr marL="680085" lvl="1" indent="-340042">
              <a:lnSpc>
                <a:spcPts val="4158"/>
              </a:lnSpc>
              <a:buFont typeface="Arial"/>
              <a:buChar char="•"/>
            </a:pPr>
            <a:r>
              <a:rPr lang="en-US" sz="3150" spc="-245">
                <a:solidFill>
                  <a:srgbClr val="1F4E79"/>
                </a:solidFill>
                <a:latin typeface="TT Rounds Condensed"/>
                <a:ea typeface="TT Rounds Condensed"/>
              </a:rPr>
              <a:t>파일의 이동, 복제, 삭제 등의 관리가 편리하다</a:t>
            </a:r>
          </a:p>
          <a:p>
            <a:pPr>
              <a:lnSpc>
                <a:spcPts val="4158"/>
              </a:lnSpc>
            </a:pPr>
            <a:endParaRPr lang="en-US" sz="3150" spc="-245">
              <a:solidFill>
                <a:srgbClr val="1F4E79"/>
              </a:solidFill>
              <a:latin typeface="TT Rounds Condensed"/>
              <a:ea typeface="TT Rounds Condensed"/>
            </a:endParaRPr>
          </a:p>
        </p:txBody>
      </p:sp>
      <p:grpSp>
        <p:nvGrpSpPr>
          <p:cNvPr id="23" name="Group 23"/>
          <p:cNvGrpSpPr/>
          <p:nvPr/>
        </p:nvGrpSpPr>
        <p:grpSpPr>
          <a:xfrm>
            <a:off x="933889" y="4857429"/>
            <a:ext cx="7568105" cy="4876277"/>
            <a:chOff x="0" y="0"/>
            <a:chExt cx="10090807" cy="6501703"/>
          </a:xfrm>
        </p:grpSpPr>
        <p:sp>
          <p:nvSpPr>
            <p:cNvPr id="24" name="Freeform 24"/>
            <p:cNvSpPr/>
            <p:nvPr/>
          </p:nvSpPr>
          <p:spPr>
            <a:xfrm>
              <a:off x="0" y="0"/>
              <a:ext cx="10090790" cy="6501738"/>
            </a:xfrm>
            <a:custGeom>
              <a:avLst/>
              <a:gdLst/>
              <a:ahLst/>
              <a:cxnLst/>
              <a:rect l="l" t="t" r="r" b="b"/>
              <a:pathLst>
                <a:path w="10090790" h="6501738">
                  <a:moveTo>
                    <a:pt x="0" y="0"/>
                  </a:moveTo>
                  <a:lnTo>
                    <a:pt x="10090790" y="0"/>
                  </a:lnTo>
                  <a:lnTo>
                    <a:pt x="10090790" y="6501738"/>
                  </a:lnTo>
                  <a:lnTo>
                    <a:pt x="0" y="6501738"/>
                  </a:lnTo>
                  <a:close/>
                </a:path>
              </a:pathLst>
            </a:custGeom>
            <a:solidFill>
              <a:srgbClr val="ECEBF5"/>
            </a:solidFill>
          </p:spPr>
          <p:txBody>
            <a:bodyPr/>
            <a:lstStyle/>
            <a:p>
              <a:endParaRPr lang="ko-KR" altLang="en-US"/>
            </a:p>
          </p:txBody>
        </p:sp>
        <p:sp>
          <p:nvSpPr>
            <p:cNvPr id="25" name="TextBox 25"/>
            <p:cNvSpPr txBox="1"/>
            <p:nvPr/>
          </p:nvSpPr>
          <p:spPr>
            <a:xfrm>
              <a:off x="0" y="-314325"/>
              <a:ext cx="10090807" cy="68160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6" name="TextBox 26"/>
          <p:cNvSpPr txBox="1"/>
          <p:nvPr/>
        </p:nvSpPr>
        <p:spPr>
          <a:xfrm>
            <a:off x="729307" y="5067300"/>
            <a:ext cx="7772687" cy="4968240"/>
          </a:xfrm>
          <a:prstGeom prst="rect">
            <a:avLst/>
          </a:prstGeom>
        </p:spPr>
        <p:txBody>
          <a:bodyPr lIns="0" tIns="0" rIns="0" bIns="0" rtlCol="0" anchor="t">
            <a:spAutoFit/>
          </a:bodyPr>
          <a:lstStyle/>
          <a:p>
            <a:pPr marL="680085" lvl="1" indent="-340042">
              <a:lnSpc>
                <a:spcPts val="4409"/>
              </a:lnSpc>
              <a:buFont typeface="Arial"/>
              <a:buChar char="•"/>
            </a:pPr>
            <a:r>
              <a:rPr lang="en-US" sz="3150" spc="-245">
                <a:solidFill>
                  <a:srgbClr val="1F4E79"/>
                </a:solidFill>
                <a:latin typeface="TT Rounds Condensed"/>
                <a:ea typeface="TT Rounds Condensed"/>
              </a:rPr>
              <a:t>이미지 크기를 줄이면 픽셀 수가 줄어들어 학습에 필요한 계산량이 줄어 학습 속 도를 빠르게 할 수 있다.</a:t>
            </a:r>
          </a:p>
          <a:p>
            <a:pPr>
              <a:lnSpc>
                <a:spcPts val="4409"/>
              </a:lnSpc>
            </a:pPr>
            <a:endParaRPr lang="en-US" sz="3150" spc="-245">
              <a:solidFill>
                <a:srgbClr val="1F4E79"/>
              </a:solidFill>
              <a:latin typeface="TT Rounds Condensed"/>
              <a:ea typeface="TT Rounds Condensed"/>
            </a:endParaRPr>
          </a:p>
          <a:p>
            <a:pPr marL="680085" lvl="1" indent="-340042">
              <a:lnSpc>
                <a:spcPts val="4409"/>
              </a:lnSpc>
              <a:buFont typeface="Arial"/>
              <a:buChar char="•"/>
            </a:pPr>
            <a:r>
              <a:rPr lang="en-US" sz="3150" spc="-245">
                <a:solidFill>
                  <a:srgbClr val="1F4E79"/>
                </a:solidFill>
                <a:latin typeface="TT Rounds Condensed"/>
                <a:ea typeface="TT Rounds Condensed"/>
              </a:rPr>
              <a:t>메모리에 로드되는 데이터의 크기가 줄어들어 메모리 사용량을 줄일 수 있다.</a:t>
            </a:r>
          </a:p>
          <a:p>
            <a:pPr>
              <a:lnSpc>
                <a:spcPts val="4409"/>
              </a:lnSpc>
            </a:pPr>
            <a:endParaRPr lang="en-US" sz="3150" spc="-245">
              <a:solidFill>
                <a:srgbClr val="1F4E79"/>
              </a:solidFill>
              <a:latin typeface="TT Rounds Condensed"/>
              <a:ea typeface="TT Rounds Condensed"/>
            </a:endParaRPr>
          </a:p>
          <a:p>
            <a:pPr marL="680085" lvl="1" indent="-340042">
              <a:lnSpc>
                <a:spcPts val="4409"/>
              </a:lnSpc>
              <a:buFont typeface="Arial"/>
              <a:buChar char="•"/>
            </a:pPr>
            <a:r>
              <a:rPr lang="en-US" sz="3150" spc="-245">
                <a:solidFill>
                  <a:srgbClr val="1F4E79"/>
                </a:solidFill>
                <a:latin typeface="TT Rounds Condensed"/>
                <a:ea typeface="TT Rounds Condensed"/>
              </a:rPr>
              <a:t> 과적합을 감소시킬 수 있다.</a:t>
            </a:r>
          </a:p>
          <a:p>
            <a:pPr>
              <a:lnSpc>
                <a:spcPts val="4409"/>
              </a:lnSpc>
            </a:pPr>
            <a:endParaRPr lang="en-US" sz="3150" spc="-245">
              <a:solidFill>
                <a:srgbClr val="1F4E79"/>
              </a:solidFill>
              <a:latin typeface="TT Rounds Condensed"/>
              <a:ea typeface="TT Round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044641"/>
            <a:ext cx="18288000" cy="8894741"/>
            <a:chOff x="0" y="0"/>
            <a:chExt cx="24384000" cy="11859654"/>
          </a:xfrm>
        </p:grpSpPr>
        <p:sp>
          <p:nvSpPr>
            <p:cNvPr id="4" name="Freeform 4"/>
            <p:cNvSpPr/>
            <p:nvPr/>
          </p:nvSpPr>
          <p:spPr>
            <a:xfrm>
              <a:off x="0" y="0"/>
              <a:ext cx="24384000" cy="11859628"/>
            </a:xfrm>
            <a:custGeom>
              <a:avLst/>
              <a:gdLst/>
              <a:ahLst/>
              <a:cxnLst/>
              <a:rect l="l" t="t" r="r" b="b"/>
              <a:pathLst>
                <a:path w="24384000" h="11859628">
                  <a:moveTo>
                    <a:pt x="0" y="0"/>
                  </a:moveTo>
                  <a:lnTo>
                    <a:pt x="24384000" y="0"/>
                  </a:lnTo>
                  <a:lnTo>
                    <a:pt x="24384000" y="11859628"/>
                  </a:lnTo>
                  <a:lnTo>
                    <a:pt x="0" y="11859628"/>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7" name="Group 7"/>
          <p:cNvGrpSpPr/>
          <p:nvPr/>
        </p:nvGrpSpPr>
        <p:grpSpPr>
          <a:xfrm>
            <a:off x="1028700" y="2297716"/>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3 - 1</a:t>
            </a:r>
          </a:p>
        </p:txBody>
      </p:sp>
      <p:grpSp>
        <p:nvGrpSpPr>
          <p:cNvPr id="10" name="Group 10"/>
          <p:cNvGrpSpPr/>
          <p:nvPr/>
        </p:nvGrpSpPr>
        <p:grpSpPr>
          <a:xfrm>
            <a:off x="1028700" y="3056701"/>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077693"/>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ea typeface="TT Rounds Condensed"/>
              </a:rPr>
              <a:t>마스크 착용여부 이진분류 실행</a:t>
            </a:r>
          </a:p>
        </p:txBody>
      </p:sp>
      <p:grpSp>
        <p:nvGrpSpPr>
          <p:cNvPr id="13" name="Group 13"/>
          <p:cNvGrpSpPr/>
          <p:nvPr/>
        </p:nvGrpSpPr>
        <p:grpSpPr>
          <a:xfrm>
            <a:off x="740609" y="3813443"/>
            <a:ext cx="7568105" cy="6190727"/>
            <a:chOff x="0" y="0"/>
            <a:chExt cx="10090807" cy="8254303"/>
          </a:xfrm>
        </p:grpSpPr>
        <p:sp>
          <p:nvSpPr>
            <p:cNvPr id="14" name="Freeform 14"/>
            <p:cNvSpPr/>
            <p:nvPr/>
          </p:nvSpPr>
          <p:spPr>
            <a:xfrm>
              <a:off x="0" y="0"/>
              <a:ext cx="10090790" cy="8254338"/>
            </a:xfrm>
            <a:custGeom>
              <a:avLst/>
              <a:gdLst/>
              <a:ahLst/>
              <a:cxnLst/>
              <a:rect l="l" t="t" r="r" b="b"/>
              <a:pathLst>
                <a:path w="10090790" h="8254338">
                  <a:moveTo>
                    <a:pt x="0" y="0"/>
                  </a:moveTo>
                  <a:lnTo>
                    <a:pt x="10090790" y="0"/>
                  </a:lnTo>
                  <a:lnTo>
                    <a:pt x="10090790" y="8254338"/>
                  </a:lnTo>
                  <a:lnTo>
                    <a:pt x="0" y="8254338"/>
                  </a:lnTo>
                  <a:close/>
                </a:path>
              </a:pathLst>
            </a:custGeom>
            <a:solidFill>
              <a:srgbClr val="ECEBF5"/>
            </a:solidFill>
          </p:spPr>
          <p:txBody>
            <a:bodyPr/>
            <a:lstStyle/>
            <a:p>
              <a:endParaRPr lang="ko-KR" altLang="en-US"/>
            </a:p>
          </p:txBody>
        </p:sp>
        <p:sp>
          <p:nvSpPr>
            <p:cNvPr id="15" name="TextBox 15"/>
            <p:cNvSpPr txBox="1"/>
            <p:nvPr/>
          </p:nvSpPr>
          <p:spPr>
            <a:xfrm>
              <a:off x="0" y="-314325"/>
              <a:ext cx="10090807"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6" name="TextBox 16"/>
          <p:cNvSpPr txBox="1"/>
          <p:nvPr/>
        </p:nvSpPr>
        <p:spPr>
          <a:xfrm>
            <a:off x="1003995" y="4174048"/>
            <a:ext cx="3520667" cy="457581"/>
          </a:xfrm>
          <a:prstGeom prst="rect">
            <a:avLst/>
          </a:prstGeom>
        </p:spPr>
        <p:txBody>
          <a:bodyPr lIns="0" tIns="0" rIns="0" bIns="0" rtlCol="0" anchor="t">
            <a:spAutoFit/>
          </a:bodyPr>
          <a:lstStyle/>
          <a:p>
            <a:pPr algn="l">
              <a:lnSpc>
                <a:spcPts val="3402"/>
              </a:lnSpc>
            </a:pPr>
            <a:r>
              <a:rPr lang="en-US" sz="3150" spc="-248">
                <a:solidFill>
                  <a:srgbClr val="1F4E79"/>
                </a:solidFill>
                <a:latin typeface="TT Rounds Condensed"/>
                <a:ea typeface="TT Rounds Condensed"/>
              </a:rPr>
              <a:t>?&lt;   이진분류 수행 순서   &gt;</a:t>
            </a:r>
          </a:p>
        </p:txBody>
      </p:sp>
      <p:sp>
        <p:nvSpPr>
          <p:cNvPr id="17" name="TextBox 17"/>
          <p:cNvSpPr txBox="1"/>
          <p:nvPr/>
        </p:nvSpPr>
        <p:spPr>
          <a:xfrm>
            <a:off x="1189904" y="4965163"/>
            <a:ext cx="5340391" cy="4743831"/>
          </a:xfrm>
          <a:prstGeom prst="rect">
            <a:avLst/>
          </a:prstGeom>
        </p:spPr>
        <p:txBody>
          <a:bodyPr lIns="0" tIns="0" rIns="0" bIns="0" rtlCol="0" anchor="t">
            <a:spAutoFit/>
          </a:bodyPr>
          <a:lstStyle/>
          <a:p>
            <a:pPr>
              <a:lnSpc>
                <a:spcPts val="3402"/>
              </a:lnSpc>
            </a:pPr>
            <a:r>
              <a:rPr lang="en-US" sz="3150" spc="-245">
                <a:solidFill>
                  <a:srgbClr val="1F4E79"/>
                </a:solidFill>
                <a:latin typeface="TT Rounds Condensed"/>
                <a:ea typeface="TT Rounds Condensed"/>
              </a:rPr>
              <a:t>라벨링   -  &gt;   파일분류</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CNN 모델 구성</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손실함수   /   최적화 알고리즘 설정</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ea typeface="TT Rounds Condensed"/>
              </a:rPr>
              <a:t>이미지 데이터 제네레이터 생성</a:t>
            </a:r>
          </a:p>
          <a:p>
            <a:pPr>
              <a:lnSpc>
                <a:spcPts val="3402"/>
              </a:lnSpc>
            </a:pPr>
            <a:endParaRPr lang="en-US" sz="3150" spc="-245">
              <a:solidFill>
                <a:srgbClr val="1F4E79"/>
              </a:solidFill>
              <a:ea typeface="TT Rounds Condensed"/>
            </a:endParaRPr>
          </a:p>
          <a:p>
            <a:pPr>
              <a:lnSpc>
                <a:spcPts val="3402"/>
              </a:lnSpc>
            </a:pPr>
            <a:r>
              <a:rPr lang="en-US" sz="3150" spc="-245">
                <a:solidFill>
                  <a:srgbClr val="1F4E79"/>
                </a:solidFill>
                <a:ea typeface="TT Rounds Condensed"/>
              </a:rPr>
              <a:t>콜백 설정</a:t>
            </a:r>
          </a:p>
          <a:p>
            <a:pPr>
              <a:lnSpc>
                <a:spcPts val="3402"/>
              </a:lnSpc>
            </a:pPr>
            <a:endParaRPr lang="en-US" sz="3150" spc="-245">
              <a:solidFill>
                <a:srgbClr val="1F4E79"/>
              </a:solidFill>
              <a:ea typeface="TT Rounds Condensed"/>
            </a:endParaRPr>
          </a:p>
          <a:p>
            <a:pPr algn="l">
              <a:lnSpc>
                <a:spcPts val="3402"/>
              </a:lnSpc>
            </a:pPr>
            <a:r>
              <a:rPr lang="en-US" sz="3150" spc="-248">
                <a:solidFill>
                  <a:srgbClr val="1F4E79"/>
                </a:solidFill>
                <a:ea typeface="TT Rounds Condensed"/>
              </a:rPr>
              <a:t>모델 학습</a:t>
            </a:r>
          </a:p>
        </p:txBody>
      </p:sp>
      <p:grpSp>
        <p:nvGrpSpPr>
          <p:cNvPr id="18" name="Group 18"/>
          <p:cNvGrpSpPr/>
          <p:nvPr/>
        </p:nvGrpSpPr>
        <p:grpSpPr>
          <a:xfrm>
            <a:off x="8762600" y="2297717"/>
            <a:ext cx="8888174" cy="7680427"/>
            <a:chOff x="0" y="0"/>
            <a:chExt cx="11850899" cy="10240569"/>
          </a:xfrm>
        </p:grpSpPr>
        <p:sp>
          <p:nvSpPr>
            <p:cNvPr id="19" name="Freeform 19"/>
            <p:cNvSpPr/>
            <p:nvPr/>
          </p:nvSpPr>
          <p:spPr>
            <a:xfrm>
              <a:off x="0" y="0"/>
              <a:ext cx="11850879" cy="10240604"/>
            </a:xfrm>
            <a:custGeom>
              <a:avLst/>
              <a:gdLst/>
              <a:ahLst/>
              <a:cxnLst/>
              <a:rect l="l" t="t" r="r" b="b"/>
              <a:pathLst>
                <a:path w="11850879" h="10240604">
                  <a:moveTo>
                    <a:pt x="0" y="0"/>
                  </a:moveTo>
                  <a:lnTo>
                    <a:pt x="11850879" y="0"/>
                  </a:lnTo>
                  <a:lnTo>
                    <a:pt x="11850879" y="10240604"/>
                  </a:lnTo>
                  <a:lnTo>
                    <a:pt x="0" y="10240604"/>
                  </a:lnTo>
                  <a:close/>
                </a:path>
              </a:pathLst>
            </a:custGeom>
            <a:solidFill>
              <a:srgbClr val="ECEBF5"/>
            </a:solidFill>
          </p:spPr>
          <p:txBody>
            <a:bodyPr/>
            <a:lstStyle/>
            <a:p>
              <a:endParaRPr lang="ko-KR" altLang="en-US"/>
            </a:p>
          </p:txBody>
        </p:sp>
        <p:sp>
          <p:nvSpPr>
            <p:cNvPr id="20" name="TextBox 20"/>
            <p:cNvSpPr txBox="1"/>
            <p:nvPr/>
          </p:nvSpPr>
          <p:spPr>
            <a:xfrm>
              <a:off x="0" y="-314325"/>
              <a:ext cx="11850899" cy="10554894"/>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21" name="TextBox 21"/>
          <p:cNvSpPr txBox="1"/>
          <p:nvPr/>
        </p:nvSpPr>
        <p:spPr>
          <a:xfrm>
            <a:off x="9144000" y="2648686"/>
            <a:ext cx="3520667" cy="457581"/>
          </a:xfrm>
          <a:prstGeom prst="rect">
            <a:avLst/>
          </a:prstGeom>
        </p:spPr>
        <p:txBody>
          <a:bodyPr lIns="0" tIns="0" rIns="0" bIns="0" rtlCol="0" anchor="t">
            <a:spAutoFit/>
          </a:bodyPr>
          <a:lstStyle/>
          <a:p>
            <a:pPr algn="l">
              <a:lnSpc>
                <a:spcPts val="3402"/>
              </a:lnSpc>
            </a:pPr>
            <a:r>
              <a:rPr lang="en-US" sz="3150" spc="-248">
                <a:solidFill>
                  <a:srgbClr val="1F4E79"/>
                </a:solidFill>
                <a:latin typeface="TT Rounds Condensed"/>
                <a:ea typeface="TT Rounds Condensed"/>
              </a:rPr>
              <a:t>&lt;   분석 내용   &gt;</a:t>
            </a:r>
          </a:p>
        </p:txBody>
      </p:sp>
      <p:sp>
        <p:nvSpPr>
          <p:cNvPr id="22" name="TextBox 22"/>
          <p:cNvSpPr txBox="1"/>
          <p:nvPr/>
        </p:nvSpPr>
        <p:spPr>
          <a:xfrm>
            <a:off x="8878920" y="3341341"/>
            <a:ext cx="8655534" cy="6677025"/>
          </a:xfrm>
          <a:prstGeom prst="rect">
            <a:avLst/>
          </a:prstGeom>
        </p:spPr>
        <p:txBody>
          <a:bodyPr lIns="0" tIns="0" rIns="0" bIns="0" rtlCol="0" anchor="t">
            <a:spAutoFit/>
          </a:bodyPr>
          <a:lstStyle/>
          <a:p>
            <a:pPr marL="680085" lvl="1" indent="-340042">
              <a:lnSpc>
                <a:spcPts val="3779"/>
              </a:lnSpc>
              <a:buFont typeface="Arial"/>
              <a:buChar char="•"/>
            </a:pPr>
            <a:r>
              <a:rPr lang="en-US" sz="3150" spc="-245">
                <a:solidFill>
                  <a:srgbClr val="1F4E79"/>
                </a:solidFill>
                <a:latin typeface="TT Rounds Condensed"/>
                <a:ea typeface="TT Rounds Condensed"/>
              </a:rPr>
              <a:t>Image Data Generator 클래스  사용해  학습  /  검증을 위한 두 개의 이미지 데이터 제네레이터 생성</a:t>
            </a:r>
          </a:p>
          <a:p>
            <a:pPr>
              <a:lnSpc>
                <a:spcPts val="3779"/>
              </a:lnSpc>
            </a:pPr>
            <a:endParaRPr lang="en-US" sz="3150" spc="-245">
              <a:solidFill>
                <a:srgbClr val="1F4E79"/>
              </a:solidFill>
              <a:latin typeface="TT Rounds Condensed"/>
              <a:ea typeface="TT Rounds Condensed"/>
            </a:endParaRPr>
          </a:p>
          <a:p>
            <a:pPr marL="680085" lvl="1" indent="-340042">
              <a:lnSpc>
                <a:spcPts val="3779"/>
              </a:lnSpc>
              <a:buFont typeface="Arial"/>
              <a:buChar char="•"/>
            </a:pPr>
            <a:r>
              <a:rPr lang="en-US" sz="3150" spc="-245">
                <a:solidFill>
                  <a:srgbClr val="1F4E79"/>
                </a:solidFill>
                <a:latin typeface="TT Rounds Condensed"/>
                <a:ea typeface="TT Rounds Condensed"/>
              </a:rPr>
              <a:t>Sequential  클래스  사용해  CNN  모델 생성</a:t>
            </a:r>
          </a:p>
          <a:p>
            <a:pPr>
              <a:lnSpc>
                <a:spcPts val="3779"/>
              </a:lnSpc>
            </a:pPr>
            <a:endParaRPr lang="en-US" sz="3150" spc="-245">
              <a:solidFill>
                <a:srgbClr val="1F4E79"/>
              </a:solidFill>
              <a:latin typeface="TT Rounds Condensed"/>
              <a:ea typeface="TT Rounds Condensed"/>
            </a:endParaRPr>
          </a:p>
          <a:p>
            <a:pPr marL="680085" lvl="1" indent="-340042">
              <a:lnSpc>
                <a:spcPts val="3779"/>
              </a:lnSpc>
              <a:buFont typeface="Arial"/>
              <a:buChar char="•"/>
            </a:pPr>
            <a:r>
              <a:rPr lang="en-US" sz="3150" spc="-245">
                <a:solidFill>
                  <a:srgbClr val="1F4E79"/>
                </a:solidFill>
                <a:latin typeface="TT Rounds Condensed"/>
                <a:ea typeface="TT Rounds Condensed"/>
              </a:rPr>
              <a:t>model.compile (   )  메서드 사용해   ‘  adam  ‘   최적화기,   ‘  binary _ crossentropy  ‘  손실함수 선택   /   ‘  accuracy  ‘,   ‘  f1 _ score  ‘  를 모델 성능 평가하는 지표로 사용하도록 모델 컴파일</a:t>
            </a:r>
          </a:p>
          <a:p>
            <a:pPr>
              <a:lnSpc>
                <a:spcPts val="3779"/>
              </a:lnSpc>
            </a:pPr>
            <a:endParaRPr lang="en-US" sz="3150" spc="-245">
              <a:solidFill>
                <a:srgbClr val="1F4E79"/>
              </a:solidFill>
              <a:latin typeface="TT Rounds Condensed"/>
              <a:ea typeface="TT Rounds Condensed"/>
            </a:endParaRPr>
          </a:p>
          <a:p>
            <a:pPr marL="680085" lvl="1" indent="-340042">
              <a:lnSpc>
                <a:spcPts val="3779"/>
              </a:lnSpc>
              <a:buFont typeface="Arial"/>
              <a:buChar char="•"/>
            </a:pPr>
            <a:r>
              <a:rPr lang="en-US" sz="3150" spc="-245">
                <a:solidFill>
                  <a:srgbClr val="1F4E79"/>
                </a:solidFill>
                <a:latin typeface="TT Rounds Condensed"/>
                <a:ea typeface="TT Rounds Condensed"/>
              </a:rPr>
              <a:t>학습  데이터  /  검증 데이터로 앞에 생성한 이미지 데이터 제네레이터를 사용하여 model.fit  (   )  메서드를 이용해 모델 학습</a:t>
            </a:r>
          </a:p>
          <a:p>
            <a:pPr algn="l">
              <a:lnSpc>
                <a:spcPts val="3779"/>
              </a:lnSpc>
            </a:pPr>
            <a:endParaRPr lang="en-US" sz="3150" spc="-245">
              <a:solidFill>
                <a:srgbClr val="1F4E79"/>
              </a:solidFill>
              <a:latin typeface="TT Rounds Condensed"/>
              <a:ea typeface="TT Round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044641"/>
            <a:ext cx="18288000" cy="8894741"/>
            <a:chOff x="0" y="0"/>
            <a:chExt cx="24384000" cy="11859654"/>
          </a:xfrm>
        </p:grpSpPr>
        <p:sp>
          <p:nvSpPr>
            <p:cNvPr id="4" name="Freeform 4"/>
            <p:cNvSpPr/>
            <p:nvPr/>
          </p:nvSpPr>
          <p:spPr>
            <a:xfrm>
              <a:off x="0" y="0"/>
              <a:ext cx="24384000" cy="11859628"/>
            </a:xfrm>
            <a:custGeom>
              <a:avLst/>
              <a:gdLst/>
              <a:ahLst/>
              <a:cxnLst/>
              <a:rect l="l" t="t" r="r" b="b"/>
              <a:pathLst>
                <a:path w="24384000" h="11859628">
                  <a:moveTo>
                    <a:pt x="0" y="0"/>
                  </a:moveTo>
                  <a:lnTo>
                    <a:pt x="24384000" y="0"/>
                  </a:lnTo>
                  <a:lnTo>
                    <a:pt x="24384000" y="11859628"/>
                  </a:lnTo>
                  <a:lnTo>
                    <a:pt x="0" y="11859628"/>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7" name="Group 7"/>
          <p:cNvGrpSpPr/>
          <p:nvPr/>
        </p:nvGrpSpPr>
        <p:grpSpPr>
          <a:xfrm>
            <a:off x="1028700" y="2297716"/>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3 - 1</a:t>
            </a:r>
          </a:p>
        </p:txBody>
      </p:sp>
      <p:grpSp>
        <p:nvGrpSpPr>
          <p:cNvPr id="10" name="Group 10"/>
          <p:cNvGrpSpPr/>
          <p:nvPr/>
        </p:nvGrpSpPr>
        <p:grpSpPr>
          <a:xfrm>
            <a:off x="1028700" y="3056701"/>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077693"/>
            <a:ext cx="6674479"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Test 데이터의 f1 score 값 : 0.6643682428974251</a:t>
            </a:r>
          </a:p>
        </p:txBody>
      </p:sp>
      <p:grpSp>
        <p:nvGrpSpPr>
          <p:cNvPr id="13" name="Group 13"/>
          <p:cNvGrpSpPr/>
          <p:nvPr/>
        </p:nvGrpSpPr>
        <p:grpSpPr>
          <a:xfrm>
            <a:off x="435809" y="3813443"/>
            <a:ext cx="17507842" cy="6190727"/>
            <a:chOff x="0" y="0"/>
            <a:chExt cx="23343790" cy="8254303"/>
          </a:xfrm>
        </p:grpSpPr>
        <p:sp>
          <p:nvSpPr>
            <p:cNvPr id="14" name="Freeform 14"/>
            <p:cNvSpPr/>
            <p:nvPr/>
          </p:nvSpPr>
          <p:spPr>
            <a:xfrm>
              <a:off x="0" y="0"/>
              <a:ext cx="23343752" cy="8254338"/>
            </a:xfrm>
            <a:custGeom>
              <a:avLst/>
              <a:gdLst/>
              <a:ahLst/>
              <a:cxnLst/>
              <a:rect l="l" t="t" r="r" b="b"/>
              <a:pathLst>
                <a:path w="23343752" h="8254338">
                  <a:moveTo>
                    <a:pt x="0" y="0"/>
                  </a:moveTo>
                  <a:lnTo>
                    <a:pt x="23343752" y="0"/>
                  </a:lnTo>
                  <a:lnTo>
                    <a:pt x="23343752" y="8254338"/>
                  </a:lnTo>
                  <a:lnTo>
                    <a:pt x="0" y="8254338"/>
                  </a:lnTo>
                  <a:close/>
                </a:path>
              </a:pathLst>
            </a:custGeom>
            <a:solidFill>
              <a:srgbClr val="ECEBF5"/>
            </a:solidFill>
          </p:spPr>
          <p:txBody>
            <a:bodyPr/>
            <a:lstStyle/>
            <a:p>
              <a:endParaRPr lang="ko-KR" altLang="en-US"/>
            </a:p>
          </p:txBody>
        </p:sp>
        <p:sp>
          <p:nvSpPr>
            <p:cNvPr id="15" name="TextBox 15"/>
            <p:cNvSpPr txBox="1"/>
            <p:nvPr/>
          </p:nvSpPr>
          <p:spPr>
            <a:xfrm>
              <a:off x="0" y="-314325"/>
              <a:ext cx="23343790"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6" name="TextBox 16"/>
          <p:cNvSpPr txBox="1"/>
          <p:nvPr/>
        </p:nvSpPr>
        <p:spPr>
          <a:xfrm>
            <a:off x="732254" y="4515231"/>
            <a:ext cx="17211397" cy="4743069"/>
          </a:xfrm>
          <a:prstGeom prst="rect">
            <a:avLst/>
          </a:prstGeom>
        </p:spPr>
        <p:txBody>
          <a:bodyPr lIns="0" tIns="0" rIns="0" bIns="0" rtlCol="0" anchor="t">
            <a:spAutoFit/>
          </a:bodyPr>
          <a:lstStyle/>
          <a:p>
            <a:pPr>
              <a:lnSpc>
                <a:spcPts val="4697"/>
              </a:lnSpc>
            </a:pPr>
            <a:r>
              <a:rPr lang="en-US" sz="4349" spc="-339">
                <a:solidFill>
                  <a:srgbClr val="1F4E79"/>
                </a:solidFill>
                <a:latin typeface="TT Rounds Condensed"/>
                <a:ea typeface="TT Rounds Condensed"/>
              </a:rPr>
              <a:t>- model.predict(val_gen) 이용해 검증 데이터셋에 대한 예측값 생성 </a:t>
            </a:r>
          </a:p>
          <a:p>
            <a:pPr>
              <a:lnSpc>
                <a:spcPts val="4697"/>
              </a:lnSpc>
            </a:pPr>
            <a:endParaRPr lang="en-US" sz="4349" spc="-339">
              <a:solidFill>
                <a:srgbClr val="1F4E79"/>
              </a:solidFill>
              <a:latin typeface="TT Rounds Condensed"/>
              <a:ea typeface="TT Rounds Condensed"/>
            </a:endParaRPr>
          </a:p>
          <a:p>
            <a:pPr>
              <a:lnSpc>
                <a:spcPts val="4697"/>
              </a:lnSpc>
            </a:pPr>
            <a:r>
              <a:rPr lang="en-US" sz="4349" spc="-339">
                <a:solidFill>
                  <a:srgbClr val="1F4E79"/>
                </a:solidFill>
                <a:latin typeface="TT Rounds Condensed"/>
                <a:ea typeface="TT Rounds Condensed"/>
              </a:rPr>
              <a:t>- 이진분류변환 - 검증 데이터셋의 실제 라벨 값을 정수형으로 변환</a:t>
            </a:r>
          </a:p>
          <a:p>
            <a:pPr>
              <a:lnSpc>
                <a:spcPts val="4697"/>
              </a:lnSpc>
            </a:pPr>
            <a:endParaRPr lang="en-US" sz="4349" spc="-339">
              <a:solidFill>
                <a:srgbClr val="1F4E79"/>
              </a:solidFill>
              <a:latin typeface="TT Rounds Condensed"/>
              <a:ea typeface="TT Rounds Condensed"/>
            </a:endParaRPr>
          </a:p>
          <a:p>
            <a:pPr>
              <a:lnSpc>
                <a:spcPts val="4697"/>
              </a:lnSpc>
            </a:pPr>
            <a:r>
              <a:rPr lang="en-US" sz="4349" spc="-339">
                <a:solidFill>
                  <a:srgbClr val="1F4E79"/>
                </a:solidFill>
                <a:latin typeface="TT Rounds Condensed"/>
                <a:ea typeface="TT Rounds Condensed"/>
              </a:rPr>
              <a:t> - TensorFlow의 Precision, Recall 클래스 사용하여 예측값, 실제 라벨 비교해 정밀도/재현율 계산, updata_state() 메서드 이용해 각 메트릭 객체의 상태 업데이트</a:t>
            </a:r>
          </a:p>
          <a:p>
            <a:pPr>
              <a:lnSpc>
                <a:spcPts val="4697"/>
              </a:lnSpc>
            </a:pPr>
            <a:endParaRPr lang="en-US" sz="4349" spc="-339">
              <a:solidFill>
                <a:srgbClr val="1F4E79"/>
              </a:solidFill>
              <a:latin typeface="TT Rounds Condensed"/>
              <a:ea typeface="TT Rounds Condensed"/>
            </a:endParaRPr>
          </a:p>
          <a:p>
            <a:pPr algn="l">
              <a:lnSpc>
                <a:spcPts val="4697"/>
              </a:lnSpc>
            </a:pPr>
            <a:r>
              <a:rPr lang="en-US" sz="4349" spc="-342">
                <a:solidFill>
                  <a:srgbClr val="1F4E79"/>
                </a:solidFill>
                <a:latin typeface="TT Rounds Condensed"/>
                <a:ea typeface="TT Rounds Condensed"/>
              </a:rPr>
              <a:t> - 계산된  정밀도와 재현율 이용해 F1 점수 계산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305699"/>
            <a:ext cx="18288000" cy="7981300"/>
            <a:chOff x="0" y="0"/>
            <a:chExt cx="24384000" cy="10641734"/>
          </a:xfrm>
        </p:grpSpPr>
        <p:sp>
          <p:nvSpPr>
            <p:cNvPr id="4" name="Freeform 4"/>
            <p:cNvSpPr/>
            <p:nvPr/>
          </p:nvSpPr>
          <p:spPr>
            <a:xfrm>
              <a:off x="0" y="0"/>
              <a:ext cx="24384000" cy="10641711"/>
            </a:xfrm>
            <a:custGeom>
              <a:avLst/>
              <a:gdLst/>
              <a:ahLst/>
              <a:cxnLst/>
              <a:rect l="l" t="t" r="r" b="b"/>
              <a:pathLst>
                <a:path w="24384000" h="10641711">
                  <a:moveTo>
                    <a:pt x="0" y="0"/>
                  </a:moveTo>
                  <a:lnTo>
                    <a:pt x="24384000" y="0"/>
                  </a:lnTo>
                  <a:lnTo>
                    <a:pt x="24384000" y="10641711"/>
                  </a:lnTo>
                  <a:lnTo>
                    <a:pt x="0" y="10641711"/>
                  </a:lnTo>
                  <a:close/>
                </a:path>
              </a:pathLst>
            </a:custGeom>
            <a:solidFill>
              <a:srgbClr val="FAFAFD"/>
            </a:solidFill>
          </p:spPr>
          <p:txBody>
            <a:bodyPr/>
            <a:lstStyle/>
            <a:p>
              <a:endParaRPr lang="ko-KR" altLang="en-US"/>
            </a:p>
          </p:txBody>
        </p:sp>
      </p:grpSp>
      <p:grpSp>
        <p:nvGrpSpPr>
          <p:cNvPr id="5" name="Group 5"/>
          <p:cNvGrpSpPr/>
          <p:nvPr/>
        </p:nvGrpSpPr>
        <p:grpSpPr>
          <a:xfrm>
            <a:off x="8709202" y="2521268"/>
            <a:ext cx="8035748" cy="7504674"/>
            <a:chOff x="0" y="0"/>
            <a:chExt cx="10714331" cy="10006232"/>
          </a:xfrm>
        </p:grpSpPr>
        <p:sp>
          <p:nvSpPr>
            <p:cNvPr id="6" name="Freeform 6"/>
            <p:cNvSpPr/>
            <p:nvPr/>
          </p:nvSpPr>
          <p:spPr>
            <a:xfrm>
              <a:off x="0" y="0"/>
              <a:ext cx="10714313" cy="10006267"/>
            </a:xfrm>
            <a:custGeom>
              <a:avLst/>
              <a:gdLst/>
              <a:ahLst/>
              <a:cxnLst/>
              <a:rect l="l" t="t" r="r" b="b"/>
              <a:pathLst>
                <a:path w="10714313" h="10006267">
                  <a:moveTo>
                    <a:pt x="0" y="0"/>
                  </a:moveTo>
                  <a:lnTo>
                    <a:pt x="10714313" y="0"/>
                  </a:lnTo>
                  <a:lnTo>
                    <a:pt x="10714313" y="10006267"/>
                  </a:lnTo>
                  <a:lnTo>
                    <a:pt x="0" y="10006267"/>
                  </a:lnTo>
                  <a:close/>
                </a:path>
              </a:pathLst>
            </a:custGeom>
            <a:solidFill>
              <a:srgbClr val="ECEBF5"/>
            </a:solidFill>
          </p:spPr>
          <p:txBody>
            <a:bodyPr/>
            <a:lstStyle/>
            <a:p>
              <a:endParaRPr lang="ko-KR" altLang="en-US"/>
            </a:p>
          </p:txBody>
        </p:sp>
        <p:sp>
          <p:nvSpPr>
            <p:cNvPr id="7" name="TextBox 7"/>
            <p:cNvSpPr txBox="1"/>
            <p:nvPr/>
          </p:nvSpPr>
          <p:spPr>
            <a:xfrm>
              <a:off x="0" y="-314325"/>
              <a:ext cx="10714331" cy="10320557"/>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8" name="Freeform 8"/>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9" name="TextBox 9"/>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10" name="Group 10"/>
          <p:cNvGrpSpPr/>
          <p:nvPr/>
        </p:nvGrpSpPr>
        <p:grpSpPr>
          <a:xfrm>
            <a:off x="1429474" y="2935764"/>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878769" y="2956756"/>
            <a:ext cx="778072"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3 - 2</a:t>
            </a:r>
          </a:p>
        </p:txBody>
      </p:sp>
      <p:grpSp>
        <p:nvGrpSpPr>
          <p:cNvPr id="13" name="Group 13"/>
          <p:cNvGrpSpPr/>
          <p:nvPr/>
        </p:nvGrpSpPr>
        <p:grpSpPr>
          <a:xfrm>
            <a:off x="1429474" y="3956778"/>
            <a:ext cx="165795" cy="480517"/>
            <a:chOff x="0" y="0"/>
            <a:chExt cx="221060" cy="640690"/>
          </a:xfrm>
        </p:grpSpPr>
        <p:sp>
          <p:nvSpPr>
            <p:cNvPr id="14" name="Freeform 1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5" name="TextBox 15"/>
          <p:cNvSpPr txBox="1"/>
          <p:nvPr/>
        </p:nvSpPr>
        <p:spPr>
          <a:xfrm>
            <a:off x="1869244" y="3977770"/>
            <a:ext cx="5511881"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클래스  불균형  문제  확인  &amp;  문제 해결 </a:t>
            </a:r>
          </a:p>
        </p:txBody>
      </p:sp>
      <p:grpSp>
        <p:nvGrpSpPr>
          <p:cNvPr id="16" name="Group 16"/>
          <p:cNvGrpSpPr/>
          <p:nvPr/>
        </p:nvGrpSpPr>
        <p:grpSpPr>
          <a:xfrm>
            <a:off x="1429474" y="4732571"/>
            <a:ext cx="6352426" cy="5293371"/>
            <a:chOff x="0" y="0"/>
            <a:chExt cx="8469901" cy="7057828"/>
          </a:xfrm>
        </p:grpSpPr>
        <p:sp>
          <p:nvSpPr>
            <p:cNvPr id="17" name="Freeform 17"/>
            <p:cNvSpPr/>
            <p:nvPr/>
          </p:nvSpPr>
          <p:spPr>
            <a:xfrm>
              <a:off x="0" y="0"/>
              <a:ext cx="8469887" cy="7057863"/>
            </a:xfrm>
            <a:custGeom>
              <a:avLst/>
              <a:gdLst/>
              <a:ahLst/>
              <a:cxnLst/>
              <a:rect l="l" t="t" r="r" b="b"/>
              <a:pathLst>
                <a:path w="8469887" h="7057863">
                  <a:moveTo>
                    <a:pt x="0" y="0"/>
                  </a:moveTo>
                  <a:lnTo>
                    <a:pt x="8469887" y="0"/>
                  </a:lnTo>
                  <a:lnTo>
                    <a:pt x="8469887" y="7057863"/>
                  </a:lnTo>
                  <a:lnTo>
                    <a:pt x="0" y="7057863"/>
                  </a:lnTo>
                  <a:close/>
                </a:path>
              </a:pathLst>
            </a:custGeom>
            <a:solidFill>
              <a:srgbClr val="ECEBF5"/>
            </a:solidFill>
          </p:spPr>
          <p:txBody>
            <a:bodyPr/>
            <a:lstStyle/>
            <a:p>
              <a:endParaRPr lang="ko-KR" altLang="en-US"/>
            </a:p>
          </p:txBody>
        </p:sp>
        <p:sp>
          <p:nvSpPr>
            <p:cNvPr id="18" name="TextBox 18"/>
            <p:cNvSpPr txBox="1"/>
            <p:nvPr/>
          </p:nvSpPr>
          <p:spPr>
            <a:xfrm>
              <a:off x="0" y="-314325"/>
              <a:ext cx="8469901" cy="7372153"/>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9" name="TextBox 19"/>
          <p:cNvSpPr txBox="1"/>
          <p:nvPr/>
        </p:nvSpPr>
        <p:spPr>
          <a:xfrm>
            <a:off x="1692973" y="5603355"/>
            <a:ext cx="5571957" cy="3580376"/>
          </a:xfrm>
          <a:prstGeom prst="rect">
            <a:avLst/>
          </a:prstGeom>
        </p:spPr>
        <p:txBody>
          <a:bodyPr lIns="0" tIns="0" rIns="0" bIns="0" rtlCol="0" anchor="t">
            <a:spAutoFit/>
          </a:bodyPr>
          <a:lstStyle/>
          <a:p>
            <a:pPr>
              <a:lnSpc>
                <a:spcPts val="3518"/>
              </a:lnSpc>
            </a:pPr>
            <a:r>
              <a:rPr lang="en-US" sz="3257" spc="-254">
                <a:solidFill>
                  <a:srgbClr val="1F4E79"/>
                </a:solidFill>
                <a:latin typeface="TT Rounds Condensed"/>
                <a:ea typeface="TT Rounds Condensed"/>
              </a:rPr>
              <a:t>&lt; 클래스 불균형 문제 확인 &gt;</a:t>
            </a:r>
          </a:p>
          <a:p>
            <a:pPr>
              <a:lnSpc>
                <a:spcPts val="3086"/>
              </a:lnSpc>
            </a:pPr>
            <a:endParaRPr lang="en-US" sz="3257" spc="-254">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학습 데이터  -  미착용   :  43200 개</a:t>
            </a:r>
          </a:p>
          <a:p>
            <a:pPr>
              <a:lnSpc>
                <a:spcPts val="3086"/>
              </a:lnSpc>
            </a:pPr>
            <a:endParaRPr lang="en-US" sz="2857" spc="-222">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 학습 데이터  -  착용    :   86400 개</a:t>
            </a:r>
          </a:p>
          <a:p>
            <a:pPr>
              <a:lnSpc>
                <a:spcPts val="3086"/>
              </a:lnSpc>
            </a:pPr>
            <a:endParaRPr lang="en-US" sz="2857" spc="-222">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 검증 데이터  -  미착용   :   5400 개</a:t>
            </a:r>
          </a:p>
          <a:p>
            <a:pPr>
              <a:lnSpc>
                <a:spcPts val="3086"/>
              </a:lnSpc>
            </a:pPr>
            <a:endParaRPr lang="en-US" sz="2857" spc="-222">
              <a:solidFill>
                <a:srgbClr val="1F4E79"/>
              </a:solidFill>
              <a:latin typeface="TT Rounds Condensed"/>
              <a:ea typeface="TT Rounds Condensed"/>
            </a:endParaRPr>
          </a:p>
          <a:p>
            <a:pPr algn="l">
              <a:lnSpc>
                <a:spcPts val="3086"/>
              </a:lnSpc>
            </a:pPr>
            <a:r>
              <a:rPr lang="en-US" sz="2857" spc="-225">
                <a:solidFill>
                  <a:srgbClr val="1F4E79"/>
                </a:solidFill>
                <a:latin typeface="TT Rounds Condensed"/>
                <a:ea typeface="TT Rounds Condensed"/>
              </a:rPr>
              <a:t> 검증 데이터  -  착용   :   10800 개</a:t>
            </a:r>
          </a:p>
        </p:txBody>
      </p:sp>
      <p:sp>
        <p:nvSpPr>
          <p:cNvPr id="20" name="TextBox 20"/>
          <p:cNvSpPr txBox="1"/>
          <p:nvPr/>
        </p:nvSpPr>
        <p:spPr>
          <a:xfrm>
            <a:off x="9080760" y="2964339"/>
            <a:ext cx="7026473" cy="2799326"/>
          </a:xfrm>
          <a:prstGeom prst="rect">
            <a:avLst/>
          </a:prstGeom>
        </p:spPr>
        <p:txBody>
          <a:bodyPr lIns="0" tIns="0" rIns="0" bIns="0" rtlCol="0" anchor="t">
            <a:spAutoFit/>
          </a:bodyPr>
          <a:lstStyle/>
          <a:p>
            <a:pPr>
              <a:lnSpc>
                <a:spcPts val="3518"/>
              </a:lnSpc>
            </a:pPr>
            <a:r>
              <a:rPr lang="en-US" sz="3257" spc="-254">
                <a:solidFill>
                  <a:srgbClr val="1F4E79"/>
                </a:solidFill>
                <a:latin typeface="TT Rounds Condensed"/>
                <a:ea typeface="TT Rounds Condensed"/>
              </a:rPr>
              <a:t>&lt;  클래스 불균형 문제 해결  :  </a:t>
            </a:r>
            <a:r>
              <a:rPr lang="en-US" sz="3257" spc="-254">
                <a:solidFill>
                  <a:srgbClr val="1F4E79"/>
                </a:solidFill>
                <a:ea typeface="TT Rounds Condensed Bold"/>
              </a:rPr>
              <a:t>언더샘플링</a:t>
            </a:r>
            <a:r>
              <a:rPr lang="en-US" sz="3257" spc="-254">
                <a:solidFill>
                  <a:srgbClr val="1F4E79"/>
                </a:solidFill>
                <a:latin typeface="TT Rounds Condensed"/>
              </a:rPr>
              <a:t> &gt;</a:t>
            </a:r>
          </a:p>
          <a:p>
            <a:pPr>
              <a:lnSpc>
                <a:spcPts val="3086"/>
              </a:lnSpc>
            </a:pPr>
            <a:endParaRPr lang="en-US" sz="3257" spc="-254">
              <a:solidFill>
                <a:srgbClr val="1F4E79"/>
              </a:solidFill>
              <a:latin typeface="TT Rounds Condensed"/>
            </a:endParaRPr>
          </a:p>
          <a:p>
            <a:pPr>
              <a:lnSpc>
                <a:spcPts val="3086"/>
              </a:lnSpc>
            </a:pPr>
            <a:r>
              <a:rPr lang="en-US" sz="2857" spc="-222">
                <a:solidFill>
                  <a:srgbClr val="1F4E79"/>
                </a:solidFill>
                <a:latin typeface="TT Rounds Condensed"/>
                <a:ea typeface="TT Rounds Condensed"/>
              </a:rPr>
              <a:t>언더샘플링으로 다수 클래스의 샘플을 제거함으로써 데이터의 크기를 감소 할 수 있다.</a:t>
            </a:r>
          </a:p>
          <a:p>
            <a:pPr>
              <a:lnSpc>
                <a:spcPts val="3086"/>
              </a:lnSpc>
            </a:pPr>
            <a:endParaRPr lang="en-US" sz="2857" spc="-222">
              <a:solidFill>
                <a:srgbClr val="1F4E79"/>
              </a:solidFill>
              <a:latin typeface="TT Rounds Condensed"/>
              <a:ea typeface="TT Rounds Condensed"/>
            </a:endParaRPr>
          </a:p>
          <a:p>
            <a:pPr algn="l">
              <a:lnSpc>
                <a:spcPts val="3086"/>
              </a:lnSpc>
            </a:pPr>
            <a:r>
              <a:rPr lang="en-US" sz="2857" spc="-225">
                <a:solidFill>
                  <a:srgbClr val="1F4E79"/>
                </a:solidFill>
                <a:latin typeface="TT Rounds Condensed"/>
                <a:ea typeface="TT Rounds Condensed"/>
              </a:rPr>
              <a:t> 클래스 샘플이 많아 학습에 방해 될 수 있음으로 다수 클래스의 샘플을 제거해 과적합을 방지 할 수 있다.</a:t>
            </a:r>
          </a:p>
        </p:txBody>
      </p:sp>
      <p:sp>
        <p:nvSpPr>
          <p:cNvPr id="21" name="TextBox 21"/>
          <p:cNvSpPr txBox="1"/>
          <p:nvPr/>
        </p:nvSpPr>
        <p:spPr>
          <a:xfrm>
            <a:off x="8709202" y="6176256"/>
            <a:ext cx="7769590" cy="3520211"/>
          </a:xfrm>
          <a:prstGeom prst="rect">
            <a:avLst/>
          </a:prstGeom>
        </p:spPr>
        <p:txBody>
          <a:bodyPr lIns="0" tIns="0" rIns="0" bIns="0" rtlCol="0" anchor="t">
            <a:spAutoFit/>
          </a:bodyPr>
          <a:lstStyle/>
          <a:p>
            <a:pPr marL="617473" lvl="1" indent="-308737">
              <a:lnSpc>
                <a:spcPts val="3088"/>
              </a:lnSpc>
              <a:buFont typeface="Arial"/>
              <a:buChar char="•"/>
            </a:pPr>
            <a:r>
              <a:rPr lang="en-US" sz="2859" spc="-223">
                <a:solidFill>
                  <a:srgbClr val="1F4E79"/>
                </a:solidFill>
                <a:latin typeface="TT Rounds Condensed"/>
                <a:ea typeface="TT Rounds Condensed"/>
              </a:rPr>
              <a:t>os.makedirs () 함수 사용해 언더샘플링 데이터 저장할 디렉토리 생성 , exist_ok = True 설정해 디렉</a:t>
            </a:r>
            <a:r>
              <a:rPr lang="en-US" sz="2859" spc="-223">
                <a:solidFill>
                  <a:srgbClr val="1F4E79"/>
                </a:solidFill>
                <a:ea typeface="TT Rounds Condensed"/>
              </a:rPr>
              <a:t>토리가 이미 있어도 오류가 발생하지 않게 함</a:t>
            </a:r>
          </a:p>
          <a:p>
            <a:pPr>
              <a:lnSpc>
                <a:spcPts val="3088"/>
              </a:lnSpc>
            </a:pPr>
            <a:endParaRPr lang="en-US" sz="2859" spc="-223">
              <a:solidFill>
                <a:srgbClr val="1F4E79"/>
              </a:solidFill>
              <a:ea typeface="TT Rounds Condensed"/>
            </a:endParaRPr>
          </a:p>
          <a:p>
            <a:pPr marL="617473" lvl="1" indent="-308737">
              <a:lnSpc>
                <a:spcPts val="3088"/>
              </a:lnSpc>
              <a:buFont typeface="Arial"/>
              <a:buChar char="•"/>
            </a:pPr>
            <a:r>
              <a:rPr lang="en-US" sz="2859" spc="-223">
                <a:solidFill>
                  <a:srgbClr val="1F4E79"/>
                </a:solidFill>
                <a:ea typeface="TT Rounds Condensed"/>
              </a:rPr>
              <a:t>각 클래스 이미지 파일 목록 가져와서 가장 적은 이미지 파일을 가진 클래스 데이터 수 구해서 이 기준으로 언더샘플링된 학습 데이터 디렉토리에 복사</a:t>
            </a:r>
          </a:p>
          <a:p>
            <a:pPr>
              <a:lnSpc>
                <a:spcPts val="3088"/>
              </a:lnSpc>
            </a:pPr>
            <a:endParaRPr lang="en-US" sz="2859" spc="-223">
              <a:solidFill>
                <a:srgbClr val="1F4E79"/>
              </a:solidFill>
              <a:ea typeface="TT Rounds Condensed"/>
            </a:endParaRPr>
          </a:p>
          <a:p>
            <a:pPr marL="617473" lvl="1" indent="-308737" algn="l">
              <a:lnSpc>
                <a:spcPts val="3088"/>
              </a:lnSpc>
              <a:buFont typeface="Arial"/>
              <a:buChar char="•"/>
            </a:pPr>
            <a:r>
              <a:rPr lang="en-US" sz="2859" spc="-225">
                <a:solidFill>
                  <a:srgbClr val="1F4E79"/>
                </a:solidFill>
                <a:ea typeface="TT Rounds Condensed"/>
              </a:rPr>
              <a:t>동일하게 검증 데이터 언더샘플링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305699"/>
            <a:ext cx="18288000" cy="7981300"/>
            <a:chOff x="0" y="0"/>
            <a:chExt cx="24384000" cy="10641734"/>
          </a:xfrm>
        </p:grpSpPr>
        <p:sp>
          <p:nvSpPr>
            <p:cNvPr id="4" name="Freeform 4"/>
            <p:cNvSpPr/>
            <p:nvPr/>
          </p:nvSpPr>
          <p:spPr>
            <a:xfrm>
              <a:off x="0" y="0"/>
              <a:ext cx="24384000" cy="10641711"/>
            </a:xfrm>
            <a:custGeom>
              <a:avLst/>
              <a:gdLst/>
              <a:ahLst/>
              <a:cxnLst/>
              <a:rect l="l" t="t" r="r" b="b"/>
              <a:pathLst>
                <a:path w="24384000" h="10641711">
                  <a:moveTo>
                    <a:pt x="0" y="0"/>
                  </a:moveTo>
                  <a:lnTo>
                    <a:pt x="24384000" y="0"/>
                  </a:lnTo>
                  <a:lnTo>
                    <a:pt x="24384000" y="10641711"/>
                  </a:lnTo>
                  <a:lnTo>
                    <a:pt x="0" y="10641711"/>
                  </a:lnTo>
                  <a:close/>
                </a:path>
              </a:pathLst>
            </a:custGeom>
            <a:solidFill>
              <a:srgbClr val="FAFAFD"/>
            </a:solidFill>
          </p:spPr>
          <p:txBody>
            <a:bodyPr/>
            <a:lstStyle/>
            <a:p>
              <a:endParaRPr lang="ko-KR" altLang="en-US"/>
            </a:p>
          </p:txBody>
        </p:sp>
      </p:grpSp>
      <p:grpSp>
        <p:nvGrpSpPr>
          <p:cNvPr id="5" name="Group 5"/>
          <p:cNvGrpSpPr/>
          <p:nvPr/>
        </p:nvGrpSpPr>
        <p:grpSpPr>
          <a:xfrm>
            <a:off x="8709202" y="2521268"/>
            <a:ext cx="8035748" cy="7504674"/>
            <a:chOff x="0" y="0"/>
            <a:chExt cx="10714331" cy="10006232"/>
          </a:xfrm>
        </p:grpSpPr>
        <p:sp>
          <p:nvSpPr>
            <p:cNvPr id="6" name="Freeform 6"/>
            <p:cNvSpPr/>
            <p:nvPr/>
          </p:nvSpPr>
          <p:spPr>
            <a:xfrm>
              <a:off x="0" y="0"/>
              <a:ext cx="10714313" cy="10006267"/>
            </a:xfrm>
            <a:custGeom>
              <a:avLst/>
              <a:gdLst/>
              <a:ahLst/>
              <a:cxnLst/>
              <a:rect l="l" t="t" r="r" b="b"/>
              <a:pathLst>
                <a:path w="10714313" h="10006267">
                  <a:moveTo>
                    <a:pt x="0" y="0"/>
                  </a:moveTo>
                  <a:lnTo>
                    <a:pt x="10714313" y="0"/>
                  </a:lnTo>
                  <a:lnTo>
                    <a:pt x="10714313" y="10006267"/>
                  </a:lnTo>
                  <a:lnTo>
                    <a:pt x="0" y="10006267"/>
                  </a:lnTo>
                  <a:close/>
                </a:path>
              </a:pathLst>
            </a:custGeom>
            <a:solidFill>
              <a:srgbClr val="ECEBF5"/>
            </a:solidFill>
          </p:spPr>
          <p:txBody>
            <a:bodyPr/>
            <a:lstStyle/>
            <a:p>
              <a:endParaRPr lang="ko-KR" altLang="en-US"/>
            </a:p>
          </p:txBody>
        </p:sp>
        <p:sp>
          <p:nvSpPr>
            <p:cNvPr id="7" name="TextBox 7"/>
            <p:cNvSpPr txBox="1"/>
            <p:nvPr/>
          </p:nvSpPr>
          <p:spPr>
            <a:xfrm>
              <a:off x="0" y="-314325"/>
              <a:ext cx="10714331" cy="10320557"/>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8" name="Freeform 8"/>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9" name="TextBox 9"/>
          <p:cNvSpPr txBox="1"/>
          <p:nvPr/>
        </p:nvSpPr>
        <p:spPr>
          <a:xfrm>
            <a:off x="814197" y="1329215"/>
            <a:ext cx="7126195"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ea typeface="TT Rounds Condensed Bold"/>
              </a:rPr>
              <a:t>3. MISSION3 추가 개선 사항</a:t>
            </a:r>
          </a:p>
        </p:txBody>
      </p:sp>
      <p:grpSp>
        <p:nvGrpSpPr>
          <p:cNvPr id="10" name="Group 10"/>
          <p:cNvGrpSpPr/>
          <p:nvPr/>
        </p:nvGrpSpPr>
        <p:grpSpPr>
          <a:xfrm>
            <a:off x="1429474" y="2935764"/>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878769" y="2956756"/>
            <a:ext cx="778072"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3 - 2</a:t>
            </a:r>
          </a:p>
        </p:txBody>
      </p:sp>
      <p:grpSp>
        <p:nvGrpSpPr>
          <p:cNvPr id="13" name="Group 13"/>
          <p:cNvGrpSpPr/>
          <p:nvPr/>
        </p:nvGrpSpPr>
        <p:grpSpPr>
          <a:xfrm>
            <a:off x="1429474" y="3956778"/>
            <a:ext cx="165795" cy="480517"/>
            <a:chOff x="0" y="0"/>
            <a:chExt cx="221060" cy="640690"/>
          </a:xfrm>
        </p:grpSpPr>
        <p:sp>
          <p:nvSpPr>
            <p:cNvPr id="14" name="Freeform 1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5" name="TextBox 15"/>
          <p:cNvSpPr txBox="1"/>
          <p:nvPr/>
        </p:nvSpPr>
        <p:spPr>
          <a:xfrm>
            <a:off x="1869244" y="3977770"/>
            <a:ext cx="5511881"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클래스  불균형  문제  확인  &amp;  문제 해결 </a:t>
            </a:r>
          </a:p>
        </p:txBody>
      </p:sp>
      <p:grpSp>
        <p:nvGrpSpPr>
          <p:cNvPr id="16" name="Group 16"/>
          <p:cNvGrpSpPr/>
          <p:nvPr/>
        </p:nvGrpSpPr>
        <p:grpSpPr>
          <a:xfrm>
            <a:off x="1429474" y="4732571"/>
            <a:ext cx="6352426" cy="5293371"/>
            <a:chOff x="0" y="0"/>
            <a:chExt cx="8469901" cy="7057828"/>
          </a:xfrm>
        </p:grpSpPr>
        <p:sp>
          <p:nvSpPr>
            <p:cNvPr id="17" name="Freeform 17"/>
            <p:cNvSpPr/>
            <p:nvPr/>
          </p:nvSpPr>
          <p:spPr>
            <a:xfrm>
              <a:off x="0" y="0"/>
              <a:ext cx="8469887" cy="7057863"/>
            </a:xfrm>
            <a:custGeom>
              <a:avLst/>
              <a:gdLst/>
              <a:ahLst/>
              <a:cxnLst/>
              <a:rect l="l" t="t" r="r" b="b"/>
              <a:pathLst>
                <a:path w="8469887" h="7057863">
                  <a:moveTo>
                    <a:pt x="0" y="0"/>
                  </a:moveTo>
                  <a:lnTo>
                    <a:pt x="8469887" y="0"/>
                  </a:lnTo>
                  <a:lnTo>
                    <a:pt x="8469887" y="7057863"/>
                  </a:lnTo>
                  <a:lnTo>
                    <a:pt x="0" y="7057863"/>
                  </a:lnTo>
                  <a:close/>
                </a:path>
              </a:pathLst>
            </a:custGeom>
            <a:solidFill>
              <a:srgbClr val="ECEBF5"/>
            </a:solidFill>
          </p:spPr>
          <p:txBody>
            <a:bodyPr/>
            <a:lstStyle/>
            <a:p>
              <a:endParaRPr lang="ko-KR" altLang="en-US"/>
            </a:p>
          </p:txBody>
        </p:sp>
        <p:sp>
          <p:nvSpPr>
            <p:cNvPr id="18" name="TextBox 18"/>
            <p:cNvSpPr txBox="1"/>
            <p:nvPr/>
          </p:nvSpPr>
          <p:spPr>
            <a:xfrm>
              <a:off x="0" y="-314325"/>
              <a:ext cx="8469901" cy="7372153"/>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9" name="TextBox 19"/>
          <p:cNvSpPr txBox="1"/>
          <p:nvPr/>
        </p:nvSpPr>
        <p:spPr>
          <a:xfrm>
            <a:off x="1692973" y="5603355"/>
            <a:ext cx="5571957" cy="3580376"/>
          </a:xfrm>
          <a:prstGeom prst="rect">
            <a:avLst/>
          </a:prstGeom>
        </p:spPr>
        <p:txBody>
          <a:bodyPr lIns="0" tIns="0" rIns="0" bIns="0" rtlCol="0" anchor="t">
            <a:spAutoFit/>
          </a:bodyPr>
          <a:lstStyle/>
          <a:p>
            <a:pPr>
              <a:lnSpc>
                <a:spcPts val="3518"/>
              </a:lnSpc>
            </a:pPr>
            <a:r>
              <a:rPr lang="en-US" sz="3257" spc="-254">
                <a:solidFill>
                  <a:srgbClr val="1F4E79"/>
                </a:solidFill>
                <a:latin typeface="TT Rounds Condensed"/>
                <a:ea typeface="TT Rounds Condensed"/>
              </a:rPr>
              <a:t>&lt; 클래스 불균형 문제 확인 &gt;</a:t>
            </a:r>
          </a:p>
          <a:p>
            <a:pPr>
              <a:lnSpc>
                <a:spcPts val="3086"/>
              </a:lnSpc>
            </a:pPr>
            <a:endParaRPr lang="en-US" sz="3257" spc="-254">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학습 데이터  -  미착용   :  43200 개</a:t>
            </a:r>
          </a:p>
          <a:p>
            <a:pPr>
              <a:lnSpc>
                <a:spcPts val="3086"/>
              </a:lnSpc>
            </a:pPr>
            <a:endParaRPr lang="en-US" sz="2857" spc="-222">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 학습 데이터  -  착용    :   86400 개</a:t>
            </a:r>
          </a:p>
          <a:p>
            <a:pPr>
              <a:lnSpc>
                <a:spcPts val="3086"/>
              </a:lnSpc>
            </a:pPr>
            <a:endParaRPr lang="en-US" sz="2857" spc="-222">
              <a:solidFill>
                <a:srgbClr val="1F4E79"/>
              </a:solidFill>
              <a:latin typeface="TT Rounds Condensed"/>
              <a:ea typeface="TT Rounds Condensed"/>
            </a:endParaRPr>
          </a:p>
          <a:p>
            <a:pPr>
              <a:lnSpc>
                <a:spcPts val="3086"/>
              </a:lnSpc>
            </a:pPr>
            <a:r>
              <a:rPr lang="en-US" sz="2857" spc="-222">
                <a:solidFill>
                  <a:srgbClr val="1F4E79"/>
                </a:solidFill>
                <a:latin typeface="TT Rounds Condensed"/>
                <a:ea typeface="TT Rounds Condensed"/>
              </a:rPr>
              <a:t> 검증 데이터  -  미착용   :   5400 개</a:t>
            </a:r>
          </a:p>
          <a:p>
            <a:pPr>
              <a:lnSpc>
                <a:spcPts val="3086"/>
              </a:lnSpc>
            </a:pPr>
            <a:endParaRPr lang="en-US" sz="2857" spc="-222">
              <a:solidFill>
                <a:srgbClr val="1F4E79"/>
              </a:solidFill>
              <a:latin typeface="TT Rounds Condensed"/>
              <a:ea typeface="TT Rounds Condensed"/>
            </a:endParaRPr>
          </a:p>
          <a:p>
            <a:pPr algn="l">
              <a:lnSpc>
                <a:spcPts val="3086"/>
              </a:lnSpc>
            </a:pPr>
            <a:r>
              <a:rPr lang="en-US" sz="2857" spc="-225">
                <a:solidFill>
                  <a:srgbClr val="1F4E79"/>
                </a:solidFill>
                <a:latin typeface="TT Rounds Condensed"/>
                <a:ea typeface="TT Rounds Condensed"/>
              </a:rPr>
              <a:t> 검증 데이터  -  착용   :   10800 개</a:t>
            </a:r>
          </a:p>
        </p:txBody>
      </p:sp>
      <p:sp>
        <p:nvSpPr>
          <p:cNvPr id="20" name="TextBox 20"/>
          <p:cNvSpPr txBox="1"/>
          <p:nvPr/>
        </p:nvSpPr>
        <p:spPr>
          <a:xfrm>
            <a:off x="9080760" y="3745389"/>
            <a:ext cx="7026473" cy="1237226"/>
          </a:xfrm>
          <a:prstGeom prst="rect">
            <a:avLst/>
          </a:prstGeom>
        </p:spPr>
        <p:txBody>
          <a:bodyPr lIns="0" tIns="0" rIns="0" bIns="0" rtlCol="0" anchor="t">
            <a:spAutoFit/>
          </a:bodyPr>
          <a:lstStyle/>
          <a:p>
            <a:pPr>
              <a:lnSpc>
                <a:spcPts val="3518"/>
              </a:lnSpc>
            </a:pPr>
            <a:r>
              <a:rPr lang="en-US" sz="3257" spc="-254">
                <a:solidFill>
                  <a:srgbClr val="1F4E79"/>
                </a:solidFill>
                <a:latin typeface="TT Rounds Condensed"/>
                <a:ea typeface="TT Rounds Condensed"/>
              </a:rPr>
              <a:t>&lt;  클래스 불균형 문제 해결  :  </a:t>
            </a:r>
            <a:r>
              <a:rPr lang="en-US" sz="3257" spc="-254">
                <a:solidFill>
                  <a:srgbClr val="1F4E79"/>
                </a:solidFill>
                <a:ea typeface="TT Rounds Condensed Bold"/>
              </a:rPr>
              <a:t>오버샘플링</a:t>
            </a:r>
            <a:r>
              <a:rPr lang="en-US" sz="3257" spc="-254">
                <a:solidFill>
                  <a:srgbClr val="1F4E79"/>
                </a:solidFill>
                <a:latin typeface="TT Rounds Condensed"/>
              </a:rPr>
              <a:t> &gt;</a:t>
            </a:r>
          </a:p>
          <a:p>
            <a:pPr>
              <a:lnSpc>
                <a:spcPts val="3086"/>
              </a:lnSpc>
            </a:pPr>
            <a:endParaRPr lang="en-US" sz="3257" spc="-254">
              <a:solidFill>
                <a:srgbClr val="1F4E79"/>
              </a:solidFill>
              <a:latin typeface="TT Rounds Condensed"/>
            </a:endParaRPr>
          </a:p>
          <a:p>
            <a:pPr algn="l">
              <a:lnSpc>
                <a:spcPts val="3086"/>
              </a:lnSpc>
            </a:pPr>
            <a:r>
              <a:rPr lang="en-US" sz="2857" spc="-225">
                <a:solidFill>
                  <a:srgbClr val="1F4E79"/>
                </a:solidFill>
                <a:ea typeface="TT Rounds Condensed"/>
              </a:rPr>
              <a:t>오버샘플링으로  언더샘플링보다  </a:t>
            </a:r>
          </a:p>
        </p:txBody>
      </p:sp>
      <p:sp>
        <p:nvSpPr>
          <p:cNvPr id="21" name="TextBox 21"/>
          <p:cNvSpPr txBox="1"/>
          <p:nvPr/>
        </p:nvSpPr>
        <p:spPr>
          <a:xfrm>
            <a:off x="8709202" y="6176256"/>
            <a:ext cx="7769590" cy="3520211"/>
          </a:xfrm>
          <a:prstGeom prst="rect">
            <a:avLst/>
          </a:prstGeom>
        </p:spPr>
        <p:txBody>
          <a:bodyPr lIns="0" tIns="0" rIns="0" bIns="0" rtlCol="0" anchor="t">
            <a:spAutoFit/>
          </a:bodyPr>
          <a:lstStyle/>
          <a:p>
            <a:pPr marL="617473" lvl="1" indent="-308737">
              <a:lnSpc>
                <a:spcPts val="3088"/>
              </a:lnSpc>
              <a:buFont typeface="Arial"/>
              <a:buChar char="•"/>
            </a:pPr>
            <a:r>
              <a:rPr lang="en-US" sz="2859" spc="-223">
                <a:solidFill>
                  <a:srgbClr val="1F4E79"/>
                </a:solidFill>
                <a:latin typeface="TT Rounds Condensed"/>
                <a:ea typeface="TT Rounds Condensed"/>
              </a:rPr>
              <a:t>os.makedirs () 함수 사용해 언더샘플링 데이터 저장할 디렉토리 생성 , exist_ok = True 설정해 디렉</a:t>
            </a:r>
            <a:r>
              <a:rPr lang="en-US" sz="2859" spc="-223">
                <a:solidFill>
                  <a:srgbClr val="1F4E79"/>
                </a:solidFill>
                <a:ea typeface="TT Rounds Condensed"/>
              </a:rPr>
              <a:t>토리가 이미 있어도 오류가 발생하지 않게 함</a:t>
            </a:r>
          </a:p>
          <a:p>
            <a:pPr>
              <a:lnSpc>
                <a:spcPts val="3088"/>
              </a:lnSpc>
            </a:pPr>
            <a:endParaRPr lang="en-US" sz="2859" spc="-223">
              <a:solidFill>
                <a:srgbClr val="1F4E79"/>
              </a:solidFill>
              <a:ea typeface="TT Rounds Condensed"/>
            </a:endParaRPr>
          </a:p>
          <a:p>
            <a:pPr marL="617473" lvl="1" indent="-308737">
              <a:lnSpc>
                <a:spcPts val="3088"/>
              </a:lnSpc>
              <a:buFont typeface="Arial"/>
              <a:buChar char="•"/>
            </a:pPr>
            <a:r>
              <a:rPr lang="en-US" sz="2859" spc="-223">
                <a:solidFill>
                  <a:srgbClr val="1F4E79"/>
                </a:solidFill>
                <a:ea typeface="TT Rounds Condensed"/>
              </a:rPr>
              <a:t>각 클래스 이미지 파일 목록 가져와서 가장 적은 이미지 파일을 가진 클래스 데이터 수 구해서 이 기준으로 언더샘플링된 학습 데이터 디렉토리에 복사</a:t>
            </a:r>
          </a:p>
          <a:p>
            <a:pPr>
              <a:lnSpc>
                <a:spcPts val="3088"/>
              </a:lnSpc>
            </a:pPr>
            <a:endParaRPr lang="en-US" sz="2859" spc="-223">
              <a:solidFill>
                <a:srgbClr val="1F4E79"/>
              </a:solidFill>
              <a:ea typeface="TT Rounds Condensed"/>
            </a:endParaRPr>
          </a:p>
          <a:p>
            <a:pPr marL="617473" lvl="1" indent="-308737" algn="l">
              <a:lnSpc>
                <a:spcPts val="3088"/>
              </a:lnSpc>
              <a:buFont typeface="Arial"/>
              <a:buChar char="•"/>
            </a:pPr>
            <a:r>
              <a:rPr lang="en-US" sz="2859" spc="-225">
                <a:solidFill>
                  <a:srgbClr val="1F4E79"/>
                </a:solidFill>
                <a:ea typeface="TT Rounds Condensed"/>
              </a:rPr>
              <a:t>동일하게 검증 데이터 언더샘플링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1907191"/>
            <a:ext cx="18288000" cy="8284558"/>
            <a:chOff x="0" y="0"/>
            <a:chExt cx="24384000" cy="11046078"/>
          </a:xfrm>
        </p:grpSpPr>
        <p:sp>
          <p:nvSpPr>
            <p:cNvPr id="4" name="Freeform 4"/>
            <p:cNvSpPr/>
            <p:nvPr/>
          </p:nvSpPr>
          <p:spPr>
            <a:xfrm>
              <a:off x="0" y="0"/>
              <a:ext cx="24384000" cy="11046054"/>
            </a:xfrm>
            <a:custGeom>
              <a:avLst/>
              <a:gdLst/>
              <a:ahLst/>
              <a:cxnLst/>
              <a:rect l="l" t="t" r="r" b="b"/>
              <a:pathLst>
                <a:path w="24384000" h="11046054">
                  <a:moveTo>
                    <a:pt x="0" y="0"/>
                  </a:moveTo>
                  <a:lnTo>
                    <a:pt x="24384000" y="0"/>
                  </a:lnTo>
                  <a:lnTo>
                    <a:pt x="24384000" y="11046054"/>
                  </a:lnTo>
                  <a:lnTo>
                    <a:pt x="0" y="11046054"/>
                  </a:lnTo>
                  <a:close/>
                </a:path>
              </a:pathLst>
            </a:custGeom>
            <a:solidFill>
              <a:srgbClr val="FAFAFD"/>
            </a:solidFill>
          </p:spPr>
          <p:txBody>
            <a:bodyPr/>
            <a:lstStyle/>
            <a:p>
              <a:endParaRPr lang="ko-KR" altLang="en-US"/>
            </a:p>
          </p:txBody>
        </p:sp>
      </p:grpSp>
      <p:grpSp>
        <p:nvGrpSpPr>
          <p:cNvPr id="5" name="Group 5"/>
          <p:cNvGrpSpPr/>
          <p:nvPr/>
        </p:nvGrpSpPr>
        <p:grpSpPr>
          <a:xfrm>
            <a:off x="8112365" y="2115199"/>
            <a:ext cx="8632585" cy="7720242"/>
            <a:chOff x="0" y="0"/>
            <a:chExt cx="11510114" cy="10293656"/>
          </a:xfrm>
        </p:grpSpPr>
        <p:sp>
          <p:nvSpPr>
            <p:cNvPr id="6" name="Freeform 6"/>
            <p:cNvSpPr/>
            <p:nvPr/>
          </p:nvSpPr>
          <p:spPr>
            <a:xfrm>
              <a:off x="0" y="0"/>
              <a:ext cx="11510094" cy="10293691"/>
            </a:xfrm>
            <a:custGeom>
              <a:avLst/>
              <a:gdLst/>
              <a:ahLst/>
              <a:cxnLst/>
              <a:rect l="l" t="t" r="r" b="b"/>
              <a:pathLst>
                <a:path w="11510094" h="10293691">
                  <a:moveTo>
                    <a:pt x="0" y="0"/>
                  </a:moveTo>
                  <a:lnTo>
                    <a:pt x="11510094" y="0"/>
                  </a:lnTo>
                  <a:lnTo>
                    <a:pt x="11510094" y="10293691"/>
                  </a:lnTo>
                  <a:lnTo>
                    <a:pt x="0" y="10293691"/>
                  </a:lnTo>
                  <a:close/>
                </a:path>
              </a:pathLst>
            </a:custGeom>
            <a:solidFill>
              <a:srgbClr val="ECEBF5"/>
            </a:solidFill>
          </p:spPr>
          <p:txBody>
            <a:bodyPr/>
            <a:lstStyle/>
            <a:p>
              <a:endParaRPr lang="ko-KR" altLang="en-US"/>
            </a:p>
          </p:txBody>
        </p:sp>
        <p:sp>
          <p:nvSpPr>
            <p:cNvPr id="7" name="TextBox 7"/>
            <p:cNvSpPr txBox="1"/>
            <p:nvPr/>
          </p:nvSpPr>
          <p:spPr>
            <a:xfrm>
              <a:off x="0" y="-314325"/>
              <a:ext cx="11510114" cy="10607981"/>
            </a:xfrm>
            <a:prstGeom prst="rect">
              <a:avLst/>
            </a:prstGeom>
          </p:spPr>
          <p:txBody>
            <a:bodyPr lIns="50800" tIns="50800" rIns="50800" bIns="50800" rtlCol="0" anchor="t"/>
            <a:lstStyle/>
            <a:p>
              <a:pPr algn="l">
                <a:lnSpc>
                  <a:spcPts val="6480"/>
                </a:lnSpc>
              </a:pPr>
              <a:endParaRPr/>
            </a:p>
            <a:p>
              <a:pPr algn="l">
                <a:lnSpc>
                  <a:spcPts val="5759"/>
                </a:lnSpc>
              </a:pPr>
              <a:endParaRPr/>
            </a:p>
          </p:txBody>
        </p:sp>
      </p:grpSp>
      <p:grpSp>
        <p:nvGrpSpPr>
          <p:cNvPr id="8" name="Group 8"/>
          <p:cNvGrpSpPr/>
          <p:nvPr/>
        </p:nvGrpSpPr>
        <p:grpSpPr>
          <a:xfrm>
            <a:off x="1302739" y="4732571"/>
            <a:ext cx="6479161" cy="5293371"/>
            <a:chOff x="0" y="0"/>
            <a:chExt cx="8638881" cy="7057828"/>
          </a:xfrm>
        </p:grpSpPr>
        <p:sp>
          <p:nvSpPr>
            <p:cNvPr id="9" name="Freeform 9"/>
            <p:cNvSpPr/>
            <p:nvPr/>
          </p:nvSpPr>
          <p:spPr>
            <a:xfrm>
              <a:off x="0" y="0"/>
              <a:ext cx="8638866" cy="7057863"/>
            </a:xfrm>
            <a:custGeom>
              <a:avLst/>
              <a:gdLst/>
              <a:ahLst/>
              <a:cxnLst/>
              <a:rect l="l" t="t" r="r" b="b"/>
              <a:pathLst>
                <a:path w="8638866" h="7057863">
                  <a:moveTo>
                    <a:pt x="0" y="0"/>
                  </a:moveTo>
                  <a:lnTo>
                    <a:pt x="8638866" y="0"/>
                  </a:lnTo>
                  <a:lnTo>
                    <a:pt x="8638866" y="7057863"/>
                  </a:lnTo>
                  <a:lnTo>
                    <a:pt x="0" y="7057863"/>
                  </a:lnTo>
                  <a:close/>
                </a:path>
              </a:pathLst>
            </a:custGeom>
            <a:solidFill>
              <a:srgbClr val="ECEBF5"/>
            </a:solidFill>
          </p:spPr>
          <p:txBody>
            <a:bodyPr/>
            <a:lstStyle/>
            <a:p>
              <a:endParaRPr lang="ko-KR" altLang="en-US"/>
            </a:p>
          </p:txBody>
        </p:sp>
        <p:sp>
          <p:nvSpPr>
            <p:cNvPr id="10" name="TextBox 10"/>
            <p:cNvSpPr txBox="1"/>
            <p:nvPr/>
          </p:nvSpPr>
          <p:spPr>
            <a:xfrm>
              <a:off x="0" y="-314325"/>
              <a:ext cx="8638881" cy="7372153"/>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1" name="Freeform 11"/>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12" name="TextBox 12"/>
          <p:cNvSpPr txBox="1"/>
          <p:nvPr/>
        </p:nvSpPr>
        <p:spPr>
          <a:xfrm>
            <a:off x="833247" y="1134649"/>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13" name="Group 13"/>
          <p:cNvGrpSpPr/>
          <p:nvPr/>
        </p:nvGrpSpPr>
        <p:grpSpPr>
          <a:xfrm>
            <a:off x="1429474" y="2650014"/>
            <a:ext cx="165795" cy="480517"/>
            <a:chOff x="0" y="0"/>
            <a:chExt cx="221060" cy="640690"/>
          </a:xfrm>
        </p:grpSpPr>
        <p:sp>
          <p:nvSpPr>
            <p:cNvPr id="14" name="Freeform 14"/>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5" name="TextBox 15"/>
          <p:cNvSpPr txBox="1"/>
          <p:nvPr/>
        </p:nvSpPr>
        <p:spPr>
          <a:xfrm>
            <a:off x="1878769" y="2671006"/>
            <a:ext cx="778072"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3 - 2</a:t>
            </a:r>
          </a:p>
        </p:txBody>
      </p:sp>
      <p:grpSp>
        <p:nvGrpSpPr>
          <p:cNvPr id="16" name="Group 16"/>
          <p:cNvGrpSpPr/>
          <p:nvPr/>
        </p:nvGrpSpPr>
        <p:grpSpPr>
          <a:xfrm>
            <a:off x="1429474" y="3671028"/>
            <a:ext cx="165795" cy="480517"/>
            <a:chOff x="0" y="0"/>
            <a:chExt cx="221060" cy="640690"/>
          </a:xfrm>
        </p:grpSpPr>
        <p:sp>
          <p:nvSpPr>
            <p:cNvPr id="17" name="Freeform 17"/>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8" name="TextBox 18"/>
          <p:cNvSpPr txBox="1"/>
          <p:nvPr/>
        </p:nvSpPr>
        <p:spPr>
          <a:xfrm>
            <a:off x="1869244" y="3692020"/>
            <a:ext cx="5269207"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 Accuracy, Pricision, Recall, f1 score 계산</a:t>
            </a:r>
          </a:p>
        </p:txBody>
      </p:sp>
      <p:sp>
        <p:nvSpPr>
          <p:cNvPr id="19" name="TextBox 19"/>
          <p:cNvSpPr txBox="1"/>
          <p:nvPr/>
        </p:nvSpPr>
        <p:spPr>
          <a:xfrm>
            <a:off x="2051332" y="5655743"/>
            <a:ext cx="4855239" cy="3475601"/>
          </a:xfrm>
          <a:prstGeom prst="rect">
            <a:avLst/>
          </a:prstGeom>
        </p:spPr>
        <p:txBody>
          <a:bodyPr lIns="0" tIns="0" rIns="0" bIns="0" rtlCol="0" anchor="t">
            <a:spAutoFit/>
          </a:bodyPr>
          <a:lstStyle/>
          <a:p>
            <a:pPr>
              <a:lnSpc>
                <a:spcPts val="3518"/>
              </a:lnSpc>
            </a:pPr>
            <a:r>
              <a:rPr lang="en-US" sz="3257" spc="-254">
                <a:solidFill>
                  <a:srgbClr val="1F4E79"/>
                </a:solidFill>
                <a:latin typeface="TT Rounds Condensed"/>
              </a:rPr>
              <a:t>Accuracy   :   0.5047222375869751</a:t>
            </a:r>
          </a:p>
          <a:p>
            <a:pPr>
              <a:lnSpc>
                <a:spcPts val="3518"/>
              </a:lnSpc>
            </a:pPr>
            <a:endParaRPr lang="en-US" sz="3257" spc="-254">
              <a:solidFill>
                <a:srgbClr val="1F4E79"/>
              </a:solidFill>
              <a:latin typeface="TT Rounds Condensed"/>
            </a:endParaRPr>
          </a:p>
          <a:p>
            <a:pPr>
              <a:lnSpc>
                <a:spcPts val="3518"/>
              </a:lnSpc>
            </a:pPr>
            <a:r>
              <a:rPr lang="en-US" sz="3257" spc="-254">
                <a:solidFill>
                  <a:srgbClr val="1F4E79"/>
                </a:solidFill>
                <a:latin typeface="TT Rounds Condensed"/>
              </a:rPr>
              <a:t> Precision   :   0.5047004818916321</a:t>
            </a:r>
          </a:p>
          <a:p>
            <a:pPr>
              <a:lnSpc>
                <a:spcPts val="3518"/>
              </a:lnSpc>
            </a:pPr>
            <a:endParaRPr lang="en-US" sz="3257" spc="-254">
              <a:solidFill>
                <a:srgbClr val="1F4E79"/>
              </a:solidFill>
              <a:latin typeface="TT Rounds Condensed"/>
            </a:endParaRPr>
          </a:p>
          <a:p>
            <a:pPr>
              <a:lnSpc>
                <a:spcPts val="3518"/>
              </a:lnSpc>
            </a:pPr>
            <a:r>
              <a:rPr lang="en-US" sz="3257" spc="-254">
                <a:solidFill>
                  <a:srgbClr val="1F4E79"/>
                </a:solidFill>
                <a:latin typeface="TT Rounds Condensed"/>
              </a:rPr>
              <a:t> Recall   :   0.5070370435714722</a:t>
            </a:r>
          </a:p>
          <a:p>
            <a:pPr>
              <a:lnSpc>
                <a:spcPts val="3518"/>
              </a:lnSpc>
            </a:pPr>
            <a:endParaRPr lang="en-US" sz="3257" spc="-254">
              <a:solidFill>
                <a:srgbClr val="1F4E79"/>
              </a:solidFill>
              <a:latin typeface="TT Rounds Condensed"/>
            </a:endParaRPr>
          </a:p>
          <a:p>
            <a:pPr>
              <a:lnSpc>
                <a:spcPts val="3518"/>
              </a:lnSpc>
            </a:pPr>
            <a:r>
              <a:rPr lang="en-US" sz="3257" spc="-254">
                <a:solidFill>
                  <a:srgbClr val="1F4E79"/>
                </a:solidFill>
                <a:latin typeface="TT Rounds Condensed"/>
              </a:rPr>
              <a:t> F1 Score   :   0.5058660409304978</a:t>
            </a:r>
          </a:p>
          <a:p>
            <a:pPr algn="l">
              <a:lnSpc>
                <a:spcPts val="3086"/>
              </a:lnSpc>
            </a:pPr>
            <a:endParaRPr lang="en-US" sz="3257" spc="-254">
              <a:solidFill>
                <a:srgbClr val="1F4E79"/>
              </a:solidFill>
              <a:latin typeface="TT Rounds Condensed"/>
            </a:endParaRPr>
          </a:p>
        </p:txBody>
      </p:sp>
      <p:sp>
        <p:nvSpPr>
          <p:cNvPr id="20" name="TextBox 20"/>
          <p:cNvSpPr txBox="1"/>
          <p:nvPr/>
        </p:nvSpPr>
        <p:spPr>
          <a:xfrm>
            <a:off x="8112365" y="2666293"/>
            <a:ext cx="8458627" cy="7425445"/>
          </a:xfrm>
          <a:prstGeom prst="rect">
            <a:avLst/>
          </a:prstGeom>
        </p:spPr>
        <p:txBody>
          <a:bodyPr lIns="0" tIns="0" rIns="0" bIns="0" rtlCol="0" anchor="t">
            <a:spAutoFit/>
          </a:bodyPr>
          <a:lstStyle/>
          <a:p>
            <a:pPr marL="617473" lvl="1" indent="-308737">
              <a:lnSpc>
                <a:spcPts val="3088"/>
              </a:lnSpc>
              <a:buFont typeface="Arial"/>
              <a:buChar char="•"/>
            </a:pPr>
            <a:r>
              <a:rPr lang="en-US" sz="2859" spc="-223">
                <a:solidFill>
                  <a:srgbClr val="1F4E79"/>
                </a:solidFill>
                <a:latin typeface="TT Rounds Condensed"/>
                <a:ea typeface="TT Rounds Condensed"/>
              </a:rPr>
              <a:t>Accuracy, Precision, Recall 클래스의 인스턴스 생성</a:t>
            </a:r>
          </a:p>
          <a:p>
            <a:pPr>
              <a:lnSpc>
                <a:spcPts val="3088"/>
              </a:lnSpc>
            </a:pPr>
            <a:endParaRPr lang="en-US" sz="2859" spc="-223">
              <a:solidFill>
                <a:srgbClr val="1F4E79"/>
              </a:solidFill>
              <a:latin typeface="TT Rounds Condensed"/>
              <a:ea typeface="TT Rounds Condensed"/>
            </a:endParaRPr>
          </a:p>
          <a:p>
            <a:pPr marL="617473" lvl="1" indent="-308737">
              <a:lnSpc>
                <a:spcPts val="3088"/>
              </a:lnSpc>
              <a:buFont typeface="Arial"/>
              <a:buChar char="•"/>
            </a:pPr>
            <a:r>
              <a:rPr lang="en-US" sz="2859" spc="-223">
                <a:solidFill>
                  <a:srgbClr val="1F4E79"/>
                </a:solidFill>
                <a:ea typeface="TT Rounds Condensed"/>
              </a:rPr>
              <a:t>데이터 제너레이터의 상태 초기화</a:t>
            </a:r>
          </a:p>
          <a:p>
            <a:pPr>
              <a:lnSpc>
                <a:spcPts val="3088"/>
              </a:lnSpc>
            </a:pPr>
            <a:endParaRPr lang="en-US" sz="2859" spc="-223">
              <a:solidFill>
                <a:srgbClr val="1F4E79"/>
              </a:solidFill>
              <a:ea typeface="TT Rounds Condensed"/>
            </a:endParaRPr>
          </a:p>
          <a:p>
            <a:pPr marL="617473" lvl="1" indent="-308737">
              <a:lnSpc>
                <a:spcPts val="3088"/>
              </a:lnSpc>
              <a:buFont typeface="Arial"/>
              <a:buChar char="•"/>
            </a:pPr>
            <a:r>
              <a:rPr lang="en-US" sz="2859" spc="-223">
                <a:solidFill>
                  <a:srgbClr val="1F4E79"/>
                </a:solidFill>
                <a:ea typeface="TT Rounds Condensed"/>
              </a:rPr>
              <a:t>검증 데이터에 대한 모델의 예측 값 구함</a:t>
            </a:r>
          </a:p>
          <a:p>
            <a:pPr>
              <a:lnSpc>
                <a:spcPts val="3088"/>
              </a:lnSpc>
            </a:pPr>
            <a:endParaRPr lang="en-US" sz="2859" spc="-223">
              <a:solidFill>
                <a:srgbClr val="1F4E79"/>
              </a:solidFill>
              <a:ea typeface="TT Rounds Condensed"/>
            </a:endParaRPr>
          </a:p>
          <a:p>
            <a:pPr marL="617473" lvl="1" indent="-308737">
              <a:lnSpc>
                <a:spcPts val="3088"/>
              </a:lnSpc>
              <a:buFont typeface="Arial"/>
              <a:buChar char="•"/>
            </a:pPr>
            <a:r>
              <a:rPr lang="en-US" sz="2859" spc="-223">
                <a:solidFill>
                  <a:srgbClr val="1F4E79"/>
                </a:solidFill>
                <a:latin typeface="TT Rounds Condensed"/>
                <a:ea typeface="TT Rounds Condensed"/>
              </a:rPr>
              <a:t>예측값을 0.5 기준으로 0또는 1 로 변환</a:t>
            </a:r>
          </a:p>
          <a:p>
            <a:pPr>
              <a:lnSpc>
                <a:spcPts val="3088"/>
              </a:lnSpc>
            </a:pPr>
            <a:endParaRPr lang="en-US" sz="2859" spc="-223">
              <a:solidFill>
                <a:srgbClr val="1F4E79"/>
              </a:solidFill>
              <a:latin typeface="TT Rounds Condensed"/>
              <a:ea typeface="TT Rounds Condensed"/>
            </a:endParaRPr>
          </a:p>
          <a:p>
            <a:pPr marL="617473" lvl="1" indent="-308737">
              <a:lnSpc>
                <a:spcPts val="3088"/>
              </a:lnSpc>
              <a:buFont typeface="Arial"/>
              <a:buChar char="•"/>
            </a:pPr>
            <a:r>
              <a:rPr lang="en-US" sz="2859" spc="-223">
                <a:solidFill>
                  <a:srgbClr val="1F4E79"/>
                </a:solidFill>
                <a:ea typeface="TT Rounds Condensed"/>
              </a:rPr>
              <a:t>실제 라벨값을 문자열에서 정수로 변환</a:t>
            </a:r>
          </a:p>
          <a:p>
            <a:pPr>
              <a:lnSpc>
                <a:spcPts val="3088"/>
              </a:lnSpc>
            </a:pPr>
            <a:endParaRPr lang="en-US" sz="2859" spc="-223">
              <a:solidFill>
                <a:srgbClr val="1F4E79"/>
              </a:solidFill>
              <a:ea typeface="TT Rounds Condensed"/>
            </a:endParaRPr>
          </a:p>
          <a:p>
            <a:pPr marL="617473" lvl="1" indent="-308737">
              <a:lnSpc>
                <a:spcPts val="3088"/>
              </a:lnSpc>
              <a:buFont typeface="Arial"/>
              <a:buChar char="•"/>
            </a:pPr>
            <a:r>
              <a:rPr lang="en-US" sz="2859" spc="-223">
                <a:solidFill>
                  <a:srgbClr val="1F4E79"/>
                </a:solidFill>
                <a:latin typeface="TT Rounds Condensed"/>
                <a:ea typeface="TT Rounds Condensed"/>
              </a:rPr>
              <a:t>update_state 메소드 호출해 실제 라벨 값과 예측 값을 받아 메트릭의 계산을 업데이트</a:t>
            </a:r>
          </a:p>
          <a:p>
            <a:pPr>
              <a:lnSpc>
                <a:spcPts val="3088"/>
              </a:lnSpc>
            </a:pPr>
            <a:endParaRPr lang="en-US" sz="2859" spc="-223">
              <a:solidFill>
                <a:srgbClr val="1F4E79"/>
              </a:solidFill>
              <a:latin typeface="TT Rounds Condensed"/>
              <a:ea typeface="TT Rounds Condensed"/>
            </a:endParaRPr>
          </a:p>
          <a:p>
            <a:pPr marL="617473" lvl="1" indent="-308737">
              <a:lnSpc>
                <a:spcPts val="3088"/>
              </a:lnSpc>
              <a:buFont typeface="Arial"/>
              <a:buChar char="•"/>
            </a:pPr>
            <a:r>
              <a:rPr lang="en-US" sz="2859" spc="-223">
                <a:solidFill>
                  <a:srgbClr val="1F4E79"/>
                </a:solidFill>
                <a:latin typeface="TT Rounds Condensed"/>
                <a:ea typeface="TT Rounds Condensed"/>
              </a:rPr>
              <a:t>result, numpy 메소드 호출해 메트릭 결과 numpy 배열로 변환</a:t>
            </a:r>
          </a:p>
          <a:p>
            <a:pPr>
              <a:lnSpc>
                <a:spcPts val="3088"/>
              </a:lnSpc>
            </a:pPr>
            <a:endParaRPr lang="en-US" sz="2859" spc="-223">
              <a:solidFill>
                <a:srgbClr val="1F4E79"/>
              </a:solidFill>
              <a:latin typeface="TT Rounds Condensed"/>
              <a:ea typeface="TT Rounds Condensed"/>
            </a:endParaRPr>
          </a:p>
          <a:p>
            <a:pPr marL="617473" lvl="1" indent="-308737">
              <a:lnSpc>
                <a:spcPts val="3088"/>
              </a:lnSpc>
              <a:buFont typeface="Arial"/>
              <a:buChar char="•"/>
            </a:pPr>
            <a:r>
              <a:rPr lang="en-US" sz="2859" spc="-223">
                <a:solidFill>
                  <a:srgbClr val="1F4E79"/>
                </a:solidFill>
                <a:latin typeface="TT Rounds Condensed"/>
                <a:ea typeface="TT Rounds Condensed"/>
              </a:rPr>
              <a:t>정밀도 , 재현율 결과 이용해 F1 score 계산</a:t>
            </a:r>
          </a:p>
          <a:p>
            <a:pPr>
              <a:lnSpc>
                <a:spcPts val="3088"/>
              </a:lnSpc>
            </a:pPr>
            <a:endParaRPr lang="en-US" sz="2859" spc="-223">
              <a:solidFill>
                <a:srgbClr val="1F4E79"/>
              </a:solidFill>
              <a:latin typeface="TT Rounds Condensed"/>
              <a:ea typeface="TT Rounds Condensed"/>
            </a:endParaRPr>
          </a:p>
          <a:p>
            <a:pPr>
              <a:lnSpc>
                <a:spcPts val="3088"/>
              </a:lnSpc>
            </a:pPr>
            <a:r>
              <a:rPr lang="en-US" sz="2859" spc="-223">
                <a:solidFill>
                  <a:srgbClr val="1F4E79"/>
                </a:solidFill>
                <a:latin typeface="TT Rounds Condensed"/>
                <a:ea typeface="TT Rounds Condensed"/>
              </a:rPr>
              <a:t>        (3 - 1 에서 F1 Score 에 비해 3-1에서 F1 Score이 줄어들었다 )</a:t>
            </a:r>
          </a:p>
          <a:p>
            <a:pPr algn="l">
              <a:lnSpc>
                <a:spcPts val="3086"/>
              </a:lnSpc>
            </a:pPr>
            <a:endParaRPr lang="en-US" sz="2859" spc="-223">
              <a:solidFill>
                <a:srgbClr val="1F4E79"/>
              </a:solidFill>
              <a:latin typeface="TT Rounds Condensed"/>
              <a:ea typeface="TT Round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ko-KR" altLang="en-US"/>
          </a:p>
        </p:txBody>
      </p:sp>
      <p:grpSp>
        <p:nvGrpSpPr>
          <p:cNvPr id="3" name="Group 3"/>
          <p:cNvGrpSpPr/>
          <p:nvPr/>
        </p:nvGrpSpPr>
        <p:grpSpPr>
          <a:xfrm>
            <a:off x="0" y="2044641"/>
            <a:ext cx="18288000" cy="8894741"/>
            <a:chOff x="0" y="0"/>
            <a:chExt cx="24384000" cy="11859654"/>
          </a:xfrm>
        </p:grpSpPr>
        <p:sp>
          <p:nvSpPr>
            <p:cNvPr id="4" name="Freeform 4"/>
            <p:cNvSpPr/>
            <p:nvPr/>
          </p:nvSpPr>
          <p:spPr>
            <a:xfrm>
              <a:off x="0" y="0"/>
              <a:ext cx="24384000" cy="11859628"/>
            </a:xfrm>
            <a:custGeom>
              <a:avLst/>
              <a:gdLst/>
              <a:ahLst/>
              <a:cxnLst/>
              <a:rect l="l" t="t" r="r" b="b"/>
              <a:pathLst>
                <a:path w="24384000" h="11859628">
                  <a:moveTo>
                    <a:pt x="0" y="0"/>
                  </a:moveTo>
                  <a:lnTo>
                    <a:pt x="24384000" y="0"/>
                  </a:lnTo>
                  <a:lnTo>
                    <a:pt x="24384000" y="11859628"/>
                  </a:lnTo>
                  <a:lnTo>
                    <a:pt x="0" y="11859628"/>
                  </a:lnTo>
                  <a:close/>
                </a:path>
              </a:pathLst>
            </a:custGeom>
            <a:solidFill>
              <a:srgbClr val="FAFAFD"/>
            </a:solidFill>
          </p:spPr>
          <p:txBody>
            <a:bodyPr/>
            <a:lstStyle/>
            <a:p>
              <a:endParaRPr lang="ko-KR" altLang="en-US"/>
            </a:p>
          </p:txBody>
        </p:sp>
      </p:grpSp>
      <p:sp>
        <p:nvSpPr>
          <p:cNvPr id="5" name="Freeform 5"/>
          <p:cNvSpPr/>
          <p:nvPr/>
        </p:nvSpPr>
        <p:spPr>
          <a:xfrm>
            <a:off x="0" y="0"/>
            <a:ext cx="18288000" cy="978185"/>
          </a:xfrm>
          <a:custGeom>
            <a:avLst/>
            <a:gdLst/>
            <a:ahLst/>
            <a:cxnLst/>
            <a:rect l="l" t="t" r="r" b="b"/>
            <a:pathLst>
              <a:path w="18288000" h="978185">
                <a:moveTo>
                  <a:pt x="0" y="0"/>
                </a:moveTo>
                <a:lnTo>
                  <a:pt x="18288000" y="0"/>
                </a:lnTo>
                <a:lnTo>
                  <a:pt x="18288000" y="978185"/>
                </a:lnTo>
                <a:lnTo>
                  <a:pt x="0" y="978185"/>
                </a:lnTo>
                <a:lnTo>
                  <a:pt x="0" y="0"/>
                </a:lnTo>
                <a:close/>
              </a:path>
            </a:pathLst>
          </a:custGeom>
          <a:blipFill>
            <a:blip r:embed="rId3"/>
            <a:stretch>
              <a:fillRect/>
            </a:stretch>
          </a:blipFill>
        </p:spPr>
        <p:txBody>
          <a:bodyPr/>
          <a:lstStyle/>
          <a:p>
            <a:endParaRPr lang="ko-KR" altLang="en-US"/>
          </a:p>
        </p:txBody>
      </p:sp>
      <p:sp>
        <p:nvSpPr>
          <p:cNvPr id="6" name="TextBox 6"/>
          <p:cNvSpPr txBox="1"/>
          <p:nvPr/>
        </p:nvSpPr>
        <p:spPr>
          <a:xfrm>
            <a:off x="814197" y="1329215"/>
            <a:ext cx="3900964" cy="673227"/>
          </a:xfrm>
          <a:prstGeom prst="rect">
            <a:avLst/>
          </a:prstGeom>
        </p:spPr>
        <p:txBody>
          <a:bodyPr lIns="0" tIns="0" rIns="0" bIns="0" rtlCol="0" anchor="t">
            <a:spAutoFit/>
          </a:bodyPr>
          <a:lstStyle/>
          <a:p>
            <a:pPr algn="l">
              <a:lnSpc>
                <a:spcPts val="5184"/>
              </a:lnSpc>
            </a:pPr>
            <a:r>
              <a:rPr lang="en-US" sz="4800" spc="-29">
                <a:solidFill>
                  <a:srgbClr val="404040"/>
                </a:solidFill>
                <a:latin typeface="TT Rounds Condensed Bold"/>
              </a:rPr>
              <a:t>3. MISSION3</a:t>
            </a:r>
          </a:p>
        </p:txBody>
      </p:sp>
      <p:grpSp>
        <p:nvGrpSpPr>
          <p:cNvPr id="7" name="Group 7"/>
          <p:cNvGrpSpPr/>
          <p:nvPr/>
        </p:nvGrpSpPr>
        <p:grpSpPr>
          <a:xfrm>
            <a:off x="1028700" y="2297716"/>
            <a:ext cx="165795" cy="480517"/>
            <a:chOff x="0" y="0"/>
            <a:chExt cx="221060" cy="640690"/>
          </a:xfrm>
        </p:grpSpPr>
        <p:sp>
          <p:nvSpPr>
            <p:cNvPr id="8" name="Freeform 8"/>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9" name="TextBox 9"/>
          <p:cNvSpPr txBox="1"/>
          <p:nvPr/>
        </p:nvSpPr>
        <p:spPr>
          <a:xfrm>
            <a:off x="1477995" y="2318708"/>
            <a:ext cx="14569210"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Bold"/>
              </a:rPr>
              <a:t>3 - 3</a:t>
            </a:r>
          </a:p>
        </p:txBody>
      </p:sp>
      <p:grpSp>
        <p:nvGrpSpPr>
          <p:cNvPr id="10" name="Group 10"/>
          <p:cNvGrpSpPr/>
          <p:nvPr/>
        </p:nvGrpSpPr>
        <p:grpSpPr>
          <a:xfrm>
            <a:off x="1028700" y="3056701"/>
            <a:ext cx="165795" cy="480517"/>
            <a:chOff x="0" y="0"/>
            <a:chExt cx="221060" cy="640690"/>
          </a:xfrm>
        </p:grpSpPr>
        <p:sp>
          <p:nvSpPr>
            <p:cNvPr id="11" name="Freeform 11"/>
            <p:cNvSpPr/>
            <p:nvPr/>
          </p:nvSpPr>
          <p:spPr>
            <a:xfrm>
              <a:off x="0" y="0"/>
              <a:ext cx="220980" cy="640588"/>
            </a:xfrm>
            <a:custGeom>
              <a:avLst/>
              <a:gdLst/>
              <a:ahLst/>
              <a:cxnLst/>
              <a:rect l="l" t="t" r="r" b="b"/>
              <a:pathLst>
                <a:path w="220980" h="640588">
                  <a:moveTo>
                    <a:pt x="0" y="110490"/>
                  </a:moveTo>
                  <a:cubicBezTo>
                    <a:pt x="0" y="49530"/>
                    <a:pt x="49530" y="0"/>
                    <a:pt x="110490" y="0"/>
                  </a:cubicBezTo>
                  <a:cubicBezTo>
                    <a:pt x="171450" y="0"/>
                    <a:pt x="220980" y="49530"/>
                    <a:pt x="220980" y="110490"/>
                  </a:cubicBezTo>
                  <a:lnTo>
                    <a:pt x="220980" y="530098"/>
                  </a:lnTo>
                  <a:cubicBezTo>
                    <a:pt x="220980" y="591185"/>
                    <a:pt x="171450" y="640588"/>
                    <a:pt x="110490" y="640588"/>
                  </a:cubicBezTo>
                  <a:cubicBezTo>
                    <a:pt x="49530" y="640588"/>
                    <a:pt x="0" y="591185"/>
                    <a:pt x="0" y="530098"/>
                  </a:cubicBezTo>
                  <a:close/>
                </a:path>
              </a:pathLst>
            </a:custGeom>
            <a:solidFill>
              <a:srgbClr val="B5E3D8"/>
            </a:solidFill>
          </p:spPr>
          <p:txBody>
            <a:bodyPr/>
            <a:lstStyle/>
            <a:p>
              <a:endParaRPr lang="ko-KR" altLang="en-US"/>
            </a:p>
          </p:txBody>
        </p:sp>
      </p:grpSp>
      <p:sp>
        <p:nvSpPr>
          <p:cNvPr id="12" name="TextBox 12"/>
          <p:cNvSpPr txBox="1"/>
          <p:nvPr/>
        </p:nvSpPr>
        <p:spPr>
          <a:xfrm>
            <a:off x="1477995" y="3077693"/>
            <a:ext cx="6674479" cy="457581"/>
          </a:xfrm>
          <a:prstGeom prst="rect">
            <a:avLst/>
          </a:prstGeom>
        </p:spPr>
        <p:txBody>
          <a:bodyPr lIns="0" tIns="0" rIns="0" bIns="0" rtlCol="0" anchor="t">
            <a:spAutoFit/>
          </a:bodyPr>
          <a:lstStyle/>
          <a:p>
            <a:pPr algn="l">
              <a:lnSpc>
                <a:spcPts val="3402"/>
              </a:lnSpc>
            </a:pPr>
            <a:r>
              <a:rPr lang="en-US" sz="3150" spc="-248">
                <a:solidFill>
                  <a:srgbClr val="404040"/>
                </a:solidFill>
                <a:latin typeface="TT Rounds Condensed"/>
                <a:ea typeface="TT Rounds Condensed"/>
              </a:rPr>
              <a:t>성능  향상  시도  과정  /  정확도 변화  -  8번 시도</a:t>
            </a:r>
          </a:p>
        </p:txBody>
      </p:sp>
      <p:grpSp>
        <p:nvGrpSpPr>
          <p:cNvPr id="13" name="Group 13"/>
          <p:cNvGrpSpPr/>
          <p:nvPr/>
        </p:nvGrpSpPr>
        <p:grpSpPr>
          <a:xfrm>
            <a:off x="435809" y="3813443"/>
            <a:ext cx="17507842" cy="6190727"/>
            <a:chOff x="0" y="0"/>
            <a:chExt cx="23343790" cy="8254303"/>
          </a:xfrm>
        </p:grpSpPr>
        <p:sp>
          <p:nvSpPr>
            <p:cNvPr id="14" name="Freeform 14"/>
            <p:cNvSpPr/>
            <p:nvPr/>
          </p:nvSpPr>
          <p:spPr>
            <a:xfrm>
              <a:off x="0" y="0"/>
              <a:ext cx="23343752" cy="8254338"/>
            </a:xfrm>
            <a:custGeom>
              <a:avLst/>
              <a:gdLst/>
              <a:ahLst/>
              <a:cxnLst/>
              <a:rect l="l" t="t" r="r" b="b"/>
              <a:pathLst>
                <a:path w="23343752" h="8254338">
                  <a:moveTo>
                    <a:pt x="0" y="0"/>
                  </a:moveTo>
                  <a:lnTo>
                    <a:pt x="23343752" y="0"/>
                  </a:lnTo>
                  <a:lnTo>
                    <a:pt x="23343752" y="8254338"/>
                  </a:lnTo>
                  <a:lnTo>
                    <a:pt x="0" y="8254338"/>
                  </a:lnTo>
                  <a:close/>
                </a:path>
              </a:pathLst>
            </a:custGeom>
            <a:solidFill>
              <a:srgbClr val="ECEBF5"/>
            </a:solidFill>
          </p:spPr>
          <p:txBody>
            <a:bodyPr/>
            <a:lstStyle/>
            <a:p>
              <a:endParaRPr lang="ko-KR" altLang="en-US"/>
            </a:p>
          </p:txBody>
        </p:sp>
        <p:sp>
          <p:nvSpPr>
            <p:cNvPr id="15" name="TextBox 15"/>
            <p:cNvSpPr txBox="1"/>
            <p:nvPr/>
          </p:nvSpPr>
          <p:spPr>
            <a:xfrm>
              <a:off x="0" y="-314325"/>
              <a:ext cx="23343790" cy="8568628"/>
            </a:xfrm>
            <a:prstGeom prst="rect">
              <a:avLst/>
            </a:prstGeom>
          </p:spPr>
          <p:txBody>
            <a:bodyPr lIns="50800" tIns="50800" rIns="50800" bIns="50800" rtlCol="0" anchor="t"/>
            <a:lstStyle/>
            <a:p>
              <a:pPr algn="l">
                <a:lnSpc>
                  <a:spcPts val="6480"/>
                </a:lnSpc>
              </a:pPr>
              <a:endParaRPr/>
            </a:p>
            <a:p>
              <a:pPr algn="l">
                <a:lnSpc>
                  <a:spcPts val="5759"/>
                </a:lnSpc>
              </a:pPr>
              <a:endParaRPr/>
            </a:p>
          </p:txBody>
        </p:sp>
      </p:grpSp>
      <p:sp>
        <p:nvSpPr>
          <p:cNvPr id="16" name="TextBox 16"/>
          <p:cNvSpPr txBox="1"/>
          <p:nvPr/>
        </p:nvSpPr>
        <p:spPr>
          <a:xfrm>
            <a:off x="732254" y="4827856"/>
            <a:ext cx="17211397" cy="4743831"/>
          </a:xfrm>
          <a:prstGeom prst="rect">
            <a:avLst/>
          </a:prstGeom>
        </p:spPr>
        <p:txBody>
          <a:bodyPr lIns="0" tIns="0" rIns="0" bIns="0" rtlCol="0" anchor="t">
            <a:spAutoFit/>
          </a:bodyPr>
          <a:lstStyle/>
          <a:p>
            <a:pPr>
              <a:lnSpc>
                <a:spcPts val="3402"/>
              </a:lnSpc>
            </a:pPr>
            <a:r>
              <a:rPr lang="en-US" sz="3150" spc="-245">
                <a:solidFill>
                  <a:srgbClr val="1F4E79"/>
                </a:solidFill>
                <a:latin typeface="TT Rounds Condensed"/>
                <a:ea typeface="TT Rounds Condensed"/>
              </a:rPr>
              <a:t>1   -   정확도를 비롯한 점수가 불균형  문제 해결  전보다 줄어듬</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2   -   드롭다운과 Batch Normalization 를 같이 진행</a:t>
            </a:r>
          </a:p>
          <a:p>
            <a:pPr>
              <a:lnSpc>
                <a:spcPts val="3402"/>
              </a:lnSpc>
            </a:pPr>
            <a:r>
              <a:rPr lang="en-US" sz="3150" spc="-245">
                <a:solidFill>
                  <a:srgbClr val="1F4E79"/>
                </a:solidFill>
                <a:latin typeface="TT Rounds Condensed"/>
                <a:ea typeface="TT Rounds Condensed"/>
              </a:rPr>
              <a:t>     -  &gt;  정확도  /  정밀도  / 재현율  /  f1 점수가  증가</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3   -   두 번째 시도에서 드롭다운의 비율을 0  .  3으로 줄임</a:t>
            </a:r>
          </a:p>
          <a:p>
            <a:pPr>
              <a:lnSpc>
                <a:spcPts val="3402"/>
              </a:lnSpc>
            </a:pPr>
            <a:r>
              <a:rPr lang="en-US" sz="3150" spc="-245">
                <a:solidFill>
                  <a:srgbClr val="1F4E79"/>
                </a:solidFill>
                <a:latin typeface="TT Rounds Condensed"/>
                <a:ea typeface="TT Rounds Condensed"/>
              </a:rPr>
              <a:t>     -  &gt;  정확도  /  정밀도는 그대로,  재현율  /  f1  점수는 줄어듬</a:t>
            </a:r>
          </a:p>
          <a:p>
            <a:pPr>
              <a:lnSpc>
                <a:spcPts val="3402"/>
              </a:lnSpc>
            </a:pPr>
            <a:endParaRPr lang="en-US" sz="3150" spc="-245">
              <a:solidFill>
                <a:srgbClr val="1F4E79"/>
              </a:solidFill>
              <a:latin typeface="TT Rounds Condensed"/>
              <a:ea typeface="TT Rounds Condensed"/>
            </a:endParaRPr>
          </a:p>
          <a:p>
            <a:pPr>
              <a:lnSpc>
                <a:spcPts val="3402"/>
              </a:lnSpc>
            </a:pPr>
            <a:r>
              <a:rPr lang="en-US" sz="3150" spc="-245">
                <a:solidFill>
                  <a:srgbClr val="1F4E79"/>
                </a:solidFill>
                <a:latin typeface="TT Rounds Condensed"/>
                <a:ea typeface="TT Rounds Condensed"/>
              </a:rPr>
              <a:t>4   -   드롭다운의 비율을 0  .  7 로 올림</a:t>
            </a:r>
          </a:p>
          <a:p>
            <a:pPr>
              <a:lnSpc>
                <a:spcPts val="3402"/>
              </a:lnSpc>
            </a:pPr>
            <a:r>
              <a:rPr lang="en-US" sz="3150" spc="-245">
                <a:solidFill>
                  <a:srgbClr val="1F4E79"/>
                </a:solidFill>
                <a:latin typeface="TT Rounds Condensed"/>
                <a:ea typeface="TT Rounds Condensed"/>
              </a:rPr>
              <a:t>     -   &gt;  정확도  /  정밀도는 향상하기 전과 같고, 재현율  /  f1  점수는 증가  (  성능 조금 향상  )</a:t>
            </a:r>
          </a:p>
          <a:p>
            <a:pPr algn="l">
              <a:lnSpc>
                <a:spcPts val="3402"/>
              </a:lnSpc>
            </a:pPr>
            <a:endParaRPr lang="en-US" sz="3150" spc="-245">
              <a:solidFill>
                <a:srgbClr val="1F4E79"/>
              </a:solidFill>
              <a:latin typeface="TT Rounds Condensed"/>
              <a:ea typeface="TT Rounds Condense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1081</Words>
  <Application>Microsoft Macintosh PowerPoint</Application>
  <PresentationFormat>사용자 지정</PresentationFormat>
  <Paragraphs>172</Paragraphs>
  <Slides>12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12</vt:i4>
      </vt:variant>
    </vt:vector>
  </HeadingPairs>
  <TitlesOfParts>
    <vt:vector size="17" baseType="lpstr">
      <vt:lpstr>TT Rounds Condensed</vt:lpstr>
      <vt:lpstr>Calibri</vt:lpstr>
      <vt:lpstr>TT Rounds Condensed Bold</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starter</dc:title>
  <cp:lastModifiedBy>박성현</cp:lastModifiedBy>
  <cp:revision>2</cp:revision>
  <dcterms:created xsi:type="dcterms:W3CDTF">2006-08-16T00:00:00Z</dcterms:created>
  <dcterms:modified xsi:type="dcterms:W3CDTF">2024-11-23T07:35:27Z</dcterms:modified>
  <dc:identifier>DAF1XvShf9k</dc:identifier>
</cp:coreProperties>
</file>