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T Rounds Condensed" charset="1" panose="02000506030000020003"/>
      <p:regular r:id="rId10"/>
    </p:embeddedFont>
    <p:embeddedFont>
      <p:font typeface="TT Rounds Condensed Bold" charset="1" panose="02000806030000020003"/>
      <p:regular r:id="rId11"/>
    </p:embeddedFont>
    <p:embeddedFont>
      <p:font typeface="TT Rounds Condensed Italics" charset="1" panose="02000506030000090003"/>
      <p:regular r:id="rId12"/>
    </p:embeddedFont>
    <p:embeddedFont>
      <p:font typeface="TT Rounds Condensed Bold Italics" charset="1" panose="02000806030000090003"/>
      <p:regular r:id="rId13"/>
    </p:embeddedFont>
    <p:embeddedFont>
      <p:font typeface="TT Rounds Condensed Thin" charset="1" panose="02000503020000020003"/>
      <p:regular r:id="rId14"/>
    </p:embeddedFont>
    <p:embeddedFont>
      <p:font typeface="TT Rounds Condensed Thin Italics" charset="1" panose="02000503020000090003"/>
      <p:regular r:id="rId15"/>
    </p:embeddedFont>
    <p:embeddedFont>
      <p:font typeface="TT Rounds Condensed Heavy" charset="1" panose="02000506030000020003"/>
      <p:regular r:id="rId16"/>
    </p:embeddedFont>
    <p:embeddedFont>
      <p:font typeface="TT Rounds Condensed Heavy Italics" charset="1" panose="020005060000000900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4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36290" y="374903"/>
            <a:ext cx="1303023" cy="1307595"/>
          </a:xfrm>
          <a:custGeom>
            <a:avLst/>
            <a:gdLst/>
            <a:ahLst/>
            <a:cxnLst/>
            <a:rect r="r" b="b" t="t" l="l"/>
            <a:pathLst>
              <a:path h="1307595" w="1303023">
                <a:moveTo>
                  <a:pt x="0" y="0"/>
                </a:moveTo>
                <a:lnTo>
                  <a:pt x="1303022" y="0"/>
                </a:lnTo>
                <a:lnTo>
                  <a:pt x="1303022" y="1307594"/>
                </a:lnTo>
                <a:lnTo>
                  <a:pt x="0" y="13075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86638" y="9286875"/>
            <a:ext cx="5352675" cy="1021086"/>
          </a:xfrm>
          <a:custGeom>
            <a:avLst/>
            <a:gdLst/>
            <a:ahLst/>
            <a:cxnLst/>
            <a:rect r="r" b="b" t="t" l="l"/>
            <a:pathLst>
              <a:path h="1021086" w="5352675">
                <a:moveTo>
                  <a:pt x="0" y="0"/>
                </a:moveTo>
                <a:lnTo>
                  <a:pt x="5352674" y="0"/>
                </a:lnTo>
                <a:lnTo>
                  <a:pt x="5352674" y="1021086"/>
                </a:lnTo>
                <a:lnTo>
                  <a:pt x="0" y="10210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975" t="13790" r="-1" b="-46454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629775" y="142828"/>
            <a:ext cx="378619" cy="378925"/>
          </a:xfrm>
          <a:custGeom>
            <a:avLst/>
            <a:gdLst/>
            <a:ahLst/>
            <a:cxnLst/>
            <a:rect r="r" b="b" t="t" l="l"/>
            <a:pathLst>
              <a:path h="378925" w="378619">
                <a:moveTo>
                  <a:pt x="0" y="0"/>
                </a:moveTo>
                <a:lnTo>
                  <a:pt x="378619" y="0"/>
                </a:lnTo>
                <a:lnTo>
                  <a:pt x="378619" y="378926"/>
                </a:lnTo>
                <a:lnTo>
                  <a:pt x="0" y="3789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536010" y="-178252"/>
            <a:ext cx="5352675" cy="1021086"/>
          </a:xfrm>
          <a:custGeom>
            <a:avLst/>
            <a:gdLst/>
            <a:ahLst/>
            <a:cxnLst/>
            <a:rect r="r" b="b" t="t" l="l"/>
            <a:pathLst>
              <a:path h="1021086" w="5352675">
                <a:moveTo>
                  <a:pt x="0" y="0"/>
                </a:moveTo>
                <a:lnTo>
                  <a:pt x="5352675" y="0"/>
                </a:lnTo>
                <a:lnTo>
                  <a:pt x="5352675" y="1021086"/>
                </a:lnTo>
                <a:lnTo>
                  <a:pt x="0" y="10210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247" t="-471278" r="4270" b="20526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249723" y="578349"/>
            <a:ext cx="192884" cy="193040"/>
          </a:xfrm>
          <a:custGeom>
            <a:avLst/>
            <a:gdLst/>
            <a:ahLst/>
            <a:cxnLst/>
            <a:rect r="r" b="b" t="t" l="l"/>
            <a:pathLst>
              <a:path h="193040" w="192884">
                <a:moveTo>
                  <a:pt x="0" y="0"/>
                </a:moveTo>
                <a:lnTo>
                  <a:pt x="192883" y="0"/>
                </a:lnTo>
                <a:lnTo>
                  <a:pt x="192883" y="193039"/>
                </a:lnTo>
                <a:lnTo>
                  <a:pt x="0" y="1930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02902" y="597399"/>
            <a:ext cx="9455513" cy="1625398"/>
          </a:xfrm>
          <a:custGeom>
            <a:avLst/>
            <a:gdLst/>
            <a:ahLst/>
            <a:cxnLst/>
            <a:rect r="r" b="b" t="t" l="l"/>
            <a:pathLst>
              <a:path h="1625398" w="9455513">
                <a:moveTo>
                  <a:pt x="0" y="0"/>
                </a:moveTo>
                <a:lnTo>
                  <a:pt x="9455513" y="0"/>
                </a:lnTo>
                <a:lnTo>
                  <a:pt x="9455513" y="1625399"/>
                </a:lnTo>
                <a:lnTo>
                  <a:pt x="0" y="16253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409098" y="1350714"/>
            <a:ext cx="807798" cy="808450"/>
          </a:xfrm>
          <a:custGeom>
            <a:avLst/>
            <a:gdLst/>
            <a:ahLst/>
            <a:cxnLst/>
            <a:rect r="r" b="b" t="t" l="l"/>
            <a:pathLst>
              <a:path h="808450" w="807798">
                <a:moveTo>
                  <a:pt x="0" y="0"/>
                </a:moveTo>
                <a:lnTo>
                  <a:pt x="807798" y="0"/>
                </a:lnTo>
                <a:lnTo>
                  <a:pt x="807798" y="808450"/>
                </a:lnTo>
                <a:lnTo>
                  <a:pt x="0" y="8084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4492606"/>
            <a:ext cx="18425338" cy="2854050"/>
          </a:xfrm>
          <a:custGeom>
            <a:avLst/>
            <a:gdLst/>
            <a:ahLst/>
            <a:cxnLst/>
            <a:rect r="r" b="b" t="t" l="l"/>
            <a:pathLst>
              <a:path h="2854050" w="18425338">
                <a:moveTo>
                  <a:pt x="0" y="0"/>
                </a:moveTo>
                <a:lnTo>
                  <a:pt x="18425338" y="0"/>
                </a:lnTo>
                <a:lnTo>
                  <a:pt x="18425338" y="2854050"/>
                </a:lnTo>
                <a:lnTo>
                  <a:pt x="0" y="28540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61582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635333" y="9518684"/>
            <a:ext cx="1790005" cy="595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4200" spc="39">
                <a:solidFill>
                  <a:srgbClr val="404040"/>
                </a:solidFill>
                <a:ea typeface="TT Rounds Condensed Bold"/>
              </a:rPr>
              <a:t>고등부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94348" y="5346734"/>
            <a:ext cx="3910750" cy="1250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90"/>
              </a:lnSpc>
            </a:pPr>
            <a:r>
              <a:rPr lang="en-US" sz="8972" spc="83">
                <a:solidFill>
                  <a:srgbClr val="404040"/>
                </a:solidFill>
                <a:latin typeface="TT Rounds Condensed Bold"/>
              </a:rPr>
              <a:t>starter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3533596" y="0"/>
            <a:ext cx="4261113" cy="5728728"/>
          </a:xfrm>
          <a:custGeom>
            <a:avLst/>
            <a:gdLst/>
            <a:ahLst/>
            <a:cxnLst/>
            <a:rect r="r" b="b" t="t" l="l"/>
            <a:pathLst>
              <a:path h="5728728" w="4261113">
                <a:moveTo>
                  <a:pt x="0" y="0"/>
                </a:moveTo>
                <a:lnTo>
                  <a:pt x="4261113" y="0"/>
                </a:lnTo>
                <a:lnTo>
                  <a:pt x="4261113" y="5728728"/>
                </a:lnTo>
                <a:lnTo>
                  <a:pt x="0" y="572872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2044641"/>
            <a:ext cx="18288000" cy="8894741"/>
            <a:chOff x="0" y="0"/>
            <a:chExt cx="24384000" cy="1185965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1859628"/>
            </a:xfrm>
            <a:custGeom>
              <a:avLst/>
              <a:gdLst/>
              <a:ahLst/>
              <a:cxnLst/>
              <a:rect r="r" b="b" t="t" l="l"/>
              <a:pathLst>
                <a:path h="1185962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1859628"/>
                  </a:lnTo>
                  <a:lnTo>
                    <a:pt x="0" y="11859628"/>
                  </a:lnTo>
                  <a:close/>
                </a:path>
              </a:pathLst>
            </a:custGeom>
            <a:solidFill>
              <a:srgbClr val="FAFAFD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18288000" cy="978185"/>
          </a:xfrm>
          <a:custGeom>
            <a:avLst/>
            <a:gdLst/>
            <a:ahLst/>
            <a:cxnLst/>
            <a:rect r="r" b="b" t="t" l="l"/>
            <a:pathLst>
              <a:path h="978185" w="18288000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14197" y="1329215"/>
            <a:ext cx="3900964" cy="673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spc="-29">
                <a:solidFill>
                  <a:srgbClr val="404040"/>
                </a:solidFill>
                <a:latin typeface="TT Rounds Condensed Bold"/>
              </a:rPr>
              <a:t>3. MISSION3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2297716"/>
            <a:ext cx="165795" cy="480517"/>
            <a:chOff x="0" y="0"/>
            <a:chExt cx="221060" cy="6406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0980" cy="640588"/>
            </a:xfrm>
            <a:custGeom>
              <a:avLst/>
              <a:gdLst/>
              <a:ahLst/>
              <a:cxnLst/>
              <a:rect r="r" b="b" t="t" l="l"/>
              <a:pathLst>
                <a:path h="640588" w="220980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477995" y="2318708"/>
            <a:ext cx="14569210" cy="45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spc="-248">
                <a:solidFill>
                  <a:srgbClr val="404040"/>
                </a:solidFill>
                <a:latin typeface="TT Rounds Condensed Bold"/>
              </a:rPr>
              <a:t>3 - 3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3056701"/>
            <a:ext cx="165795" cy="480517"/>
            <a:chOff x="0" y="0"/>
            <a:chExt cx="221060" cy="6406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980" cy="640588"/>
            </a:xfrm>
            <a:custGeom>
              <a:avLst/>
              <a:gdLst/>
              <a:ahLst/>
              <a:cxnLst/>
              <a:rect r="r" b="b" t="t" l="l"/>
              <a:pathLst>
                <a:path h="640588" w="220980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477995" y="3077693"/>
            <a:ext cx="6674479" cy="45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spc="-248">
                <a:solidFill>
                  <a:srgbClr val="404040"/>
                </a:solidFill>
                <a:latin typeface="TT Rounds Condensed"/>
                <a:ea typeface="TT Rounds Condensed"/>
              </a:rPr>
              <a:t>성능  향상  시도  과정  /  정확도 변화  -  8번 시도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435809" y="3813443"/>
            <a:ext cx="17507842" cy="6190727"/>
            <a:chOff x="0" y="0"/>
            <a:chExt cx="23343790" cy="825430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3343752" cy="8254338"/>
            </a:xfrm>
            <a:custGeom>
              <a:avLst/>
              <a:gdLst/>
              <a:ahLst/>
              <a:cxnLst/>
              <a:rect r="r" b="b" t="t" l="l"/>
              <a:pathLst>
                <a:path h="8254338" w="23343752">
                  <a:moveTo>
                    <a:pt x="0" y="0"/>
                  </a:moveTo>
                  <a:lnTo>
                    <a:pt x="23343752" y="0"/>
                  </a:lnTo>
                  <a:lnTo>
                    <a:pt x="23343752" y="8254338"/>
                  </a:lnTo>
                  <a:lnTo>
                    <a:pt x="0" y="8254338"/>
                  </a:lnTo>
                  <a:close/>
                </a:path>
              </a:pathLst>
            </a:custGeom>
            <a:solidFill>
              <a:srgbClr val="ECEBF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14325"/>
              <a:ext cx="23343790" cy="8568628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6480"/>
                </a:lnSpc>
              </a:pPr>
            </a:p>
            <a:p>
              <a:pPr algn="l">
                <a:lnSpc>
                  <a:spcPts val="57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814197" y="4484052"/>
            <a:ext cx="17211397" cy="5172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02"/>
              </a:lnSpc>
            </a:pP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5   -   성능개선이 없을 때 학습이 멈추는 patience  의  수치를 3 에서 5 로 증가시킴</a:t>
            </a:r>
          </a:p>
          <a:p>
            <a:pPr>
              <a:lnSpc>
                <a:spcPts val="3402"/>
              </a:lnSpc>
            </a:pP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     -  &gt;  모든 점수가 대체적으로 줄어듬</a:t>
            </a:r>
          </a:p>
          <a:p>
            <a:pPr>
              <a:lnSpc>
                <a:spcPts val="3402"/>
              </a:lnSpc>
            </a:pPr>
          </a:p>
          <a:p>
            <a:pPr>
              <a:lnSpc>
                <a:spcPts val="3402"/>
              </a:lnSpc>
            </a:pP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6   -   patience  수치를 다시 3으로 바꾸고 배치 크기 (  한번에 학습하는 수  ) 를 64로 증가시킴</a:t>
            </a:r>
          </a:p>
          <a:p>
            <a:pPr>
              <a:lnSpc>
                <a:spcPts val="3402"/>
              </a:lnSpc>
            </a:pP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     -  &gt;  재현율을 제외한 모든 점수가 조금씩 증가</a:t>
            </a:r>
          </a:p>
          <a:p>
            <a:pPr>
              <a:lnSpc>
                <a:spcPts val="3402"/>
              </a:lnSpc>
            </a:pPr>
          </a:p>
          <a:p>
            <a:pPr>
              <a:lnSpc>
                <a:spcPts val="3402"/>
              </a:lnSpc>
            </a:pP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7   -   배치크기를 다시 32로 하고 손실함수 변경</a:t>
            </a:r>
          </a:p>
          <a:p>
            <a:pPr>
              <a:lnSpc>
                <a:spcPts val="3402"/>
              </a:lnSpc>
            </a:pP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     -  &gt;  정확도  /  정밀도 떨어짐, 재현률  /  f1 점수 증가</a:t>
            </a:r>
          </a:p>
          <a:p>
            <a:pPr>
              <a:lnSpc>
                <a:spcPts val="3402"/>
              </a:lnSpc>
            </a:pPr>
          </a:p>
          <a:p>
            <a:pPr>
              <a:lnSpc>
                <a:spcPts val="3402"/>
              </a:lnSpc>
            </a:pP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8   -   손실함수를 focall loss 로 바꿈</a:t>
            </a:r>
          </a:p>
          <a:p>
            <a:pPr>
              <a:lnSpc>
                <a:spcPts val="3402"/>
              </a:lnSpc>
            </a:pP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     -  &gt;  정확도  /  정밀도는 성능향상 전과 동일 ,  재현율  /  f1 점수는 감소  </a:t>
            </a:r>
          </a:p>
          <a:p>
            <a:pPr algn="l">
              <a:lnSpc>
                <a:spcPts val="3402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2044641"/>
            <a:ext cx="18288000" cy="8894741"/>
            <a:chOff x="0" y="0"/>
            <a:chExt cx="24384000" cy="1185965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1859628"/>
            </a:xfrm>
            <a:custGeom>
              <a:avLst/>
              <a:gdLst/>
              <a:ahLst/>
              <a:cxnLst/>
              <a:rect r="r" b="b" t="t" l="l"/>
              <a:pathLst>
                <a:path h="1185962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1859628"/>
                  </a:lnTo>
                  <a:lnTo>
                    <a:pt x="0" y="11859628"/>
                  </a:lnTo>
                  <a:close/>
                </a:path>
              </a:pathLst>
            </a:custGeom>
            <a:solidFill>
              <a:srgbClr val="FAFAFD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18288000" cy="978185"/>
          </a:xfrm>
          <a:custGeom>
            <a:avLst/>
            <a:gdLst/>
            <a:ahLst/>
            <a:cxnLst/>
            <a:rect r="r" b="b" t="t" l="l"/>
            <a:pathLst>
              <a:path h="978185" w="18288000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14197" y="1329215"/>
            <a:ext cx="3900964" cy="673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spc="-29">
                <a:solidFill>
                  <a:srgbClr val="404040"/>
                </a:solidFill>
                <a:latin typeface="TT Rounds Condensed Bold"/>
              </a:rPr>
              <a:t>3. MISSION3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2297716"/>
            <a:ext cx="165795" cy="480517"/>
            <a:chOff x="0" y="0"/>
            <a:chExt cx="221060" cy="6406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0980" cy="640588"/>
            </a:xfrm>
            <a:custGeom>
              <a:avLst/>
              <a:gdLst/>
              <a:ahLst/>
              <a:cxnLst/>
              <a:rect r="r" b="b" t="t" l="l"/>
              <a:pathLst>
                <a:path h="640588" w="220980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477995" y="2318708"/>
            <a:ext cx="14569210" cy="45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spc="-248">
                <a:solidFill>
                  <a:srgbClr val="404040"/>
                </a:solidFill>
                <a:latin typeface="TT Rounds Condensed Bold"/>
              </a:rPr>
              <a:t>3 - 3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3056701"/>
            <a:ext cx="165795" cy="480517"/>
            <a:chOff x="0" y="0"/>
            <a:chExt cx="221060" cy="6406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980" cy="640588"/>
            </a:xfrm>
            <a:custGeom>
              <a:avLst/>
              <a:gdLst/>
              <a:ahLst/>
              <a:cxnLst/>
              <a:rect r="r" b="b" t="t" l="l"/>
              <a:pathLst>
                <a:path h="640588" w="220980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477995" y="3077693"/>
            <a:ext cx="14569210" cy="45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spc="-248">
                <a:solidFill>
                  <a:srgbClr val="404040"/>
                </a:solidFill>
                <a:ea typeface="TT Rounds Condensed"/>
              </a:rPr>
              <a:t>결과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40609" y="3813443"/>
            <a:ext cx="7568105" cy="6190727"/>
            <a:chOff x="0" y="0"/>
            <a:chExt cx="10090807" cy="825430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090790" cy="8254338"/>
            </a:xfrm>
            <a:custGeom>
              <a:avLst/>
              <a:gdLst/>
              <a:ahLst/>
              <a:cxnLst/>
              <a:rect r="r" b="b" t="t" l="l"/>
              <a:pathLst>
                <a:path h="8254338" w="10090790">
                  <a:moveTo>
                    <a:pt x="0" y="0"/>
                  </a:moveTo>
                  <a:lnTo>
                    <a:pt x="10090790" y="0"/>
                  </a:lnTo>
                  <a:lnTo>
                    <a:pt x="10090790" y="8254338"/>
                  </a:lnTo>
                  <a:lnTo>
                    <a:pt x="0" y="8254338"/>
                  </a:lnTo>
                  <a:close/>
                </a:path>
              </a:pathLst>
            </a:custGeom>
            <a:solidFill>
              <a:srgbClr val="ECEBF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14325"/>
              <a:ext cx="10090807" cy="8568628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6480"/>
                </a:lnSpc>
              </a:pPr>
            </a:p>
            <a:p>
              <a:pPr algn="l">
                <a:lnSpc>
                  <a:spcPts val="57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949591" y="4375418"/>
            <a:ext cx="7150141" cy="5294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91"/>
              </a:lnSpc>
            </a:pP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6번째 수행 과정에서 재현율을 제외한 모든 점수가   증가해 성능이 가장 좋았다</a:t>
            </a:r>
          </a:p>
          <a:p>
            <a:pPr>
              <a:lnSpc>
                <a:spcPts val="5291"/>
              </a:lnSpc>
            </a:pPr>
          </a:p>
          <a:p>
            <a:pPr algn="l">
              <a:lnSpc>
                <a:spcPts val="5291"/>
              </a:lnSpc>
            </a:pPr>
            <a:r>
              <a:rPr lang="en-US" sz="3150" spc="-248">
                <a:solidFill>
                  <a:srgbClr val="1F4E79"/>
                </a:solidFill>
                <a:latin typeface="TT Rounds Condensed"/>
                <a:ea typeface="TT Rounds Condensed"/>
              </a:rPr>
              <a:t>이런  결과가 생긴 이유는 배치크기를 늘렸을 때 더 안정적이고 최적화 과정에서  노이즈를 줄여주었고  GPU의 병렬 처리 능력을 더욱 활용할 수 있게 해주어  훈련 속도를 높이고, 결과적으로 성능 향상에 도움을  주었기 때문이다.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774591" y="2297716"/>
            <a:ext cx="165795" cy="480517"/>
            <a:chOff x="0" y="0"/>
            <a:chExt cx="221060" cy="64069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20980" cy="640588"/>
            </a:xfrm>
            <a:custGeom>
              <a:avLst/>
              <a:gdLst/>
              <a:ahLst/>
              <a:cxnLst/>
              <a:rect r="r" b="b" t="t" l="l"/>
              <a:pathLst>
                <a:path h="640588" w="220980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0223886" y="2318708"/>
            <a:ext cx="14569210" cy="45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spc="-248">
                <a:solidFill>
                  <a:srgbClr val="404040"/>
                </a:solidFill>
                <a:latin typeface="TT Rounds Condensed Bold"/>
              </a:rPr>
              <a:t>3 - 4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9774591" y="3056701"/>
            <a:ext cx="165795" cy="480517"/>
            <a:chOff x="0" y="0"/>
            <a:chExt cx="221060" cy="64069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20980" cy="640588"/>
            </a:xfrm>
            <a:custGeom>
              <a:avLst/>
              <a:gdLst/>
              <a:ahLst/>
              <a:cxnLst/>
              <a:rect r="r" b="b" t="t" l="l"/>
              <a:pathLst>
                <a:path h="640588" w="220980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0223886" y="3077692"/>
            <a:ext cx="14569210" cy="45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spc="-248">
                <a:solidFill>
                  <a:srgbClr val="404040"/>
                </a:solidFill>
                <a:latin typeface="TT Rounds Condensed"/>
                <a:ea typeface="TT Rounds Condensed"/>
              </a:rPr>
              <a:t>왜 오류가 났을까? 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9486500" y="3813443"/>
            <a:ext cx="7568105" cy="6190727"/>
            <a:chOff x="0" y="0"/>
            <a:chExt cx="10090807" cy="825430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090790" cy="8254338"/>
            </a:xfrm>
            <a:custGeom>
              <a:avLst/>
              <a:gdLst/>
              <a:ahLst/>
              <a:cxnLst/>
              <a:rect r="r" b="b" t="t" l="l"/>
              <a:pathLst>
                <a:path h="8254338" w="10090790">
                  <a:moveTo>
                    <a:pt x="0" y="0"/>
                  </a:moveTo>
                  <a:lnTo>
                    <a:pt x="10090790" y="0"/>
                  </a:lnTo>
                  <a:lnTo>
                    <a:pt x="10090790" y="8254338"/>
                  </a:lnTo>
                  <a:lnTo>
                    <a:pt x="0" y="8254338"/>
                  </a:lnTo>
                  <a:close/>
                </a:path>
              </a:pathLst>
            </a:custGeom>
            <a:solidFill>
              <a:srgbClr val="ECEBF5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14325"/>
              <a:ext cx="10090807" cy="8568628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6480"/>
                </a:lnSpc>
              </a:pPr>
            </a:p>
            <a:p>
              <a:pPr algn="l">
                <a:lnSpc>
                  <a:spcPts val="57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9695482" y="4375418"/>
            <a:ext cx="7150141" cy="5294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91"/>
              </a:lnSpc>
            </a:pP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오류가 난 사진들을 보았을 때  대부분이 마스크 미착용 클래스였다. </a:t>
            </a:r>
          </a:p>
          <a:p>
            <a:pPr>
              <a:lnSpc>
                <a:spcPts val="5291"/>
              </a:lnSpc>
            </a:pPr>
          </a:p>
          <a:p>
            <a:pPr>
              <a:lnSpc>
                <a:spcPts val="5291"/>
              </a:lnSpc>
            </a:pPr>
            <a:r>
              <a:rPr lang="en-US" sz="3150" spc="-245">
                <a:solidFill>
                  <a:srgbClr val="1F4E79"/>
                </a:solidFill>
                <a:ea typeface="TT Rounds Condensed"/>
              </a:rPr>
              <a:t>마스크 미착용 클래스에서만 오류가 난 이유로  </a:t>
            </a:r>
          </a:p>
          <a:p>
            <a:pPr>
              <a:lnSpc>
                <a:spcPts val="5291"/>
              </a:lnSpc>
            </a:pP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 먼저  학습률이 마스크 미착용 클래스의 패턴과 맞지 않다는 것과, 학습속도를 올리기 위해 데이터의 품질을 낮춘 것 때문이라고 생각한다.</a:t>
            </a:r>
          </a:p>
          <a:p>
            <a:pPr algn="l">
              <a:lnSpc>
                <a:spcPts val="5291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752" y="4624113"/>
            <a:ext cx="18425338" cy="2854050"/>
          </a:xfrm>
          <a:custGeom>
            <a:avLst/>
            <a:gdLst/>
            <a:ahLst/>
            <a:cxnLst/>
            <a:rect r="r" b="b" t="t" l="l"/>
            <a:pathLst>
              <a:path h="2854050" w="18425338">
                <a:moveTo>
                  <a:pt x="0" y="0"/>
                </a:moveTo>
                <a:lnTo>
                  <a:pt x="18425338" y="0"/>
                </a:lnTo>
                <a:lnTo>
                  <a:pt x="18425338" y="2854050"/>
                </a:lnTo>
                <a:lnTo>
                  <a:pt x="0" y="2854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6158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55781" y="8997366"/>
            <a:ext cx="4654187" cy="800052"/>
          </a:xfrm>
          <a:custGeom>
            <a:avLst/>
            <a:gdLst/>
            <a:ahLst/>
            <a:cxnLst/>
            <a:rect r="r" b="b" t="t" l="l"/>
            <a:pathLst>
              <a:path h="800052" w="4654187">
                <a:moveTo>
                  <a:pt x="0" y="0"/>
                </a:moveTo>
                <a:lnTo>
                  <a:pt x="4654187" y="0"/>
                </a:lnTo>
                <a:lnTo>
                  <a:pt x="4654187" y="800052"/>
                </a:lnTo>
                <a:lnTo>
                  <a:pt x="0" y="8000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386638" y="9286875"/>
            <a:ext cx="5352675" cy="1021086"/>
          </a:xfrm>
          <a:custGeom>
            <a:avLst/>
            <a:gdLst/>
            <a:ahLst/>
            <a:cxnLst/>
            <a:rect r="r" b="b" t="t" l="l"/>
            <a:pathLst>
              <a:path h="1021086" w="5352675">
                <a:moveTo>
                  <a:pt x="0" y="0"/>
                </a:moveTo>
                <a:lnTo>
                  <a:pt x="5352674" y="0"/>
                </a:lnTo>
                <a:lnTo>
                  <a:pt x="5352674" y="1021086"/>
                </a:lnTo>
                <a:lnTo>
                  <a:pt x="0" y="10210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975" t="13790" r="-1" b="-46454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29775" y="142828"/>
            <a:ext cx="378619" cy="378925"/>
          </a:xfrm>
          <a:custGeom>
            <a:avLst/>
            <a:gdLst/>
            <a:ahLst/>
            <a:cxnLst/>
            <a:rect r="r" b="b" t="t" l="l"/>
            <a:pathLst>
              <a:path h="378925" w="378619">
                <a:moveTo>
                  <a:pt x="0" y="0"/>
                </a:moveTo>
                <a:lnTo>
                  <a:pt x="378619" y="0"/>
                </a:lnTo>
                <a:lnTo>
                  <a:pt x="378619" y="378926"/>
                </a:lnTo>
                <a:lnTo>
                  <a:pt x="0" y="3789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536010" y="-178252"/>
            <a:ext cx="5352675" cy="1021086"/>
          </a:xfrm>
          <a:custGeom>
            <a:avLst/>
            <a:gdLst/>
            <a:ahLst/>
            <a:cxnLst/>
            <a:rect r="r" b="b" t="t" l="l"/>
            <a:pathLst>
              <a:path h="1021086" w="5352675">
                <a:moveTo>
                  <a:pt x="0" y="0"/>
                </a:moveTo>
                <a:lnTo>
                  <a:pt x="5352675" y="0"/>
                </a:lnTo>
                <a:lnTo>
                  <a:pt x="5352675" y="1021086"/>
                </a:lnTo>
                <a:lnTo>
                  <a:pt x="0" y="10210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247" t="-471278" r="4270" b="2052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249723" y="578349"/>
            <a:ext cx="192884" cy="193040"/>
          </a:xfrm>
          <a:custGeom>
            <a:avLst/>
            <a:gdLst/>
            <a:ahLst/>
            <a:cxnLst/>
            <a:rect r="r" b="b" t="t" l="l"/>
            <a:pathLst>
              <a:path h="193040" w="192884">
                <a:moveTo>
                  <a:pt x="0" y="0"/>
                </a:moveTo>
                <a:lnTo>
                  <a:pt x="192883" y="0"/>
                </a:lnTo>
                <a:lnTo>
                  <a:pt x="192883" y="193039"/>
                </a:lnTo>
                <a:lnTo>
                  <a:pt x="0" y="1930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983642" y="1771650"/>
            <a:ext cx="807798" cy="808450"/>
          </a:xfrm>
          <a:custGeom>
            <a:avLst/>
            <a:gdLst/>
            <a:ahLst/>
            <a:cxnLst/>
            <a:rect r="r" b="b" t="t" l="l"/>
            <a:pathLst>
              <a:path h="808450" w="807798">
                <a:moveTo>
                  <a:pt x="0" y="0"/>
                </a:moveTo>
                <a:lnTo>
                  <a:pt x="807798" y="0"/>
                </a:lnTo>
                <a:lnTo>
                  <a:pt x="807798" y="808450"/>
                </a:lnTo>
                <a:lnTo>
                  <a:pt x="0" y="8084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023195" y="2650443"/>
            <a:ext cx="4241611" cy="1124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2"/>
              </a:lnSpc>
            </a:pPr>
            <a:r>
              <a:rPr lang="en-US" sz="5400" spc="50">
                <a:solidFill>
                  <a:srgbClr val="404040"/>
                </a:solidFill>
                <a:latin typeface="TT Rounds Condensed Bold"/>
                <a:ea typeface="TT Rounds Condensed Bold"/>
              </a:rPr>
              <a:t>감사합니다.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2902" y="5273700"/>
            <a:ext cx="1790005" cy="595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4200" spc="39">
                <a:solidFill>
                  <a:srgbClr val="404040"/>
                </a:solidFill>
                <a:ea typeface="TT Rounds Condensed Bold"/>
              </a:rPr>
              <a:t>고등부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713463" y="5188421"/>
            <a:ext cx="2440858" cy="758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32"/>
              </a:lnSpc>
            </a:pPr>
            <a:r>
              <a:rPr lang="en-US" sz="5400" spc="50">
                <a:solidFill>
                  <a:srgbClr val="404040"/>
                </a:solidFill>
                <a:latin typeface="TT Rounds Condensed Bold"/>
              </a:rPr>
              <a:t>starter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189920" y="6630632"/>
            <a:ext cx="2933502" cy="384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6"/>
              </a:lnSpc>
            </a:pPr>
            <a:r>
              <a:rPr lang="en-US" sz="2700" spc="25">
                <a:solidFill>
                  <a:srgbClr val="404040"/>
                </a:solidFill>
                <a:ea typeface="TT Rounds Condensed Bold"/>
              </a:rPr>
              <a:t>팀장 오윤찬 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3899000" y="6536192"/>
            <a:ext cx="165795" cy="480517"/>
            <a:chOff x="0" y="0"/>
            <a:chExt cx="221060" cy="6406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20980" cy="640588"/>
            </a:xfrm>
            <a:custGeom>
              <a:avLst/>
              <a:gdLst/>
              <a:ahLst/>
              <a:cxnLst/>
              <a:rect r="r" b="b" t="t" l="l"/>
              <a:pathLst>
                <a:path h="640588" w="220980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7681083" y="6630632"/>
            <a:ext cx="1920171" cy="384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6"/>
              </a:lnSpc>
            </a:pPr>
            <a:r>
              <a:rPr lang="en-US" sz="2700" spc="25">
                <a:solidFill>
                  <a:srgbClr val="404040"/>
                </a:solidFill>
                <a:ea typeface="TT Rounds Condensed Bold"/>
              </a:rPr>
              <a:t>박성현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70998" y="6630632"/>
            <a:ext cx="2933502" cy="384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6"/>
              </a:lnSpc>
            </a:pPr>
            <a:r>
              <a:rPr lang="en-US" sz="2700" spc="25">
                <a:solidFill>
                  <a:srgbClr val="404040"/>
                </a:solidFill>
                <a:ea typeface="TT Rounds Condensed Bold"/>
              </a:rPr>
              <a:t>최성욱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7386638" y="6536192"/>
            <a:ext cx="165795" cy="480517"/>
            <a:chOff x="0" y="0"/>
            <a:chExt cx="221060" cy="64069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20980" cy="640588"/>
            </a:xfrm>
            <a:custGeom>
              <a:avLst/>
              <a:gdLst/>
              <a:ahLst/>
              <a:cxnLst/>
              <a:rect r="r" b="b" t="t" l="l"/>
              <a:pathLst>
                <a:path h="640588" w="220980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980078" y="6536192"/>
            <a:ext cx="165795" cy="480517"/>
            <a:chOff x="0" y="0"/>
            <a:chExt cx="221060" cy="64069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20980" cy="640588"/>
            </a:xfrm>
            <a:custGeom>
              <a:avLst/>
              <a:gdLst/>
              <a:ahLst/>
              <a:cxnLst/>
              <a:rect r="r" b="b" t="t" l="l"/>
              <a:pathLst>
                <a:path h="640588" w="220980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2731580" y="6630632"/>
            <a:ext cx="2933502" cy="384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6"/>
              </a:lnSpc>
            </a:pPr>
            <a:r>
              <a:rPr lang="en-US" sz="2700" spc="25">
                <a:solidFill>
                  <a:srgbClr val="404040"/>
                </a:solidFill>
                <a:ea typeface="TT Rounds Condensed Bold"/>
              </a:rPr>
              <a:t>김시연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2440660" y="6536192"/>
            <a:ext cx="165795" cy="480517"/>
            <a:chOff x="0" y="0"/>
            <a:chExt cx="221060" cy="64069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20980" cy="640588"/>
            </a:xfrm>
            <a:custGeom>
              <a:avLst/>
              <a:gdLst/>
              <a:ahLst/>
              <a:cxnLst/>
              <a:rect r="r" b="b" t="t" l="l"/>
              <a:pathLst>
                <a:path h="640588" w="220980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2305699"/>
            <a:ext cx="18288000" cy="7981300"/>
            <a:chOff x="0" y="0"/>
            <a:chExt cx="24384000" cy="106417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0641711"/>
            </a:xfrm>
            <a:custGeom>
              <a:avLst/>
              <a:gdLst/>
              <a:ahLst/>
              <a:cxnLst/>
              <a:rect r="r" b="b" t="t" l="l"/>
              <a:pathLst>
                <a:path h="10641711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641711"/>
                  </a:lnTo>
                  <a:lnTo>
                    <a:pt x="0" y="10641711"/>
                  </a:lnTo>
                  <a:close/>
                </a:path>
              </a:pathLst>
            </a:custGeom>
            <a:solidFill>
              <a:srgbClr val="FAFAFD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18288000" cy="978185"/>
          </a:xfrm>
          <a:custGeom>
            <a:avLst/>
            <a:gdLst/>
            <a:ahLst/>
            <a:cxnLst/>
            <a:rect r="r" b="b" t="t" l="l"/>
            <a:pathLst>
              <a:path h="978185" w="18288000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14197" y="1329215"/>
            <a:ext cx="3900964" cy="673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spc="-29">
                <a:solidFill>
                  <a:srgbClr val="404040"/>
                </a:solidFill>
                <a:latin typeface="TT Rounds Condensed Bold"/>
              </a:rPr>
              <a:t>1. MISSION1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2935764"/>
            <a:ext cx="165795" cy="480517"/>
            <a:chOff x="0" y="0"/>
            <a:chExt cx="221060" cy="6406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0980" cy="640588"/>
            </a:xfrm>
            <a:custGeom>
              <a:avLst/>
              <a:gdLst/>
              <a:ahLst/>
              <a:cxnLst/>
              <a:rect r="r" b="b" t="t" l="l"/>
              <a:pathLst>
                <a:path h="640588" w="220980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477995" y="2884937"/>
            <a:ext cx="1027384" cy="629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5"/>
              </a:lnSpc>
            </a:pPr>
            <a:r>
              <a:rPr lang="en-US" sz="4449" spc="-350">
                <a:solidFill>
                  <a:srgbClr val="404040"/>
                </a:solidFill>
                <a:latin typeface="TT Rounds Condensed Bold"/>
              </a:rPr>
              <a:t>1 - 1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3956778"/>
            <a:ext cx="165795" cy="480517"/>
            <a:chOff x="0" y="0"/>
            <a:chExt cx="221060" cy="6406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980" cy="640588"/>
            </a:xfrm>
            <a:custGeom>
              <a:avLst/>
              <a:gdLst/>
              <a:ahLst/>
              <a:cxnLst/>
              <a:rect r="r" b="b" t="t" l="l"/>
              <a:pathLst>
                <a:path h="640588" w="220980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477995" y="3977770"/>
            <a:ext cx="6515387" cy="45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spc="-248">
                <a:solidFill>
                  <a:srgbClr val="404040"/>
                </a:solidFill>
                <a:latin typeface="TT Rounds Condensed"/>
                <a:ea typeface="TT Rounds Condensed"/>
              </a:rPr>
              <a:t>training, test 데이터 이미지 수 : 129600, 16200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705454" y="2935764"/>
            <a:ext cx="165795" cy="480517"/>
            <a:chOff x="0" y="0"/>
            <a:chExt cx="221060" cy="6406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0980" cy="640588"/>
            </a:xfrm>
            <a:custGeom>
              <a:avLst/>
              <a:gdLst/>
              <a:ahLst/>
              <a:cxnLst/>
              <a:rect r="r" b="b" t="t" l="l"/>
              <a:pathLst>
                <a:path h="640588" w="220980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0154749" y="2884937"/>
            <a:ext cx="1027384" cy="629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5"/>
              </a:lnSpc>
            </a:pPr>
            <a:r>
              <a:rPr lang="en-US" sz="4449" spc="-350">
                <a:solidFill>
                  <a:srgbClr val="404040"/>
                </a:solidFill>
                <a:latin typeface="TT Rounds Condensed Bold"/>
              </a:rPr>
              <a:t>1 - 2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705454" y="3956778"/>
            <a:ext cx="165795" cy="480517"/>
            <a:chOff x="0" y="0"/>
            <a:chExt cx="221060" cy="64069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20980" cy="640588"/>
            </a:xfrm>
            <a:custGeom>
              <a:avLst/>
              <a:gdLst/>
              <a:ahLst/>
              <a:cxnLst/>
              <a:rect r="r" b="b" t="t" l="l"/>
              <a:pathLst>
                <a:path h="640588" w="220980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0156999" y="3763457"/>
            <a:ext cx="6515387" cy="886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spc="-248">
                <a:solidFill>
                  <a:srgbClr val="404040"/>
                </a:solidFill>
                <a:latin typeface="TT Rounds Condensed"/>
                <a:ea typeface="TT Rounds Condensed"/>
              </a:rPr>
              <a:t>Training, Test 01, 02, 03 이미지  개수 : 43200, 43200, 43200 / 5400, 5400, 5400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28700" y="4875446"/>
            <a:ext cx="7568105" cy="4876277"/>
            <a:chOff x="0" y="0"/>
            <a:chExt cx="10090807" cy="650170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090790" cy="6501738"/>
            </a:xfrm>
            <a:custGeom>
              <a:avLst/>
              <a:gdLst/>
              <a:ahLst/>
              <a:cxnLst/>
              <a:rect r="r" b="b" t="t" l="l"/>
              <a:pathLst>
                <a:path h="6501738" w="10090790">
                  <a:moveTo>
                    <a:pt x="0" y="0"/>
                  </a:moveTo>
                  <a:lnTo>
                    <a:pt x="10090790" y="0"/>
                  </a:lnTo>
                  <a:lnTo>
                    <a:pt x="10090790" y="6501738"/>
                  </a:lnTo>
                  <a:lnTo>
                    <a:pt x="0" y="6501738"/>
                  </a:lnTo>
                  <a:close/>
                </a:path>
              </a:pathLst>
            </a:custGeom>
            <a:solidFill>
              <a:srgbClr val="ECEBF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14325"/>
              <a:ext cx="10090807" cy="6816028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6480"/>
                </a:lnSpc>
              </a:pPr>
            </a:p>
            <a:p>
              <a:pPr algn="l">
                <a:lnSpc>
                  <a:spcPts val="57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240734" y="5322002"/>
            <a:ext cx="7144037" cy="3754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16"/>
              </a:lnSpc>
            </a:pP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os.walk를 사용하여 현재 디렉토리 경로, 모든 디렉토리 이름 담은 리스트, 모든 파일 이름 담은 리스트 반환하고 디렉토리 내의 모든 파일과 하위 디렉토리를 모두 순환하여 len()으로 모든 파일 수를 세고</a:t>
            </a: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 sum()으로 합한다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9705454" y="4875446"/>
            <a:ext cx="7568105" cy="4876277"/>
            <a:chOff x="0" y="0"/>
            <a:chExt cx="10090807" cy="650170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090790" cy="6501738"/>
            </a:xfrm>
            <a:custGeom>
              <a:avLst/>
              <a:gdLst/>
              <a:ahLst/>
              <a:cxnLst/>
              <a:rect r="r" b="b" t="t" l="l"/>
              <a:pathLst>
                <a:path h="6501738" w="10090790">
                  <a:moveTo>
                    <a:pt x="0" y="0"/>
                  </a:moveTo>
                  <a:lnTo>
                    <a:pt x="10090790" y="0"/>
                  </a:lnTo>
                  <a:lnTo>
                    <a:pt x="10090790" y="6501738"/>
                  </a:lnTo>
                  <a:lnTo>
                    <a:pt x="0" y="6501738"/>
                  </a:lnTo>
                  <a:close/>
                </a:path>
              </a:pathLst>
            </a:custGeom>
            <a:solidFill>
              <a:srgbClr val="ECEBF5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14325"/>
              <a:ext cx="10090807" cy="6816028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6480"/>
                </a:lnSpc>
              </a:pPr>
            </a:p>
            <a:p>
              <a:pPr algn="l">
                <a:lnSpc>
                  <a:spcPts val="57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9946063" y="5703002"/>
            <a:ext cx="7144037" cy="2992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16"/>
              </a:lnSpc>
            </a:pP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01, 02, 03에 대한 리스트를 만들고 os.walk를 사용하여 모든 파일이름 담은 리스트를 반환, ‘_’ 기준으로 나누고 마지막이 01, 02, 03일 때 append를 사용하여 각각의 리스트에 저장한다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2305699"/>
            <a:ext cx="18288000" cy="7981300"/>
            <a:chOff x="0" y="0"/>
            <a:chExt cx="24384000" cy="106417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0641711"/>
            </a:xfrm>
            <a:custGeom>
              <a:avLst/>
              <a:gdLst/>
              <a:ahLst/>
              <a:cxnLst/>
              <a:rect r="r" b="b" t="t" l="l"/>
              <a:pathLst>
                <a:path h="10641711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641711"/>
                  </a:lnTo>
                  <a:lnTo>
                    <a:pt x="0" y="10641711"/>
                  </a:lnTo>
                  <a:close/>
                </a:path>
              </a:pathLst>
            </a:custGeom>
            <a:solidFill>
              <a:srgbClr val="FAFAFD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18288000" cy="978185"/>
          </a:xfrm>
          <a:custGeom>
            <a:avLst/>
            <a:gdLst/>
            <a:ahLst/>
            <a:cxnLst/>
            <a:rect r="r" b="b" t="t" l="l"/>
            <a:pathLst>
              <a:path h="978185" w="18288000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14197" y="1329215"/>
            <a:ext cx="3900964" cy="673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spc="-29">
                <a:solidFill>
                  <a:srgbClr val="404040"/>
                </a:solidFill>
                <a:latin typeface="TT Rounds Condensed Bold"/>
              </a:rPr>
              <a:t>2</a:t>
            </a:r>
            <a:r>
              <a:rPr lang="en-US" sz="4800" spc="-29">
                <a:solidFill>
                  <a:srgbClr val="404040"/>
                </a:solidFill>
                <a:latin typeface="TT Rounds Condensed Bold"/>
              </a:rPr>
              <a:t>. MISSION2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33889" y="2935764"/>
            <a:ext cx="165795" cy="480517"/>
            <a:chOff x="0" y="0"/>
            <a:chExt cx="221060" cy="6406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0980" cy="640588"/>
            </a:xfrm>
            <a:custGeom>
              <a:avLst/>
              <a:gdLst/>
              <a:ahLst/>
              <a:cxnLst/>
              <a:rect r="r" b="b" t="t" l="l"/>
              <a:pathLst>
                <a:path h="640588" w="220980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383184" y="2884937"/>
            <a:ext cx="1027384" cy="629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5"/>
              </a:lnSpc>
            </a:pPr>
            <a:r>
              <a:rPr lang="en-US" sz="4449" spc="-350">
                <a:solidFill>
                  <a:srgbClr val="404040"/>
                </a:solidFill>
                <a:latin typeface="TT Rounds Condensed Bold"/>
              </a:rPr>
              <a:t>2 - 1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33889" y="3956778"/>
            <a:ext cx="165795" cy="480517"/>
            <a:chOff x="0" y="0"/>
            <a:chExt cx="221060" cy="6406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980" cy="640588"/>
            </a:xfrm>
            <a:custGeom>
              <a:avLst/>
              <a:gdLst/>
              <a:ahLst/>
              <a:cxnLst/>
              <a:rect r="r" b="b" t="t" l="l"/>
              <a:pathLst>
                <a:path h="640588" w="220980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383184" y="3977770"/>
            <a:ext cx="6515387" cy="45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spc="-248">
                <a:solidFill>
                  <a:srgbClr val="404040"/>
                </a:solidFill>
                <a:latin typeface="TT Rounds Condensed"/>
                <a:ea typeface="TT Rounds Condensed"/>
              </a:rPr>
              <a:t>이미지축소크기 : 64*64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780268" y="2935764"/>
            <a:ext cx="165795" cy="480517"/>
            <a:chOff x="0" y="0"/>
            <a:chExt cx="221060" cy="6406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0980" cy="640588"/>
            </a:xfrm>
            <a:custGeom>
              <a:avLst/>
              <a:gdLst/>
              <a:ahLst/>
              <a:cxnLst/>
              <a:rect r="r" b="b" t="t" l="l"/>
              <a:pathLst>
                <a:path h="640588" w="220980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0229563" y="2884937"/>
            <a:ext cx="1027384" cy="629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5"/>
              </a:lnSpc>
            </a:pPr>
            <a:r>
              <a:rPr lang="en-US" sz="4449" spc="-350">
                <a:solidFill>
                  <a:srgbClr val="404040"/>
                </a:solidFill>
                <a:latin typeface="TT Rounds Condensed Bold"/>
              </a:rPr>
              <a:t>2 - 2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780268" y="3954833"/>
            <a:ext cx="165795" cy="480517"/>
            <a:chOff x="0" y="0"/>
            <a:chExt cx="221060" cy="64069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20980" cy="640588"/>
            </a:xfrm>
            <a:custGeom>
              <a:avLst/>
              <a:gdLst/>
              <a:ahLst/>
              <a:cxnLst/>
              <a:rect r="r" b="b" t="t" l="l"/>
              <a:pathLst>
                <a:path h="640588" w="220980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0041313" y="3977771"/>
            <a:ext cx="8056187" cy="45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spc="-248">
                <a:solidFill>
                  <a:srgbClr val="404040"/>
                </a:solidFill>
                <a:latin typeface="TT Rounds Condensed"/>
                <a:ea typeface="TT Rounds Condensed"/>
              </a:rPr>
              <a:t>(  2  ) 이미지를 하나의 압축파일로 만들어  colab으로 전송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9780268" y="4857429"/>
            <a:ext cx="7568105" cy="4876277"/>
            <a:chOff x="0" y="0"/>
            <a:chExt cx="10090807" cy="650170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090790" cy="6501738"/>
            </a:xfrm>
            <a:custGeom>
              <a:avLst/>
              <a:gdLst/>
              <a:ahLst/>
              <a:cxnLst/>
              <a:rect r="r" b="b" t="t" l="l"/>
              <a:pathLst>
                <a:path h="6501738" w="10090790">
                  <a:moveTo>
                    <a:pt x="0" y="0"/>
                  </a:moveTo>
                  <a:lnTo>
                    <a:pt x="10090790" y="0"/>
                  </a:lnTo>
                  <a:lnTo>
                    <a:pt x="10090790" y="6501738"/>
                  </a:lnTo>
                  <a:lnTo>
                    <a:pt x="0" y="6501738"/>
                  </a:lnTo>
                  <a:close/>
                </a:path>
              </a:pathLst>
            </a:custGeom>
            <a:solidFill>
              <a:srgbClr val="ECEBF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14325"/>
              <a:ext cx="10090807" cy="6816028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6480"/>
                </a:lnSpc>
              </a:pPr>
            </a:p>
            <a:p>
              <a:pPr algn="l">
                <a:lnSpc>
                  <a:spcPts val="57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9506788" y="5639181"/>
            <a:ext cx="7772687" cy="3666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80085" indent="-340042" lvl="1">
              <a:lnSpc>
                <a:spcPts val="4158"/>
              </a:lnSpc>
              <a:buFont typeface="Arial"/>
              <a:buChar char="•"/>
            </a:pP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파일 크기가 줄어들어 데이터 전송 시간과 저장공간이 줄어든다.</a:t>
            </a:r>
          </a:p>
          <a:p>
            <a:pPr>
              <a:lnSpc>
                <a:spcPts val="4158"/>
              </a:lnSpc>
            </a:pPr>
          </a:p>
          <a:p>
            <a:pPr marL="680085" indent="-340042" lvl="1">
              <a:lnSpc>
                <a:spcPts val="4158"/>
              </a:lnSpc>
              <a:buFont typeface="Arial"/>
              <a:buChar char="•"/>
            </a:pPr>
            <a:r>
              <a:rPr lang="en-US" sz="3150" spc="-245">
                <a:solidFill>
                  <a:srgbClr val="1F4E79"/>
                </a:solidFill>
                <a:ea typeface="TT Rounds Condensed"/>
              </a:rPr>
              <a:t>파일이</a:t>
            </a: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 손상되거나 유실되는 것을 방지할 수 있다.</a:t>
            </a:r>
          </a:p>
          <a:p>
            <a:pPr>
              <a:lnSpc>
                <a:spcPts val="4158"/>
              </a:lnSpc>
            </a:pPr>
          </a:p>
          <a:p>
            <a:pPr marL="680085" indent="-340042" lvl="1">
              <a:lnSpc>
                <a:spcPts val="4158"/>
              </a:lnSpc>
              <a:buFont typeface="Arial"/>
              <a:buChar char="•"/>
            </a:pP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파일의 이동, 복제, 삭제 등의 관리가 편리하다</a:t>
            </a:r>
          </a:p>
          <a:p>
            <a:pPr>
              <a:lnSpc>
                <a:spcPts val="4158"/>
              </a:lnSpc>
            </a:pPr>
          </a:p>
        </p:txBody>
      </p:sp>
      <p:grpSp>
        <p:nvGrpSpPr>
          <p:cNvPr name="Group 23" id="23"/>
          <p:cNvGrpSpPr/>
          <p:nvPr/>
        </p:nvGrpSpPr>
        <p:grpSpPr>
          <a:xfrm rot="0">
            <a:off x="933889" y="4857429"/>
            <a:ext cx="7568105" cy="4876277"/>
            <a:chOff x="0" y="0"/>
            <a:chExt cx="10090807" cy="650170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090790" cy="6501738"/>
            </a:xfrm>
            <a:custGeom>
              <a:avLst/>
              <a:gdLst/>
              <a:ahLst/>
              <a:cxnLst/>
              <a:rect r="r" b="b" t="t" l="l"/>
              <a:pathLst>
                <a:path h="6501738" w="10090790">
                  <a:moveTo>
                    <a:pt x="0" y="0"/>
                  </a:moveTo>
                  <a:lnTo>
                    <a:pt x="10090790" y="0"/>
                  </a:lnTo>
                  <a:lnTo>
                    <a:pt x="10090790" y="6501738"/>
                  </a:lnTo>
                  <a:lnTo>
                    <a:pt x="0" y="6501738"/>
                  </a:lnTo>
                  <a:close/>
                </a:path>
              </a:pathLst>
            </a:custGeom>
            <a:solidFill>
              <a:srgbClr val="ECEBF5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14325"/>
              <a:ext cx="10090807" cy="6816028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6480"/>
                </a:lnSpc>
              </a:pPr>
            </a:p>
            <a:p>
              <a:pPr algn="l">
                <a:lnSpc>
                  <a:spcPts val="57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729307" y="5067300"/>
            <a:ext cx="7772687" cy="4968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80085" indent="-340042" lvl="1">
              <a:lnSpc>
                <a:spcPts val="4409"/>
              </a:lnSpc>
              <a:buFont typeface="Arial"/>
              <a:buChar char="•"/>
            </a:pP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이미지 크기를 줄이면 픽셀 수가 줄어들어 학습에 필요한 계산량이 줄어 학습 속 도를 빠르게 할 수 있다.</a:t>
            </a:r>
          </a:p>
          <a:p>
            <a:pPr>
              <a:lnSpc>
                <a:spcPts val="4409"/>
              </a:lnSpc>
            </a:pPr>
          </a:p>
          <a:p>
            <a:pPr marL="680085" indent="-340042" lvl="1">
              <a:lnSpc>
                <a:spcPts val="4409"/>
              </a:lnSpc>
              <a:buFont typeface="Arial"/>
              <a:buChar char="•"/>
            </a:pP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메모리에 로드되는 데이터의 크기가 줄어들어 메모리 사용량을 줄일 수 있다.</a:t>
            </a:r>
          </a:p>
          <a:p>
            <a:pPr>
              <a:lnSpc>
                <a:spcPts val="4409"/>
              </a:lnSpc>
            </a:pPr>
          </a:p>
          <a:p>
            <a:pPr marL="680085" indent="-340042" lvl="1">
              <a:lnSpc>
                <a:spcPts val="4409"/>
              </a:lnSpc>
              <a:buFont typeface="Arial"/>
              <a:buChar char="•"/>
            </a:pP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 과적합을 감소시킬 수 있다.</a:t>
            </a:r>
          </a:p>
          <a:p>
            <a:pPr>
              <a:lnSpc>
                <a:spcPts val="440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2044641"/>
            <a:ext cx="18288000" cy="8894741"/>
            <a:chOff x="0" y="0"/>
            <a:chExt cx="24384000" cy="1185965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1859628"/>
            </a:xfrm>
            <a:custGeom>
              <a:avLst/>
              <a:gdLst/>
              <a:ahLst/>
              <a:cxnLst/>
              <a:rect r="r" b="b" t="t" l="l"/>
              <a:pathLst>
                <a:path h="1185962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1859628"/>
                  </a:lnTo>
                  <a:lnTo>
                    <a:pt x="0" y="11859628"/>
                  </a:lnTo>
                  <a:close/>
                </a:path>
              </a:pathLst>
            </a:custGeom>
            <a:solidFill>
              <a:srgbClr val="FAFAFD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18288000" cy="978185"/>
          </a:xfrm>
          <a:custGeom>
            <a:avLst/>
            <a:gdLst/>
            <a:ahLst/>
            <a:cxnLst/>
            <a:rect r="r" b="b" t="t" l="l"/>
            <a:pathLst>
              <a:path h="978185" w="18288000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14197" y="1329215"/>
            <a:ext cx="3900964" cy="673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spc="-29">
                <a:solidFill>
                  <a:srgbClr val="404040"/>
                </a:solidFill>
                <a:latin typeface="TT Rounds Condensed Bold"/>
              </a:rPr>
              <a:t>3. MISSION3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2297716"/>
            <a:ext cx="165795" cy="480517"/>
            <a:chOff x="0" y="0"/>
            <a:chExt cx="221060" cy="6406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0980" cy="640588"/>
            </a:xfrm>
            <a:custGeom>
              <a:avLst/>
              <a:gdLst/>
              <a:ahLst/>
              <a:cxnLst/>
              <a:rect r="r" b="b" t="t" l="l"/>
              <a:pathLst>
                <a:path h="640588" w="220980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477995" y="2318708"/>
            <a:ext cx="14569210" cy="45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spc="-248">
                <a:solidFill>
                  <a:srgbClr val="404040"/>
                </a:solidFill>
                <a:latin typeface="TT Rounds Condensed Bold"/>
              </a:rPr>
              <a:t>3 - 1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3056701"/>
            <a:ext cx="165795" cy="480517"/>
            <a:chOff x="0" y="0"/>
            <a:chExt cx="221060" cy="6406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980" cy="640588"/>
            </a:xfrm>
            <a:custGeom>
              <a:avLst/>
              <a:gdLst/>
              <a:ahLst/>
              <a:cxnLst/>
              <a:rect r="r" b="b" t="t" l="l"/>
              <a:pathLst>
                <a:path h="640588" w="220980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477995" y="3077693"/>
            <a:ext cx="14569210" cy="45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spc="-248">
                <a:solidFill>
                  <a:srgbClr val="404040"/>
                </a:solidFill>
                <a:ea typeface="TT Rounds Condensed"/>
              </a:rPr>
              <a:t>마스크 착용여부 이진분류 실행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40609" y="3813443"/>
            <a:ext cx="7568105" cy="6190727"/>
            <a:chOff x="0" y="0"/>
            <a:chExt cx="10090807" cy="825430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090790" cy="8254338"/>
            </a:xfrm>
            <a:custGeom>
              <a:avLst/>
              <a:gdLst/>
              <a:ahLst/>
              <a:cxnLst/>
              <a:rect r="r" b="b" t="t" l="l"/>
              <a:pathLst>
                <a:path h="8254338" w="10090790">
                  <a:moveTo>
                    <a:pt x="0" y="0"/>
                  </a:moveTo>
                  <a:lnTo>
                    <a:pt x="10090790" y="0"/>
                  </a:lnTo>
                  <a:lnTo>
                    <a:pt x="10090790" y="8254338"/>
                  </a:lnTo>
                  <a:lnTo>
                    <a:pt x="0" y="8254338"/>
                  </a:lnTo>
                  <a:close/>
                </a:path>
              </a:pathLst>
            </a:custGeom>
            <a:solidFill>
              <a:srgbClr val="ECEBF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14325"/>
              <a:ext cx="10090807" cy="8568628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6480"/>
                </a:lnSpc>
              </a:pPr>
            </a:p>
            <a:p>
              <a:pPr algn="l">
                <a:lnSpc>
                  <a:spcPts val="57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03995" y="4174048"/>
            <a:ext cx="3520667" cy="45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spc="-248">
                <a:solidFill>
                  <a:srgbClr val="1F4E79"/>
                </a:solidFill>
                <a:latin typeface="TT Rounds Condensed"/>
                <a:ea typeface="TT Rounds Condensed"/>
              </a:rPr>
              <a:t>?&lt;   이진분류 수행 순서   &gt;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89904" y="4965163"/>
            <a:ext cx="5340391" cy="4743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02"/>
              </a:lnSpc>
            </a:pP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라벨링   -  &gt;   파일분류</a:t>
            </a:r>
          </a:p>
          <a:p>
            <a:pPr>
              <a:lnSpc>
                <a:spcPts val="3402"/>
              </a:lnSpc>
            </a:pPr>
          </a:p>
          <a:p>
            <a:pPr>
              <a:lnSpc>
                <a:spcPts val="3402"/>
              </a:lnSpc>
            </a:pP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CNN 모델 구성</a:t>
            </a:r>
          </a:p>
          <a:p>
            <a:pPr>
              <a:lnSpc>
                <a:spcPts val="3402"/>
              </a:lnSpc>
            </a:pPr>
          </a:p>
          <a:p>
            <a:pPr>
              <a:lnSpc>
                <a:spcPts val="3402"/>
              </a:lnSpc>
            </a:pP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손실함수   /   최적화 알고리즘 설정</a:t>
            </a:r>
          </a:p>
          <a:p>
            <a:pPr>
              <a:lnSpc>
                <a:spcPts val="3402"/>
              </a:lnSpc>
            </a:pPr>
          </a:p>
          <a:p>
            <a:pPr>
              <a:lnSpc>
                <a:spcPts val="3402"/>
              </a:lnSpc>
            </a:pPr>
            <a:r>
              <a:rPr lang="en-US" sz="3150" spc="-245">
                <a:solidFill>
                  <a:srgbClr val="1F4E79"/>
                </a:solidFill>
                <a:ea typeface="TT Rounds Condensed"/>
              </a:rPr>
              <a:t>이미지 데이터 제네레이터 생성</a:t>
            </a:r>
          </a:p>
          <a:p>
            <a:pPr>
              <a:lnSpc>
                <a:spcPts val="3402"/>
              </a:lnSpc>
            </a:pPr>
          </a:p>
          <a:p>
            <a:pPr>
              <a:lnSpc>
                <a:spcPts val="3402"/>
              </a:lnSpc>
            </a:pPr>
            <a:r>
              <a:rPr lang="en-US" sz="3150" spc="-245">
                <a:solidFill>
                  <a:srgbClr val="1F4E79"/>
                </a:solidFill>
                <a:ea typeface="TT Rounds Condensed"/>
              </a:rPr>
              <a:t>콜백 설정</a:t>
            </a:r>
          </a:p>
          <a:p>
            <a:pPr>
              <a:lnSpc>
                <a:spcPts val="3402"/>
              </a:lnSpc>
            </a:pPr>
          </a:p>
          <a:p>
            <a:pPr algn="l">
              <a:lnSpc>
                <a:spcPts val="3402"/>
              </a:lnSpc>
            </a:pPr>
            <a:r>
              <a:rPr lang="en-US" sz="3150" spc="-248">
                <a:solidFill>
                  <a:srgbClr val="1F4E79"/>
                </a:solidFill>
                <a:ea typeface="TT Rounds Condensed"/>
              </a:rPr>
              <a:t>모델 학습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8762600" y="2297717"/>
            <a:ext cx="8888174" cy="7680427"/>
            <a:chOff x="0" y="0"/>
            <a:chExt cx="11850899" cy="1024056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1850879" cy="10240604"/>
            </a:xfrm>
            <a:custGeom>
              <a:avLst/>
              <a:gdLst/>
              <a:ahLst/>
              <a:cxnLst/>
              <a:rect r="r" b="b" t="t" l="l"/>
              <a:pathLst>
                <a:path h="10240604" w="11850879">
                  <a:moveTo>
                    <a:pt x="0" y="0"/>
                  </a:moveTo>
                  <a:lnTo>
                    <a:pt x="11850879" y="0"/>
                  </a:lnTo>
                  <a:lnTo>
                    <a:pt x="11850879" y="10240604"/>
                  </a:lnTo>
                  <a:lnTo>
                    <a:pt x="0" y="10240604"/>
                  </a:lnTo>
                  <a:close/>
                </a:path>
              </a:pathLst>
            </a:custGeom>
            <a:solidFill>
              <a:srgbClr val="ECEBF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14325"/>
              <a:ext cx="11850899" cy="10554894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6480"/>
                </a:lnSpc>
              </a:pPr>
            </a:p>
            <a:p>
              <a:pPr algn="l">
                <a:lnSpc>
                  <a:spcPts val="57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9144000" y="2648686"/>
            <a:ext cx="3520667" cy="45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spc="-248">
                <a:solidFill>
                  <a:srgbClr val="1F4E79"/>
                </a:solidFill>
                <a:latin typeface="TT Rounds Condensed"/>
                <a:ea typeface="TT Rounds Condensed"/>
              </a:rPr>
              <a:t>&lt;   분석 내용   &gt;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878920" y="3341341"/>
            <a:ext cx="8655534" cy="667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80085" indent="-340042" lvl="1">
              <a:lnSpc>
                <a:spcPts val="3779"/>
              </a:lnSpc>
              <a:buFont typeface="Arial"/>
              <a:buChar char="•"/>
            </a:pP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Image Data Generator 클래스  사용해  학습  /  검증을 위한 두 개의 이미지 데이터 제네레이터 생성</a:t>
            </a:r>
          </a:p>
          <a:p>
            <a:pPr>
              <a:lnSpc>
                <a:spcPts val="3779"/>
              </a:lnSpc>
            </a:pPr>
          </a:p>
          <a:p>
            <a:pPr marL="680085" indent="-340042" lvl="1">
              <a:lnSpc>
                <a:spcPts val="3779"/>
              </a:lnSpc>
              <a:buFont typeface="Arial"/>
              <a:buChar char="•"/>
            </a:pP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Sequential  클래스  사용해  CNN  모델 생성</a:t>
            </a:r>
          </a:p>
          <a:p>
            <a:pPr>
              <a:lnSpc>
                <a:spcPts val="3779"/>
              </a:lnSpc>
            </a:pPr>
          </a:p>
          <a:p>
            <a:pPr marL="680085" indent="-340042" lvl="1">
              <a:lnSpc>
                <a:spcPts val="3779"/>
              </a:lnSpc>
              <a:buFont typeface="Arial"/>
              <a:buChar char="•"/>
            </a:pP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model.compile (   )  메서드 사용해   ‘  adam  ‘   최적화기,   ‘  binary _ crossentropy  ‘  손실함수 선택   /   ‘  accuracy  ‘,   ‘  f1 _ score  ‘  를 모델 성능 평가하는 지표로 사용하도록 모델 컴파일</a:t>
            </a:r>
          </a:p>
          <a:p>
            <a:pPr>
              <a:lnSpc>
                <a:spcPts val="3779"/>
              </a:lnSpc>
            </a:pPr>
          </a:p>
          <a:p>
            <a:pPr marL="680085" indent="-340042" lvl="1">
              <a:lnSpc>
                <a:spcPts val="3779"/>
              </a:lnSpc>
              <a:buFont typeface="Arial"/>
              <a:buChar char="•"/>
            </a:pP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학습  데이터  /  검증 데이터로 앞에 생성한 이미지 데이터 제네레이터를 사용하여 model.fit  (   )  메서드를 이용해 모델 학습</a:t>
            </a:r>
          </a:p>
          <a:p>
            <a:pPr algn="l">
              <a:lnSpc>
                <a:spcPts val="377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2044641"/>
            <a:ext cx="18288000" cy="8894741"/>
            <a:chOff x="0" y="0"/>
            <a:chExt cx="24384000" cy="1185965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1859628"/>
            </a:xfrm>
            <a:custGeom>
              <a:avLst/>
              <a:gdLst/>
              <a:ahLst/>
              <a:cxnLst/>
              <a:rect r="r" b="b" t="t" l="l"/>
              <a:pathLst>
                <a:path h="1185962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1859628"/>
                  </a:lnTo>
                  <a:lnTo>
                    <a:pt x="0" y="11859628"/>
                  </a:lnTo>
                  <a:close/>
                </a:path>
              </a:pathLst>
            </a:custGeom>
            <a:solidFill>
              <a:srgbClr val="FAFAFD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18288000" cy="978185"/>
          </a:xfrm>
          <a:custGeom>
            <a:avLst/>
            <a:gdLst/>
            <a:ahLst/>
            <a:cxnLst/>
            <a:rect r="r" b="b" t="t" l="l"/>
            <a:pathLst>
              <a:path h="978185" w="18288000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14197" y="1329215"/>
            <a:ext cx="3900964" cy="673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spc="-29">
                <a:solidFill>
                  <a:srgbClr val="404040"/>
                </a:solidFill>
                <a:latin typeface="TT Rounds Condensed Bold"/>
              </a:rPr>
              <a:t>3. MISSION3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2297716"/>
            <a:ext cx="165795" cy="480517"/>
            <a:chOff x="0" y="0"/>
            <a:chExt cx="221060" cy="6406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0980" cy="640588"/>
            </a:xfrm>
            <a:custGeom>
              <a:avLst/>
              <a:gdLst/>
              <a:ahLst/>
              <a:cxnLst/>
              <a:rect r="r" b="b" t="t" l="l"/>
              <a:pathLst>
                <a:path h="640588" w="220980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477995" y="2318708"/>
            <a:ext cx="14569210" cy="45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spc="-248">
                <a:solidFill>
                  <a:srgbClr val="404040"/>
                </a:solidFill>
                <a:latin typeface="TT Rounds Condensed Bold"/>
              </a:rPr>
              <a:t>3 - 1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3056701"/>
            <a:ext cx="165795" cy="480517"/>
            <a:chOff x="0" y="0"/>
            <a:chExt cx="221060" cy="6406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980" cy="640588"/>
            </a:xfrm>
            <a:custGeom>
              <a:avLst/>
              <a:gdLst/>
              <a:ahLst/>
              <a:cxnLst/>
              <a:rect r="r" b="b" t="t" l="l"/>
              <a:pathLst>
                <a:path h="640588" w="220980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477995" y="3077693"/>
            <a:ext cx="6674479" cy="45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spc="-248">
                <a:solidFill>
                  <a:srgbClr val="404040"/>
                </a:solidFill>
                <a:latin typeface="TT Rounds Condensed"/>
                <a:ea typeface="TT Rounds Condensed"/>
              </a:rPr>
              <a:t>Test 데이터의 f1 score 값 : 0.6643682428974251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435809" y="3813443"/>
            <a:ext cx="17507842" cy="6190727"/>
            <a:chOff x="0" y="0"/>
            <a:chExt cx="23343790" cy="825430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3343752" cy="8254338"/>
            </a:xfrm>
            <a:custGeom>
              <a:avLst/>
              <a:gdLst/>
              <a:ahLst/>
              <a:cxnLst/>
              <a:rect r="r" b="b" t="t" l="l"/>
              <a:pathLst>
                <a:path h="8254338" w="23343752">
                  <a:moveTo>
                    <a:pt x="0" y="0"/>
                  </a:moveTo>
                  <a:lnTo>
                    <a:pt x="23343752" y="0"/>
                  </a:lnTo>
                  <a:lnTo>
                    <a:pt x="23343752" y="8254338"/>
                  </a:lnTo>
                  <a:lnTo>
                    <a:pt x="0" y="8254338"/>
                  </a:lnTo>
                  <a:close/>
                </a:path>
              </a:pathLst>
            </a:custGeom>
            <a:solidFill>
              <a:srgbClr val="ECEBF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14325"/>
              <a:ext cx="23343790" cy="8568628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6480"/>
                </a:lnSpc>
              </a:pPr>
            </a:p>
            <a:p>
              <a:pPr algn="l">
                <a:lnSpc>
                  <a:spcPts val="57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732254" y="4515231"/>
            <a:ext cx="17211397" cy="4743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97"/>
              </a:lnSpc>
            </a:pPr>
            <a:r>
              <a:rPr lang="en-US" sz="4349" spc="-339">
                <a:solidFill>
                  <a:srgbClr val="1F4E79"/>
                </a:solidFill>
                <a:latin typeface="TT Rounds Condensed"/>
                <a:ea typeface="TT Rounds Condensed"/>
              </a:rPr>
              <a:t>- model.predict(val_gen) 이용해 검증 데이터셋에 대한 예측값 생성 </a:t>
            </a:r>
          </a:p>
          <a:p>
            <a:pPr>
              <a:lnSpc>
                <a:spcPts val="4697"/>
              </a:lnSpc>
            </a:pPr>
          </a:p>
          <a:p>
            <a:pPr>
              <a:lnSpc>
                <a:spcPts val="4697"/>
              </a:lnSpc>
            </a:pPr>
            <a:r>
              <a:rPr lang="en-US" sz="4349" spc="-339">
                <a:solidFill>
                  <a:srgbClr val="1F4E79"/>
                </a:solidFill>
                <a:latin typeface="TT Rounds Condensed"/>
                <a:ea typeface="TT Rounds Condensed"/>
              </a:rPr>
              <a:t>- 이진분류변환 - 검증 데이터셋의 실제 라벨 값을 정수형으로 변환</a:t>
            </a:r>
          </a:p>
          <a:p>
            <a:pPr>
              <a:lnSpc>
                <a:spcPts val="4697"/>
              </a:lnSpc>
            </a:pPr>
          </a:p>
          <a:p>
            <a:pPr>
              <a:lnSpc>
                <a:spcPts val="4697"/>
              </a:lnSpc>
            </a:pPr>
            <a:r>
              <a:rPr lang="en-US" sz="4349" spc="-339">
                <a:solidFill>
                  <a:srgbClr val="1F4E79"/>
                </a:solidFill>
                <a:latin typeface="TT Rounds Condensed"/>
                <a:ea typeface="TT Rounds Condensed"/>
              </a:rPr>
              <a:t> - TensorFlow의 Precision, Recall 클래스 사용하여 예측값, 실제 라벨 비교해 정밀도/재현율 계산, updata_state() 메서드 이용해 각 메트릭 객체의 상태 업데이트</a:t>
            </a:r>
          </a:p>
          <a:p>
            <a:pPr>
              <a:lnSpc>
                <a:spcPts val="4697"/>
              </a:lnSpc>
            </a:pPr>
          </a:p>
          <a:p>
            <a:pPr algn="l">
              <a:lnSpc>
                <a:spcPts val="4697"/>
              </a:lnSpc>
            </a:pPr>
            <a:r>
              <a:rPr lang="en-US" sz="4349" spc="-342">
                <a:solidFill>
                  <a:srgbClr val="1F4E79"/>
                </a:solidFill>
                <a:latin typeface="TT Rounds Condensed"/>
                <a:ea typeface="TT Rounds Condensed"/>
              </a:rPr>
              <a:t> - 계산된  정밀도와 재현율 이용해 F1 점수 계산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2305699"/>
            <a:ext cx="18288000" cy="7981300"/>
            <a:chOff x="0" y="0"/>
            <a:chExt cx="24384000" cy="106417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0641711"/>
            </a:xfrm>
            <a:custGeom>
              <a:avLst/>
              <a:gdLst/>
              <a:ahLst/>
              <a:cxnLst/>
              <a:rect r="r" b="b" t="t" l="l"/>
              <a:pathLst>
                <a:path h="10641711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641711"/>
                  </a:lnTo>
                  <a:lnTo>
                    <a:pt x="0" y="10641711"/>
                  </a:lnTo>
                  <a:close/>
                </a:path>
              </a:pathLst>
            </a:custGeom>
            <a:solidFill>
              <a:srgbClr val="FAFAF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709202" y="2521268"/>
            <a:ext cx="8035748" cy="7504674"/>
            <a:chOff x="0" y="0"/>
            <a:chExt cx="10714331" cy="100062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14313" cy="10006267"/>
            </a:xfrm>
            <a:custGeom>
              <a:avLst/>
              <a:gdLst/>
              <a:ahLst/>
              <a:cxnLst/>
              <a:rect r="r" b="b" t="t" l="l"/>
              <a:pathLst>
                <a:path h="10006267" w="10714313">
                  <a:moveTo>
                    <a:pt x="0" y="0"/>
                  </a:moveTo>
                  <a:lnTo>
                    <a:pt x="10714313" y="0"/>
                  </a:lnTo>
                  <a:lnTo>
                    <a:pt x="10714313" y="10006267"/>
                  </a:lnTo>
                  <a:lnTo>
                    <a:pt x="0" y="10006267"/>
                  </a:lnTo>
                  <a:close/>
                </a:path>
              </a:pathLst>
            </a:custGeom>
            <a:solidFill>
              <a:srgbClr val="ECEBF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14325"/>
              <a:ext cx="10714331" cy="10320557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6480"/>
                </a:lnSpc>
              </a:pPr>
            </a:p>
            <a:p>
              <a:pPr algn="l">
                <a:lnSpc>
                  <a:spcPts val="57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0" y="0"/>
            <a:ext cx="18288000" cy="978185"/>
          </a:xfrm>
          <a:custGeom>
            <a:avLst/>
            <a:gdLst/>
            <a:ahLst/>
            <a:cxnLst/>
            <a:rect r="r" b="b" t="t" l="l"/>
            <a:pathLst>
              <a:path h="978185" w="18288000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14197" y="1329215"/>
            <a:ext cx="3900964" cy="673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spc="-29">
                <a:solidFill>
                  <a:srgbClr val="404040"/>
                </a:solidFill>
                <a:latin typeface="TT Rounds Condensed Bold"/>
              </a:rPr>
              <a:t>3. MISSION3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429474" y="2935764"/>
            <a:ext cx="165795" cy="480517"/>
            <a:chOff x="0" y="0"/>
            <a:chExt cx="221060" cy="6406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980" cy="640588"/>
            </a:xfrm>
            <a:custGeom>
              <a:avLst/>
              <a:gdLst/>
              <a:ahLst/>
              <a:cxnLst/>
              <a:rect r="r" b="b" t="t" l="l"/>
              <a:pathLst>
                <a:path h="640588" w="220980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878769" y="2956756"/>
            <a:ext cx="778072" cy="45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spc="-248">
                <a:solidFill>
                  <a:srgbClr val="404040"/>
                </a:solidFill>
                <a:latin typeface="TT Rounds Condensed Bold"/>
              </a:rPr>
              <a:t>3 - 2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429474" y="3956778"/>
            <a:ext cx="165795" cy="480517"/>
            <a:chOff x="0" y="0"/>
            <a:chExt cx="221060" cy="6406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0980" cy="640588"/>
            </a:xfrm>
            <a:custGeom>
              <a:avLst/>
              <a:gdLst/>
              <a:ahLst/>
              <a:cxnLst/>
              <a:rect r="r" b="b" t="t" l="l"/>
              <a:pathLst>
                <a:path h="640588" w="220980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869244" y="3977770"/>
            <a:ext cx="5511881" cy="45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spc="-248">
                <a:solidFill>
                  <a:srgbClr val="404040"/>
                </a:solidFill>
                <a:latin typeface="TT Rounds Condensed"/>
                <a:ea typeface="TT Rounds Condensed"/>
              </a:rPr>
              <a:t>클래스  불균형  문제  확인  &amp;  문제 해결 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429474" y="4732571"/>
            <a:ext cx="6352426" cy="5293371"/>
            <a:chOff x="0" y="0"/>
            <a:chExt cx="8469901" cy="705782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469887" cy="7057863"/>
            </a:xfrm>
            <a:custGeom>
              <a:avLst/>
              <a:gdLst/>
              <a:ahLst/>
              <a:cxnLst/>
              <a:rect r="r" b="b" t="t" l="l"/>
              <a:pathLst>
                <a:path h="7057863" w="8469887">
                  <a:moveTo>
                    <a:pt x="0" y="0"/>
                  </a:moveTo>
                  <a:lnTo>
                    <a:pt x="8469887" y="0"/>
                  </a:lnTo>
                  <a:lnTo>
                    <a:pt x="8469887" y="7057863"/>
                  </a:lnTo>
                  <a:lnTo>
                    <a:pt x="0" y="7057863"/>
                  </a:lnTo>
                  <a:close/>
                </a:path>
              </a:pathLst>
            </a:custGeom>
            <a:solidFill>
              <a:srgbClr val="ECEBF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14325"/>
              <a:ext cx="8469901" cy="7372153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6480"/>
                </a:lnSpc>
              </a:pPr>
            </a:p>
            <a:p>
              <a:pPr algn="l">
                <a:lnSpc>
                  <a:spcPts val="57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692973" y="5603355"/>
            <a:ext cx="5571957" cy="358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18"/>
              </a:lnSpc>
            </a:pPr>
            <a:r>
              <a:rPr lang="en-US" sz="3257" spc="-254">
                <a:solidFill>
                  <a:srgbClr val="1F4E79"/>
                </a:solidFill>
                <a:latin typeface="TT Rounds Condensed"/>
                <a:ea typeface="TT Rounds Condensed"/>
              </a:rPr>
              <a:t>&lt; 클래스 불균형 문제 확인 &gt;</a:t>
            </a:r>
          </a:p>
          <a:p>
            <a:pPr>
              <a:lnSpc>
                <a:spcPts val="3086"/>
              </a:lnSpc>
            </a:pPr>
          </a:p>
          <a:p>
            <a:pPr>
              <a:lnSpc>
                <a:spcPts val="3086"/>
              </a:lnSpc>
            </a:pPr>
            <a:r>
              <a:rPr lang="en-US" sz="2857" spc="-222">
                <a:solidFill>
                  <a:srgbClr val="1F4E79"/>
                </a:solidFill>
                <a:latin typeface="TT Rounds Condensed"/>
                <a:ea typeface="TT Rounds Condensed"/>
              </a:rPr>
              <a:t>학습 데이터  -  미착용   :  43200 개</a:t>
            </a:r>
          </a:p>
          <a:p>
            <a:pPr>
              <a:lnSpc>
                <a:spcPts val="3086"/>
              </a:lnSpc>
            </a:pPr>
          </a:p>
          <a:p>
            <a:pPr>
              <a:lnSpc>
                <a:spcPts val="3086"/>
              </a:lnSpc>
            </a:pPr>
            <a:r>
              <a:rPr lang="en-US" sz="2857" spc="-222">
                <a:solidFill>
                  <a:srgbClr val="1F4E79"/>
                </a:solidFill>
                <a:latin typeface="TT Rounds Condensed"/>
                <a:ea typeface="TT Rounds Condensed"/>
              </a:rPr>
              <a:t> 학습 데이터  -  착용    :   86400 개</a:t>
            </a:r>
          </a:p>
          <a:p>
            <a:pPr>
              <a:lnSpc>
                <a:spcPts val="3086"/>
              </a:lnSpc>
            </a:pPr>
          </a:p>
          <a:p>
            <a:pPr>
              <a:lnSpc>
                <a:spcPts val="3086"/>
              </a:lnSpc>
            </a:pPr>
            <a:r>
              <a:rPr lang="en-US" sz="2857" spc="-222">
                <a:solidFill>
                  <a:srgbClr val="1F4E79"/>
                </a:solidFill>
                <a:latin typeface="TT Rounds Condensed"/>
                <a:ea typeface="TT Rounds Condensed"/>
              </a:rPr>
              <a:t> 검증 데이터  -  미착용   :   5400 개</a:t>
            </a:r>
          </a:p>
          <a:p>
            <a:pPr>
              <a:lnSpc>
                <a:spcPts val="3086"/>
              </a:lnSpc>
            </a:pPr>
          </a:p>
          <a:p>
            <a:pPr algn="l">
              <a:lnSpc>
                <a:spcPts val="3086"/>
              </a:lnSpc>
            </a:pPr>
            <a:r>
              <a:rPr lang="en-US" sz="2857" spc="-225">
                <a:solidFill>
                  <a:srgbClr val="1F4E79"/>
                </a:solidFill>
                <a:latin typeface="TT Rounds Condensed"/>
                <a:ea typeface="TT Rounds Condensed"/>
              </a:rPr>
              <a:t> 검증 데이터  -  착용   :   10800 개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080760" y="2964339"/>
            <a:ext cx="7026473" cy="2799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18"/>
              </a:lnSpc>
            </a:pPr>
            <a:r>
              <a:rPr lang="en-US" sz="3257" spc="-254">
                <a:solidFill>
                  <a:srgbClr val="1F4E79"/>
                </a:solidFill>
                <a:latin typeface="TT Rounds Condensed"/>
                <a:ea typeface="TT Rounds Condensed"/>
              </a:rPr>
              <a:t>&lt;  클래스 불균형 문제 해결  :  </a:t>
            </a:r>
            <a:r>
              <a:rPr lang="en-US" sz="3257" spc="-254">
                <a:solidFill>
                  <a:srgbClr val="1F4E79"/>
                </a:solidFill>
                <a:ea typeface="TT Rounds Condensed Bold"/>
              </a:rPr>
              <a:t>언더샘플링</a:t>
            </a:r>
            <a:r>
              <a:rPr lang="en-US" sz="3257" spc="-254">
                <a:solidFill>
                  <a:srgbClr val="1F4E79"/>
                </a:solidFill>
                <a:latin typeface="TT Rounds Condensed"/>
              </a:rPr>
              <a:t> &gt;</a:t>
            </a:r>
          </a:p>
          <a:p>
            <a:pPr>
              <a:lnSpc>
                <a:spcPts val="3086"/>
              </a:lnSpc>
            </a:pPr>
          </a:p>
          <a:p>
            <a:pPr>
              <a:lnSpc>
                <a:spcPts val="3086"/>
              </a:lnSpc>
            </a:pPr>
            <a:r>
              <a:rPr lang="en-US" sz="2857" spc="-222">
                <a:solidFill>
                  <a:srgbClr val="1F4E79"/>
                </a:solidFill>
                <a:latin typeface="TT Rounds Condensed"/>
                <a:ea typeface="TT Rounds Condensed"/>
              </a:rPr>
              <a:t>언더샘플링으로 다수 클래스의 샘플을 제거함으로써 데이터의 크기를 감소 할 수 있다.</a:t>
            </a:r>
          </a:p>
          <a:p>
            <a:pPr>
              <a:lnSpc>
                <a:spcPts val="3086"/>
              </a:lnSpc>
            </a:pPr>
          </a:p>
          <a:p>
            <a:pPr algn="l">
              <a:lnSpc>
                <a:spcPts val="3086"/>
              </a:lnSpc>
            </a:pPr>
            <a:r>
              <a:rPr lang="en-US" sz="2857" spc="-225">
                <a:solidFill>
                  <a:srgbClr val="1F4E79"/>
                </a:solidFill>
                <a:latin typeface="TT Rounds Condensed"/>
                <a:ea typeface="TT Rounds Condensed"/>
              </a:rPr>
              <a:t> 클래스 샘플이 많아 학습에 방해 될 수 있음으로 다수 클래스의 샘플을 제거해 과적합을 방지 할 수 있다.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709202" y="6176256"/>
            <a:ext cx="7769590" cy="3520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17473" indent="-308737" lvl="1">
              <a:lnSpc>
                <a:spcPts val="3088"/>
              </a:lnSpc>
              <a:buFont typeface="Arial"/>
              <a:buChar char="•"/>
            </a:pPr>
            <a:r>
              <a:rPr lang="en-US" sz="2859" spc="-223">
                <a:solidFill>
                  <a:srgbClr val="1F4E79"/>
                </a:solidFill>
                <a:latin typeface="TT Rounds Condensed"/>
                <a:ea typeface="TT Rounds Condensed"/>
              </a:rPr>
              <a:t>os.makedirs () 함수 사용해 언더샘플링 데이터 저장할 디렉토리 생성 , exist_ok = True 설정해 디렉</a:t>
            </a:r>
            <a:r>
              <a:rPr lang="en-US" sz="2859" spc="-223">
                <a:solidFill>
                  <a:srgbClr val="1F4E79"/>
                </a:solidFill>
                <a:ea typeface="TT Rounds Condensed"/>
              </a:rPr>
              <a:t>토리가 이미 있어도 오류가 발생하지 않게 함</a:t>
            </a:r>
          </a:p>
          <a:p>
            <a:pPr>
              <a:lnSpc>
                <a:spcPts val="3088"/>
              </a:lnSpc>
            </a:pPr>
          </a:p>
          <a:p>
            <a:pPr marL="617473" indent="-308737" lvl="1">
              <a:lnSpc>
                <a:spcPts val="3088"/>
              </a:lnSpc>
              <a:buFont typeface="Arial"/>
              <a:buChar char="•"/>
            </a:pPr>
            <a:r>
              <a:rPr lang="en-US" sz="2859" spc="-223">
                <a:solidFill>
                  <a:srgbClr val="1F4E79"/>
                </a:solidFill>
                <a:ea typeface="TT Rounds Condensed"/>
              </a:rPr>
              <a:t>각 클래스 이미지 파일 목록 가져와서 가장 적은 이미지 파일을 가진 클래스 데이터 수 구해서 이 기준으로 언더샘플링된 학습 데이터 디렉토리에 복사</a:t>
            </a:r>
          </a:p>
          <a:p>
            <a:pPr>
              <a:lnSpc>
                <a:spcPts val="3088"/>
              </a:lnSpc>
            </a:pPr>
          </a:p>
          <a:p>
            <a:pPr algn="l" marL="617473" indent="-308737" lvl="1">
              <a:lnSpc>
                <a:spcPts val="3088"/>
              </a:lnSpc>
              <a:buFont typeface="Arial"/>
              <a:buChar char="•"/>
            </a:pPr>
            <a:r>
              <a:rPr lang="en-US" sz="2859" spc="-225">
                <a:solidFill>
                  <a:srgbClr val="1F4E79"/>
                </a:solidFill>
                <a:ea typeface="TT Rounds Condensed"/>
              </a:rPr>
              <a:t>동일하게 검증 데이터 언더샘플링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2305699"/>
            <a:ext cx="18288000" cy="7981300"/>
            <a:chOff x="0" y="0"/>
            <a:chExt cx="24384000" cy="106417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0641711"/>
            </a:xfrm>
            <a:custGeom>
              <a:avLst/>
              <a:gdLst/>
              <a:ahLst/>
              <a:cxnLst/>
              <a:rect r="r" b="b" t="t" l="l"/>
              <a:pathLst>
                <a:path h="10641711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641711"/>
                  </a:lnTo>
                  <a:lnTo>
                    <a:pt x="0" y="10641711"/>
                  </a:lnTo>
                  <a:close/>
                </a:path>
              </a:pathLst>
            </a:custGeom>
            <a:solidFill>
              <a:srgbClr val="FAFAF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709202" y="2521268"/>
            <a:ext cx="8035748" cy="7504674"/>
            <a:chOff x="0" y="0"/>
            <a:chExt cx="10714331" cy="100062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14313" cy="10006267"/>
            </a:xfrm>
            <a:custGeom>
              <a:avLst/>
              <a:gdLst/>
              <a:ahLst/>
              <a:cxnLst/>
              <a:rect r="r" b="b" t="t" l="l"/>
              <a:pathLst>
                <a:path h="10006267" w="10714313">
                  <a:moveTo>
                    <a:pt x="0" y="0"/>
                  </a:moveTo>
                  <a:lnTo>
                    <a:pt x="10714313" y="0"/>
                  </a:lnTo>
                  <a:lnTo>
                    <a:pt x="10714313" y="10006267"/>
                  </a:lnTo>
                  <a:lnTo>
                    <a:pt x="0" y="10006267"/>
                  </a:lnTo>
                  <a:close/>
                </a:path>
              </a:pathLst>
            </a:custGeom>
            <a:solidFill>
              <a:srgbClr val="ECEBF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14325"/>
              <a:ext cx="10714331" cy="10320557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6480"/>
                </a:lnSpc>
              </a:pPr>
            </a:p>
            <a:p>
              <a:pPr algn="l">
                <a:lnSpc>
                  <a:spcPts val="57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0" y="0"/>
            <a:ext cx="18288000" cy="978185"/>
          </a:xfrm>
          <a:custGeom>
            <a:avLst/>
            <a:gdLst/>
            <a:ahLst/>
            <a:cxnLst/>
            <a:rect r="r" b="b" t="t" l="l"/>
            <a:pathLst>
              <a:path h="978185" w="18288000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14197" y="1329215"/>
            <a:ext cx="7126195" cy="673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spc="-29">
                <a:solidFill>
                  <a:srgbClr val="404040"/>
                </a:solidFill>
                <a:latin typeface="TT Rounds Condensed Bold"/>
                <a:ea typeface="TT Rounds Condensed Bold"/>
              </a:rPr>
              <a:t>3. MISSION3 추가 개선 사항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429474" y="2935764"/>
            <a:ext cx="165795" cy="480517"/>
            <a:chOff x="0" y="0"/>
            <a:chExt cx="221060" cy="6406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980" cy="640588"/>
            </a:xfrm>
            <a:custGeom>
              <a:avLst/>
              <a:gdLst/>
              <a:ahLst/>
              <a:cxnLst/>
              <a:rect r="r" b="b" t="t" l="l"/>
              <a:pathLst>
                <a:path h="640588" w="220980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878769" y="2956756"/>
            <a:ext cx="778072" cy="45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spc="-248">
                <a:solidFill>
                  <a:srgbClr val="404040"/>
                </a:solidFill>
                <a:latin typeface="TT Rounds Condensed Bold"/>
              </a:rPr>
              <a:t>3 - 2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429474" y="3956778"/>
            <a:ext cx="165795" cy="480517"/>
            <a:chOff x="0" y="0"/>
            <a:chExt cx="221060" cy="6406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0980" cy="640588"/>
            </a:xfrm>
            <a:custGeom>
              <a:avLst/>
              <a:gdLst/>
              <a:ahLst/>
              <a:cxnLst/>
              <a:rect r="r" b="b" t="t" l="l"/>
              <a:pathLst>
                <a:path h="640588" w="220980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869244" y="3977770"/>
            <a:ext cx="5511881" cy="45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spc="-248">
                <a:solidFill>
                  <a:srgbClr val="404040"/>
                </a:solidFill>
                <a:latin typeface="TT Rounds Condensed"/>
                <a:ea typeface="TT Rounds Condensed"/>
              </a:rPr>
              <a:t>클래스  불균형  문제  확인  &amp;  문제 해결 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429474" y="4732571"/>
            <a:ext cx="6352426" cy="5293371"/>
            <a:chOff x="0" y="0"/>
            <a:chExt cx="8469901" cy="705782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469887" cy="7057863"/>
            </a:xfrm>
            <a:custGeom>
              <a:avLst/>
              <a:gdLst/>
              <a:ahLst/>
              <a:cxnLst/>
              <a:rect r="r" b="b" t="t" l="l"/>
              <a:pathLst>
                <a:path h="7057863" w="8469887">
                  <a:moveTo>
                    <a:pt x="0" y="0"/>
                  </a:moveTo>
                  <a:lnTo>
                    <a:pt x="8469887" y="0"/>
                  </a:lnTo>
                  <a:lnTo>
                    <a:pt x="8469887" y="7057863"/>
                  </a:lnTo>
                  <a:lnTo>
                    <a:pt x="0" y="7057863"/>
                  </a:lnTo>
                  <a:close/>
                </a:path>
              </a:pathLst>
            </a:custGeom>
            <a:solidFill>
              <a:srgbClr val="ECEBF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14325"/>
              <a:ext cx="8469901" cy="7372153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6480"/>
                </a:lnSpc>
              </a:pPr>
            </a:p>
            <a:p>
              <a:pPr algn="l">
                <a:lnSpc>
                  <a:spcPts val="57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692973" y="5603355"/>
            <a:ext cx="5571957" cy="358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18"/>
              </a:lnSpc>
            </a:pPr>
            <a:r>
              <a:rPr lang="en-US" sz="3257" spc="-254">
                <a:solidFill>
                  <a:srgbClr val="1F4E79"/>
                </a:solidFill>
                <a:latin typeface="TT Rounds Condensed"/>
                <a:ea typeface="TT Rounds Condensed"/>
              </a:rPr>
              <a:t>&lt; 클래스 불균형 문제 확인 &gt;</a:t>
            </a:r>
          </a:p>
          <a:p>
            <a:pPr>
              <a:lnSpc>
                <a:spcPts val="3086"/>
              </a:lnSpc>
            </a:pPr>
          </a:p>
          <a:p>
            <a:pPr>
              <a:lnSpc>
                <a:spcPts val="3086"/>
              </a:lnSpc>
            </a:pPr>
            <a:r>
              <a:rPr lang="en-US" sz="2857" spc="-222">
                <a:solidFill>
                  <a:srgbClr val="1F4E79"/>
                </a:solidFill>
                <a:latin typeface="TT Rounds Condensed"/>
                <a:ea typeface="TT Rounds Condensed"/>
              </a:rPr>
              <a:t>학습 데이터  -  미착용   :  43200 개</a:t>
            </a:r>
          </a:p>
          <a:p>
            <a:pPr>
              <a:lnSpc>
                <a:spcPts val="3086"/>
              </a:lnSpc>
            </a:pPr>
          </a:p>
          <a:p>
            <a:pPr>
              <a:lnSpc>
                <a:spcPts val="3086"/>
              </a:lnSpc>
            </a:pPr>
            <a:r>
              <a:rPr lang="en-US" sz="2857" spc="-222">
                <a:solidFill>
                  <a:srgbClr val="1F4E79"/>
                </a:solidFill>
                <a:latin typeface="TT Rounds Condensed"/>
                <a:ea typeface="TT Rounds Condensed"/>
              </a:rPr>
              <a:t> 학습 데이터  -  착용    :   86400 개</a:t>
            </a:r>
          </a:p>
          <a:p>
            <a:pPr>
              <a:lnSpc>
                <a:spcPts val="3086"/>
              </a:lnSpc>
            </a:pPr>
          </a:p>
          <a:p>
            <a:pPr>
              <a:lnSpc>
                <a:spcPts val="3086"/>
              </a:lnSpc>
            </a:pPr>
            <a:r>
              <a:rPr lang="en-US" sz="2857" spc="-222">
                <a:solidFill>
                  <a:srgbClr val="1F4E79"/>
                </a:solidFill>
                <a:latin typeface="TT Rounds Condensed"/>
                <a:ea typeface="TT Rounds Condensed"/>
              </a:rPr>
              <a:t> 검증 데이터  -  미착용   :   5400 개</a:t>
            </a:r>
          </a:p>
          <a:p>
            <a:pPr>
              <a:lnSpc>
                <a:spcPts val="3086"/>
              </a:lnSpc>
            </a:pPr>
          </a:p>
          <a:p>
            <a:pPr algn="l">
              <a:lnSpc>
                <a:spcPts val="3086"/>
              </a:lnSpc>
            </a:pPr>
            <a:r>
              <a:rPr lang="en-US" sz="2857" spc="-225">
                <a:solidFill>
                  <a:srgbClr val="1F4E79"/>
                </a:solidFill>
                <a:latin typeface="TT Rounds Condensed"/>
                <a:ea typeface="TT Rounds Condensed"/>
              </a:rPr>
              <a:t> 검증 데이터  -  착용   :   10800 개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080760" y="3745389"/>
            <a:ext cx="7026473" cy="1237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18"/>
              </a:lnSpc>
            </a:pPr>
            <a:r>
              <a:rPr lang="en-US" sz="3257" spc="-254">
                <a:solidFill>
                  <a:srgbClr val="1F4E79"/>
                </a:solidFill>
                <a:latin typeface="TT Rounds Condensed"/>
                <a:ea typeface="TT Rounds Condensed"/>
              </a:rPr>
              <a:t>&lt;  클래스 불균형 문제 해결  :  </a:t>
            </a:r>
            <a:r>
              <a:rPr lang="en-US" sz="3257" spc="-254">
                <a:solidFill>
                  <a:srgbClr val="1F4E79"/>
                </a:solidFill>
                <a:ea typeface="TT Rounds Condensed Bold"/>
              </a:rPr>
              <a:t>오버샘플링</a:t>
            </a:r>
            <a:r>
              <a:rPr lang="en-US" sz="3257" spc="-254">
                <a:solidFill>
                  <a:srgbClr val="1F4E79"/>
                </a:solidFill>
                <a:latin typeface="TT Rounds Condensed"/>
              </a:rPr>
              <a:t> &gt;</a:t>
            </a:r>
          </a:p>
          <a:p>
            <a:pPr>
              <a:lnSpc>
                <a:spcPts val="3086"/>
              </a:lnSpc>
            </a:pPr>
          </a:p>
          <a:p>
            <a:pPr algn="l">
              <a:lnSpc>
                <a:spcPts val="3086"/>
              </a:lnSpc>
            </a:pPr>
            <a:r>
              <a:rPr lang="en-US" sz="2857" spc="-225">
                <a:solidFill>
                  <a:srgbClr val="1F4E79"/>
                </a:solidFill>
                <a:ea typeface="TT Rounds Condensed"/>
              </a:rPr>
              <a:t>오버샘플링으로  언더샘플링보다 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709202" y="6176256"/>
            <a:ext cx="7769590" cy="3520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17473" indent="-308737" lvl="1">
              <a:lnSpc>
                <a:spcPts val="3088"/>
              </a:lnSpc>
              <a:buFont typeface="Arial"/>
              <a:buChar char="•"/>
            </a:pPr>
            <a:r>
              <a:rPr lang="en-US" sz="2859" spc="-223">
                <a:solidFill>
                  <a:srgbClr val="1F4E79"/>
                </a:solidFill>
                <a:latin typeface="TT Rounds Condensed"/>
                <a:ea typeface="TT Rounds Condensed"/>
              </a:rPr>
              <a:t>os.makedirs () 함수 사용해 언더샘플링 데이터 저장할 디렉토리 생성 , exist_ok = True 설정해 디렉</a:t>
            </a:r>
            <a:r>
              <a:rPr lang="en-US" sz="2859" spc="-223">
                <a:solidFill>
                  <a:srgbClr val="1F4E79"/>
                </a:solidFill>
                <a:ea typeface="TT Rounds Condensed"/>
              </a:rPr>
              <a:t>토리가 이미 있어도 오류가 발생하지 않게 함</a:t>
            </a:r>
          </a:p>
          <a:p>
            <a:pPr>
              <a:lnSpc>
                <a:spcPts val="3088"/>
              </a:lnSpc>
            </a:pPr>
          </a:p>
          <a:p>
            <a:pPr marL="617473" indent="-308737" lvl="1">
              <a:lnSpc>
                <a:spcPts val="3088"/>
              </a:lnSpc>
              <a:buFont typeface="Arial"/>
              <a:buChar char="•"/>
            </a:pPr>
            <a:r>
              <a:rPr lang="en-US" sz="2859" spc="-223">
                <a:solidFill>
                  <a:srgbClr val="1F4E79"/>
                </a:solidFill>
                <a:ea typeface="TT Rounds Condensed"/>
              </a:rPr>
              <a:t>각 클래스 이미지 파일 목록 가져와서 가장 적은 이미지 파일을 가진 클래스 데이터 수 구해서 이 기준으로 언더샘플링된 학습 데이터 디렉토리에 복사</a:t>
            </a:r>
          </a:p>
          <a:p>
            <a:pPr>
              <a:lnSpc>
                <a:spcPts val="3088"/>
              </a:lnSpc>
            </a:pPr>
          </a:p>
          <a:p>
            <a:pPr algn="l" marL="617473" indent="-308737" lvl="1">
              <a:lnSpc>
                <a:spcPts val="3088"/>
              </a:lnSpc>
              <a:buFont typeface="Arial"/>
              <a:buChar char="•"/>
            </a:pPr>
            <a:r>
              <a:rPr lang="en-US" sz="2859" spc="-225">
                <a:solidFill>
                  <a:srgbClr val="1F4E79"/>
                </a:solidFill>
                <a:ea typeface="TT Rounds Condensed"/>
              </a:rPr>
              <a:t>동일하게 검증 데이터 언더샘플링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907191"/>
            <a:ext cx="18288000" cy="8284558"/>
            <a:chOff x="0" y="0"/>
            <a:chExt cx="24384000" cy="110460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1046054"/>
            </a:xfrm>
            <a:custGeom>
              <a:avLst/>
              <a:gdLst/>
              <a:ahLst/>
              <a:cxnLst/>
              <a:rect r="r" b="b" t="t" l="l"/>
              <a:pathLst>
                <a:path h="11046054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1046054"/>
                  </a:lnTo>
                  <a:lnTo>
                    <a:pt x="0" y="11046054"/>
                  </a:lnTo>
                  <a:close/>
                </a:path>
              </a:pathLst>
            </a:custGeom>
            <a:solidFill>
              <a:srgbClr val="FAFAF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112365" y="2115199"/>
            <a:ext cx="8632585" cy="7720242"/>
            <a:chOff x="0" y="0"/>
            <a:chExt cx="11510114" cy="102936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510094" cy="10293691"/>
            </a:xfrm>
            <a:custGeom>
              <a:avLst/>
              <a:gdLst/>
              <a:ahLst/>
              <a:cxnLst/>
              <a:rect r="r" b="b" t="t" l="l"/>
              <a:pathLst>
                <a:path h="10293691" w="11510094">
                  <a:moveTo>
                    <a:pt x="0" y="0"/>
                  </a:moveTo>
                  <a:lnTo>
                    <a:pt x="11510094" y="0"/>
                  </a:lnTo>
                  <a:lnTo>
                    <a:pt x="11510094" y="10293691"/>
                  </a:lnTo>
                  <a:lnTo>
                    <a:pt x="0" y="10293691"/>
                  </a:lnTo>
                  <a:close/>
                </a:path>
              </a:pathLst>
            </a:custGeom>
            <a:solidFill>
              <a:srgbClr val="ECEBF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14325"/>
              <a:ext cx="11510114" cy="10607981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6480"/>
                </a:lnSpc>
              </a:pPr>
            </a:p>
            <a:p>
              <a:pPr algn="l">
                <a:lnSpc>
                  <a:spcPts val="57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02739" y="4732571"/>
            <a:ext cx="6479161" cy="5293371"/>
            <a:chOff x="0" y="0"/>
            <a:chExt cx="8638881" cy="70578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638866" cy="7057863"/>
            </a:xfrm>
            <a:custGeom>
              <a:avLst/>
              <a:gdLst/>
              <a:ahLst/>
              <a:cxnLst/>
              <a:rect r="r" b="b" t="t" l="l"/>
              <a:pathLst>
                <a:path h="7057863" w="8638866">
                  <a:moveTo>
                    <a:pt x="0" y="0"/>
                  </a:moveTo>
                  <a:lnTo>
                    <a:pt x="8638866" y="0"/>
                  </a:lnTo>
                  <a:lnTo>
                    <a:pt x="8638866" y="7057863"/>
                  </a:lnTo>
                  <a:lnTo>
                    <a:pt x="0" y="7057863"/>
                  </a:lnTo>
                  <a:close/>
                </a:path>
              </a:pathLst>
            </a:custGeom>
            <a:solidFill>
              <a:srgbClr val="ECEBF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14325"/>
              <a:ext cx="8638881" cy="7372153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6480"/>
                </a:lnSpc>
              </a:pPr>
            </a:p>
            <a:p>
              <a:pPr algn="l">
                <a:lnSpc>
                  <a:spcPts val="57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0" y="0"/>
            <a:ext cx="18288000" cy="978185"/>
          </a:xfrm>
          <a:custGeom>
            <a:avLst/>
            <a:gdLst/>
            <a:ahLst/>
            <a:cxnLst/>
            <a:rect r="r" b="b" t="t" l="l"/>
            <a:pathLst>
              <a:path h="978185" w="18288000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33247" y="1134649"/>
            <a:ext cx="3900964" cy="673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spc="-29">
                <a:solidFill>
                  <a:srgbClr val="404040"/>
                </a:solidFill>
                <a:latin typeface="TT Rounds Condensed Bold"/>
              </a:rPr>
              <a:t>3. MISSION3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429474" y="2650014"/>
            <a:ext cx="165795" cy="480517"/>
            <a:chOff x="0" y="0"/>
            <a:chExt cx="221060" cy="6406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0980" cy="640588"/>
            </a:xfrm>
            <a:custGeom>
              <a:avLst/>
              <a:gdLst/>
              <a:ahLst/>
              <a:cxnLst/>
              <a:rect r="r" b="b" t="t" l="l"/>
              <a:pathLst>
                <a:path h="640588" w="220980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878769" y="2671006"/>
            <a:ext cx="778072" cy="45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spc="-248">
                <a:solidFill>
                  <a:srgbClr val="404040"/>
                </a:solidFill>
                <a:latin typeface="TT Rounds Condensed Bold"/>
              </a:rPr>
              <a:t>3 - 2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429474" y="3671028"/>
            <a:ext cx="165795" cy="480517"/>
            <a:chOff x="0" y="0"/>
            <a:chExt cx="221060" cy="64069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20980" cy="640588"/>
            </a:xfrm>
            <a:custGeom>
              <a:avLst/>
              <a:gdLst/>
              <a:ahLst/>
              <a:cxnLst/>
              <a:rect r="r" b="b" t="t" l="l"/>
              <a:pathLst>
                <a:path h="640588" w="220980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869244" y="3692020"/>
            <a:ext cx="5269207" cy="45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spc="-248">
                <a:solidFill>
                  <a:srgbClr val="404040"/>
                </a:solidFill>
                <a:latin typeface="TT Rounds Condensed"/>
                <a:ea typeface="TT Rounds Condensed"/>
              </a:rPr>
              <a:t> Accuracy, Pricision, Recall, f1 score 계산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51332" y="5655743"/>
            <a:ext cx="4855239" cy="3475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18"/>
              </a:lnSpc>
            </a:pPr>
            <a:r>
              <a:rPr lang="en-US" sz="3257" spc="-254">
                <a:solidFill>
                  <a:srgbClr val="1F4E79"/>
                </a:solidFill>
                <a:latin typeface="TT Rounds Condensed"/>
              </a:rPr>
              <a:t>Accuracy   :   0.5047222375869751</a:t>
            </a:r>
          </a:p>
          <a:p>
            <a:pPr>
              <a:lnSpc>
                <a:spcPts val="3518"/>
              </a:lnSpc>
            </a:pPr>
          </a:p>
          <a:p>
            <a:pPr>
              <a:lnSpc>
                <a:spcPts val="3518"/>
              </a:lnSpc>
            </a:pPr>
            <a:r>
              <a:rPr lang="en-US" sz="3257" spc="-254">
                <a:solidFill>
                  <a:srgbClr val="1F4E79"/>
                </a:solidFill>
                <a:latin typeface="TT Rounds Condensed"/>
              </a:rPr>
              <a:t> Precision   :   0.5047004818916321</a:t>
            </a:r>
          </a:p>
          <a:p>
            <a:pPr>
              <a:lnSpc>
                <a:spcPts val="3518"/>
              </a:lnSpc>
            </a:pPr>
          </a:p>
          <a:p>
            <a:pPr>
              <a:lnSpc>
                <a:spcPts val="3518"/>
              </a:lnSpc>
            </a:pPr>
            <a:r>
              <a:rPr lang="en-US" sz="3257" spc="-254">
                <a:solidFill>
                  <a:srgbClr val="1F4E79"/>
                </a:solidFill>
                <a:latin typeface="TT Rounds Condensed"/>
              </a:rPr>
              <a:t> Recall   :   0.5070370435714722</a:t>
            </a:r>
          </a:p>
          <a:p>
            <a:pPr>
              <a:lnSpc>
                <a:spcPts val="3518"/>
              </a:lnSpc>
            </a:pPr>
          </a:p>
          <a:p>
            <a:pPr>
              <a:lnSpc>
                <a:spcPts val="3518"/>
              </a:lnSpc>
            </a:pPr>
            <a:r>
              <a:rPr lang="en-US" sz="3257" spc="-254">
                <a:solidFill>
                  <a:srgbClr val="1F4E79"/>
                </a:solidFill>
                <a:latin typeface="TT Rounds Condensed"/>
              </a:rPr>
              <a:t> F1 Score   :   0.5058660409304978</a:t>
            </a:r>
          </a:p>
          <a:p>
            <a:pPr algn="l">
              <a:lnSpc>
                <a:spcPts val="3086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8112365" y="2666293"/>
            <a:ext cx="8458627" cy="7425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17473" indent="-308737" lvl="1">
              <a:lnSpc>
                <a:spcPts val="3088"/>
              </a:lnSpc>
              <a:buFont typeface="Arial"/>
              <a:buChar char="•"/>
            </a:pPr>
            <a:r>
              <a:rPr lang="en-US" sz="2859" spc="-223">
                <a:solidFill>
                  <a:srgbClr val="1F4E79"/>
                </a:solidFill>
                <a:latin typeface="TT Rounds Condensed"/>
                <a:ea typeface="TT Rounds Condensed"/>
              </a:rPr>
              <a:t>Accuracy, Precision, Recall 클래스의 인스턴스 생성</a:t>
            </a:r>
          </a:p>
          <a:p>
            <a:pPr>
              <a:lnSpc>
                <a:spcPts val="3088"/>
              </a:lnSpc>
            </a:pPr>
          </a:p>
          <a:p>
            <a:pPr marL="617473" indent="-308737" lvl="1">
              <a:lnSpc>
                <a:spcPts val="3088"/>
              </a:lnSpc>
              <a:buFont typeface="Arial"/>
              <a:buChar char="•"/>
            </a:pPr>
            <a:r>
              <a:rPr lang="en-US" sz="2859" spc="-223">
                <a:solidFill>
                  <a:srgbClr val="1F4E79"/>
                </a:solidFill>
                <a:ea typeface="TT Rounds Condensed"/>
              </a:rPr>
              <a:t>데이터 제너레이터의 상태 초기화</a:t>
            </a:r>
          </a:p>
          <a:p>
            <a:pPr>
              <a:lnSpc>
                <a:spcPts val="3088"/>
              </a:lnSpc>
            </a:pPr>
          </a:p>
          <a:p>
            <a:pPr marL="617473" indent="-308737" lvl="1">
              <a:lnSpc>
                <a:spcPts val="3088"/>
              </a:lnSpc>
              <a:buFont typeface="Arial"/>
              <a:buChar char="•"/>
            </a:pPr>
            <a:r>
              <a:rPr lang="en-US" sz="2859" spc="-223">
                <a:solidFill>
                  <a:srgbClr val="1F4E79"/>
                </a:solidFill>
                <a:ea typeface="TT Rounds Condensed"/>
              </a:rPr>
              <a:t>검증 데이터에 대한 모델의 예측 값 구함</a:t>
            </a:r>
          </a:p>
          <a:p>
            <a:pPr>
              <a:lnSpc>
                <a:spcPts val="3088"/>
              </a:lnSpc>
            </a:pPr>
          </a:p>
          <a:p>
            <a:pPr marL="617473" indent="-308737" lvl="1">
              <a:lnSpc>
                <a:spcPts val="3088"/>
              </a:lnSpc>
              <a:buFont typeface="Arial"/>
              <a:buChar char="•"/>
            </a:pPr>
            <a:r>
              <a:rPr lang="en-US" sz="2859" spc="-223">
                <a:solidFill>
                  <a:srgbClr val="1F4E79"/>
                </a:solidFill>
                <a:latin typeface="TT Rounds Condensed"/>
                <a:ea typeface="TT Rounds Condensed"/>
              </a:rPr>
              <a:t>예측값을 0.5 기준으로 0또는 1 로 변환</a:t>
            </a:r>
          </a:p>
          <a:p>
            <a:pPr>
              <a:lnSpc>
                <a:spcPts val="3088"/>
              </a:lnSpc>
            </a:pPr>
          </a:p>
          <a:p>
            <a:pPr marL="617473" indent="-308737" lvl="1">
              <a:lnSpc>
                <a:spcPts val="3088"/>
              </a:lnSpc>
              <a:buFont typeface="Arial"/>
              <a:buChar char="•"/>
            </a:pPr>
            <a:r>
              <a:rPr lang="en-US" sz="2859" spc="-223">
                <a:solidFill>
                  <a:srgbClr val="1F4E79"/>
                </a:solidFill>
                <a:ea typeface="TT Rounds Condensed"/>
              </a:rPr>
              <a:t>실제 라벨값을 문자열에서 정수로 변환</a:t>
            </a:r>
          </a:p>
          <a:p>
            <a:pPr>
              <a:lnSpc>
                <a:spcPts val="3088"/>
              </a:lnSpc>
            </a:pPr>
          </a:p>
          <a:p>
            <a:pPr marL="617473" indent="-308737" lvl="1">
              <a:lnSpc>
                <a:spcPts val="3088"/>
              </a:lnSpc>
              <a:buFont typeface="Arial"/>
              <a:buChar char="•"/>
            </a:pPr>
            <a:r>
              <a:rPr lang="en-US" sz="2859" spc="-223">
                <a:solidFill>
                  <a:srgbClr val="1F4E79"/>
                </a:solidFill>
                <a:latin typeface="TT Rounds Condensed"/>
                <a:ea typeface="TT Rounds Condensed"/>
              </a:rPr>
              <a:t>update_state 메소드 호출해 실제 라벨 값과 예측 값을 받아 메트릭의 계산을 업데이트</a:t>
            </a:r>
          </a:p>
          <a:p>
            <a:pPr>
              <a:lnSpc>
                <a:spcPts val="3088"/>
              </a:lnSpc>
            </a:pPr>
          </a:p>
          <a:p>
            <a:pPr marL="617473" indent="-308737" lvl="1">
              <a:lnSpc>
                <a:spcPts val="3088"/>
              </a:lnSpc>
              <a:buFont typeface="Arial"/>
              <a:buChar char="•"/>
            </a:pPr>
            <a:r>
              <a:rPr lang="en-US" sz="2859" spc="-223">
                <a:solidFill>
                  <a:srgbClr val="1F4E79"/>
                </a:solidFill>
                <a:latin typeface="TT Rounds Condensed"/>
                <a:ea typeface="TT Rounds Condensed"/>
              </a:rPr>
              <a:t>result, numpy 메소드 호출해 메트릭 결과 numpy 배열로 변환</a:t>
            </a:r>
          </a:p>
          <a:p>
            <a:pPr>
              <a:lnSpc>
                <a:spcPts val="3088"/>
              </a:lnSpc>
            </a:pPr>
          </a:p>
          <a:p>
            <a:pPr marL="617473" indent="-308737" lvl="1">
              <a:lnSpc>
                <a:spcPts val="3088"/>
              </a:lnSpc>
              <a:buFont typeface="Arial"/>
              <a:buChar char="•"/>
            </a:pPr>
            <a:r>
              <a:rPr lang="en-US" sz="2859" spc="-223">
                <a:solidFill>
                  <a:srgbClr val="1F4E79"/>
                </a:solidFill>
                <a:latin typeface="TT Rounds Condensed"/>
                <a:ea typeface="TT Rounds Condensed"/>
              </a:rPr>
              <a:t>정밀도 , 재현율 결과 이용해 F1 score 계산</a:t>
            </a:r>
          </a:p>
          <a:p>
            <a:pPr>
              <a:lnSpc>
                <a:spcPts val="3088"/>
              </a:lnSpc>
            </a:pPr>
          </a:p>
          <a:p>
            <a:pPr>
              <a:lnSpc>
                <a:spcPts val="3088"/>
              </a:lnSpc>
            </a:pPr>
            <a:r>
              <a:rPr lang="en-US" sz="2859" spc="-223">
                <a:solidFill>
                  <a:srgbClr val="1F4E79"/>
                </a:solidFill>
                <a:latin typeface="TT Rounds Condensed"/>
                <a:ea typeface="TT Rounds Condensed"/>
              </a:rPr>
              <a:t>        (3 - 1 에서 F1 Score 에 비해 3-1에서 F1 Score이 줄어들었다 )</a:t>
            </a:r>
          </a:p>
          <a:p>
            <a:pPr algn="l">
              <a:lnSpc>
                <a:spcPts val="3086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2044641"/>
            <a:ext cx="18288000" cy="8894741"/>
            <a:chOff x="0" y="0"/>
            <a:chExt cx="24384000" cy="1185965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1859628"/>
            </a:xfrm>
            <a:custGeom>
              <a:avLst/>
              <a:gdLst/>
              <a:ahLst/>
              <a:cxnLst/>
              <a:rect r="r" b="b" t="t" l="l"/>
              <a:pathLst>
                <a:path h="1185962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1859628"/>
                  </a:lnTo>
                  <a:lnTo>
                    <a:pt x="0" y="11859628"/>
                  </a:lnTo>
                  <a:close/>
                </a:path>
              </a:pathLst>
            </a:custGeom>
            <a:solidFill>
              <a:srgbClr val="FAFAFD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18288000" cy="978185"/>
          </a:xfrm>
          <a:custGeom>
            <a:avLst/>
            <a:gdLst/>
            <a:ahLst/>
            <a:cxnLst/>
            <a:rect r="r" b="b" t="t" l="l"/>
            <a:pathLst>
              <a:path h="978185" w="18288000">
                <a:moveTo>
                  <a:pt x="0" y="0"/>
                </a:moveTo>
                <a:lnTo>
                  <a:pt x="18288000" y="0"/>
                </a:lnTo>
                <a:lnTo>
                  <a:pt x="18288000" y="978185"/>
                </a:lnTo>
                <a:lnTo>
                  <a:pt x="0" y="97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14197" y="1329215"/>
            <a:ext cx="3900964" cy="673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spc="-29">
                <a:solidFill>
                  <a:srgbClr val="404040"/>
                </a:solidFill>
                <a:latin typeface="TT Rounds Condensed Bold"/>
              </a:rPr>
              <a:t>3. MISSION3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2297716"/>
            <a:ext cx="165795" cy="480517"/>
            <a:chOff x="0" y="0"/>
            <a:chExt cx="221060" cy="6406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0980" cy="640588"/>
            </a:xfrm>
            <a:custGeom>
              <a:avLst/>
              <a:gdLst/>
              <a:ahLst/>
              <a:cxnLst/>
              <a:rect r="r" b="b" t="t" l="l"/>
              <a:pathLst>
                <a:path h="640588" w="220980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477995" y="2318708"/>
            <a:ext cx="14569210" cy="45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spc="-248">
                <a:solidFill>
                  <a:srgbClr val="404040"/>
                </a:solidFill>
                <a:latin typeface="TT Rounds Condensed Bold"/>
              </a:rPr>
              <a:t>3 - 3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3056701"/>
            <a:ext cx="165795" cy="480517"/>
            <a:chOff x="0" y="0"/>
            <a:chExt cx="221060" cy="6406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980" cy="640588"/>
            </a:xfrm>
            <a:custGeom>
              <a:avLst/>
              <a:gdLst/>
              <a:ahLst/>
              <a:cxnLst/>
              <a:rect r="r" b="b" t="t" l="l"/>
              <a:pathLst>
                <a:path h="640588" w="220980">
                  <a:moveTo>
                    <a:pt x="0" y="110490"/>
                  </a:moveTo>
                  <a:cubicBezTo>
                    <a:pt x="0" y="49530"/>
                    <a:pt x="49530" y="0"/>
                    <a:pt x="110490" y="0"/>
                  </a:cubicBezTo>
                  <a:cubicBezTo>
                    <a:pt x="171450" y="0"/>
                    <a:pt x="220980" y="49530"/>
                    <a:pt x="220980" y="110490"/>
                  </a:cubicBezTo>
                  <a:lnTo>
                    <a:pt x="220980" y="530098"/>
                  </a:lnTo>
                  <a:cubicBezTo>
                    <a:pt x="220980" y="591185"/>
                    <a:pt x="171450" y="640588"/>
                    <a:pt x="110490" y="640588"/>
                  </a:cubicBezTo>
                  <a:cubicBezTo>
                    <a:pt x="49530" y="640588"/>
                    <a:pt x="0" y="591185"/>
                    <a:pt x="0" y="530098"/>
                  </a:cubicBezTo>
                  <a:close/>
                </a:path>
              </a:pathLst>
            </a:custGeom>
            <a:solidFill>
              <a:srgbClr val="B5E3D8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477995" y="3077693"/>
            <a:ext cx="6674479" cy="45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3150" spc="-248">
                <a:solidFill>
                  <a:srgbClr val="404040"/>
                </a:solidFill>
                <a:latin typeface="TT Rounds Condensed"/>
                <a:ea typeface="TT Rounds Condensed"/>
              </a:rPr>
              <a:t>성능  향상  시도  과정  /  정확도 변화  -  8번 시도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435809" y="3813443"/>
            <a:ext cx="17507842" cy="6190727"/>
            <a:chOff x="0" y="0"/>
            <a:chExt cx="23343790" cy="825430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3343752" cy="8254338"/>
            </a:xfrm>
            <a:custGeom>
              <a:avLst/>
              <a:gdLst/>
              <a:ahLst/>
              <a:cxnLst/>
              <a:rect r="r" b="b" t="t" l="l"/>
              <a:pathLst>
                <a:path h="8254338" w="23343752">
                  <a:moveTo>
                    <a:pt x="0" y="0"/>
                  </a:moveTo>
                  <a:lnTo>
                    <a:pt x="23343752" y="0"/>
                  </a:lnTo>
                  <a:lnTo>
                    <a:pt x="23343752" y="8254338"/>
                  </a:lnTo>
                  <a:lnTo>
                    <a:pt x="0" y="8254338"/>
                  </a:lnTo>
                  <a:close/>
                </a:path>
              </a:pathLst>
            </a:custGeom>
            <a:solidFill>
              <a:srgbClr val="ECEBF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14325"/>
              <a:ext cx="23343790" cy="8568628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6480"/>
                </a:lnSpc>
              </a:pPr>
            </a:p>
            <a:p>
              <a:pPr algn="l">
                <a:lnSpc>
                  <a:spcPts val="57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732254" y="4827856"/>
            <a:ext cx="17211397" cy="4743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02"/>
              </a:lnSpc>
            </a:pP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1   -   정확도를 비롯한 점수가 불균형  문제 해결  전보다 줄어듬</a:t>
            </a:r>
          </a:p>
          <a:p>
            <a:pPr>
              <a:lnSpc>
                <a:spcPts val="3402"/>
              </a:lnSpc>
            </a:pPr>
          </a:p>
          <a:p>
            <a:pPr>
              <a:lnSpc>
                <a:spcPts val="3402"/>
              </a:lnSpc>
            </a:pP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2   -   드롭다운과 Batch Normalization 를 같이 진행</a:t>
            </a:r>
          </a:p>
          <a:p>
            <a:pPr>
              <a:lnSpc>
                <a:spcPts val="3402"/>
              </a:lnSpc>
            </a:pP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     -  &gt;  정확도  /  정밀도  / 재현율  /  f1 점수가  증가</a:t>
            </a:r>
          </a:p>
          <a:p>
            <a:pPr>
              <a:lnSpc>
                <a:spcPts val="3402"/>
              </a:lnSpc>
            </a:pPr>
          </a:p>
          <a:p>
            <a:pPr>
              <a:lnSpc>
                <a:spcPts val="3402"/>
              </a:lnSpc>
            </a:pP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3   -   두 번째 시도에서 드롭다운의 비율을 0  .  3으로 줄임</a:t>
            </a:r>
          </a:p>
          <a:p>
            <a:pPr>
              <a:lnSpc>
                <a:spcPts val="3402"/>
              </a:lnSpc>
            </a:pP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     -  &gt;  정확도  /  정밀도는 그대로,  재현율  /  f1  점수는 줄어듬</a:t>
            </a:r>
          </a:p>
          <a:p>
            <a:pPr>
              <a:lnSpc>
                <a:spcPts val="3402"/>
              </a:lnSpc>
            </a:pPr>
          </a:p>
          <a:p>
            <a:pPr>
              <a:lnSpc>
                <a:spcPts val="3402"/>
              </a:lnSpc>
            </a:pP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4   -   드롭다운의 비율을 0  .  7 로 올림</a:t>
            </a:r>
          </a:p>
          <a:p>
            <a:pPr>
              <a:lnSpc>
                <a:spcPts val="3402"/>
              </a:lnSpc>
            </a:pPr>
            <a:r>
              <a:rPr lang="en-US" sz="3150" spc="-245">
                <a:solidFill>
                  <a:srgbClr val="1F4E79"/>
                </a:solidFill>
                <a:latin typeface="TT Rounds Condensed"/>
                <a:ea typeface="TT Rounds Condensed"/>
              </a:rPr>
              <a:t>     -   &gt;  정확도  /  정밀도는 향상하기 전과 같고, 재현율  /  f1  점수는 증가  (  성능 조금 향상  )</a:t>
            </a:r>
          </a:p>
          <a:p>
            <a:pPr algn="l">
              <a:lnSpc>
                <a:spcPts val="3402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DAF1XvShf9k</dc:identifier>
  <dcterms:modified xsi:type="dcterms:W3CDTF">2011-08-01T06:04:30Z</dcterms:modified>
  <cp:revision>1</cp:revision>
  <dc:title>starter</dc:title>
</cp:coreProperties>
</file>