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C001BC-5672-42D2-998E-74CFBFC651A9}">
  <a:tblStyle styleId="{88C001BC-5672-42D2-998E-74CFBFC651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E6B9BCE-D586-4BBC-9FDE-9C5B9C66F4E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44e6aa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44e6aa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2f5e786eb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2f5e786eb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2f5e786e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2f5e786e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5ceda3a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5ceda3a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5ceda3a2c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5ceda3a2c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eaf53e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eaf53e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75e2748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75e2748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58c574b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58c574b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75e27483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e75e27483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5e2748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5e2748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75e27483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75e27483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444e6aaf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444e6aaf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75e2748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75e2748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75e27483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75e27483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75e2748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75e2748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444e6aafe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444e6aafe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2f5e786e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2f5e786e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f5e786e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2f5e786e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2f5e786e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2f5e786e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2f5e786e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2f5e786e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2f5e786eb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2f5e786eb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94086" y="3505625"/>
            <a:ext cx="1104900" cy="141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777588" y="1457900"/>
            <a:ext cx="3041100" cy="14565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777588" y="-105500"/>
            <a:ext cx="3041100" cy="145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798988" y="3505625"/>
            <a:ext cx="2352600" cy="23259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1887437" y="-335325"/>
            <a:ext cx="2624700" cy="44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155888" y="-688025"/>
            <a:ext cx="1958700" cy="21369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54663" y="1093150"/>
            <a:ext cx="2559600" cy="23790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9031038" y="502650"/>
            <a:ext cx="2000400" cy="10548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732488" y="1564850"/>
            <a:ext cx="688500" cy="471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index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(메인)</a:t>
            </a:r>
            <a:endParaRPr sz="800"/>
          </a:p>
        </p:txBody>
      </p:sp>
      <p:sp>
        <p:nvSpPr>
          <p:cNvPr id="63" name="Google Shape;63;p13"/>
          <p:cNvSpPr/>
          <p:nvPr/>
        </p:nvSpPr>
        <p:spPr>
          <a:xfrm>
            <a:off x="3246113" y="19360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login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(로그인)</a:t>
            </a:r>
            <a:endParaRPr sz="800"/>
          </a:p>
        </p:txBody>
      </p:sp>
      <p:sp>
        <p:nvSpPr>
          <p:cNvPr id="64" name="Google Shape;64;p13"/>
          <p:cNvSpPr/>
          <p:nvPr/>
        </p:nvSpPr>
        <p:spPr>
          <a:xfrm>
            <a:off x="4219538" y="193588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agree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(약관동의)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219538" y="-57710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signup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(회원가입)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075758" y="428930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memberList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(회원조회)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5259865" y="4271225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teacher_registList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(강사등록신청 목록)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259865" y="5052125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teacher_registDetail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(강사등록신청상세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5976238" y="79425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classList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(개설강의전체조회)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6929938" y="79425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classDetail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(개설강의상세조회)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6929938" y="2365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c</a:t>
            </a:r>
            <a:r>
              <a:rPr lang="ko" sz="800">
                <a:solidFill>
                  <a:schemeClr val="dk1"/>
                </a:solidFill>
              </a:rPr>
              <a:t>lass_input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(강의개설)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8022663" y="79425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student_input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(수강등록)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9167663" y="79425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payment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(결제)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0240663" y="79425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receipt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(주문내역)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341538" y="1222100"/>
            <a:ext cx="8757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regClassList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(수강중인 강의)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341538" y="2036450"/>
            <a:ext cx="8757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teach</a:t>
            </a:r>
            <a:r>
              <a:rPr lang="ko" sz="800">
                <a:solidFill>
                  <a:schemeClr val="dk1"/>
                </a:solidFill>
              </a:rPr>
              <a:t>ClassList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(강의중인 강의)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-35562" y="1222100"/>
            <a:ext cx="688500" cy="12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/class/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(강의 메인)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-911262" y="336515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visitList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(출결조회)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-911262" y="-116175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visitInput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(출결등록)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976238" y="156485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questionList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(문의/신고)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81" name="Google Shape;81;p13"/>
          <p:cNvCxnSpPr>
            <a:stCxn id="82" idx="0"/>
            <a:endCxn id="64" idx="2"/>
          </p:cNvCxnSpPr>
          <p:nvPr/>
        </p:nvCxnSpPr>
        <p:spPr>
          <a:xfrm flipH="1" rot="10800000">
            <a:off x="4076738" y="665313"/>
            <a:ext cx="48720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" name="Google Shape;83;p13"/>
          <p:cNvCxnSpPr>
            <a:stCxn id="64" idx="0"/>
            <a:endCxn id="65" idx="2"/>
          </p:cNvCxnSpPr>
          <p:nvPr/>
        </p:nvCxnSpPr>
        <p:spPr>
          <a:xfrm rot="10800000">
            <a:off x="4563788" y="-105512"/>
            <a:ext cx="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" name="Google Shape;84;p13"/>
          <p:cNvCxnSpPr>
            <a:stCxn id="82" idx="0"/>
            <a:endCxn id="63" idx="2"/>
          </p:cNvCxnSpPr>
          <p:nvPr/>
        </p:nvCxnSpPr>
        <p:spPr>
          <a:xfrm rot="10800000">
            <a:off x="3590438" y="665313"/>
            <a:ext cx="48630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3"/>
          <p:cNvCxnSpPr>
            <a:stCxn id="62" idx="3"/>
            <a:endCxn id="86" idx="1"/>
          </p:cNvCxnSpPr>
          <p:nvPr/>
        </p:nvCxnSpPr>
        <p:spPr>
          <a:xfrm>
            <a:off x="4420988" y="1800650"/>
            <a:ext cx="6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" name="Google Shape;87;p13"/>
          <p:cNvCxnSpPr>
            <a:stCxn id="69" idx="0"/>
            <a:endCxn id="71" idx="2"/>
          </p:cNvCxnSpPr>
          <p:nvPr/>
        </p:nvCxnSpPr>
        <p:spPr>
          <a:xfrm flipH="1" rot="10800000">
            <a:off x="6320488" y="495150"/>
            <a:ext cx="953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8" name="Google Shape;88;p13"/>
          <p:cNvSpPr/>
          <p:nvPr/>
        </p:nvSpPr>
        <p:spPr>
          <a:xfrm>
            <a:off x="3934613" y="3576550"/>
            <a:ext cx="9708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/userManage/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(회원관리)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467238" y="1560338"/>
            <a:ext cx="688500" cy="47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45F06"/>
                </a:solidFill>
              </a:rPr>
              <a:t>m</a:t>
            </a:r>
            <a:r>
              <a:rPr lang="ko" sz="800">
                <a:solidFill>
                  <a:srgbClr val="B45F06"/>
                </a:solidFill>
              </a:rPr>
              <a:t>ypage</a:t>
            </a:r>
            <a:endParaRPr sz="800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45F06"/>
                </a:solidFill>
              </a:rPr>
              <a:t>(마이페이지 기능)</a:t>
            </a:r>
            <a:endParaRPr sz="800">
              <a:solidFill>
                <a:srgbClr val="B45F06"/>
              </a:solidFill>
            </a:endParaRPr>
          </a:p>
        </p:txBody>
      </p:sp>
      <p:cxnSp>
        <p:nvCxnSpPr>
          <p:cNvPr id="90" name="Google Shape;90;p13"/>
          <p:cNvCxnSpPr>
            <a:stCxn id="62" idx="2"/>
            <a:endCxn id="91" idx="0"/>
          </p:cNvCxnSpPr>
          <p:nvPr/>
        </p:nvCxnSpPr>
        <p:spPr>
          <a:xfrm>
            <a:off x="4076738" y="2036450"/>
            <a:ext cx="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3"/>
          <p:cNvCxnSpPr>
            <a:stCxn id="88" idx="2"/>
            <a:endCxn id="66" idx="0"/>
          </p:cNvCxnSpPr>
          <p:nvPr/>
        </p:nvCxnSpPr>
        <p:spPr>
          <a:xfrm>
            <a:off x="4420013" y="4048150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p13"/>
          <p:cNvCxnSpPr>
            <a:stCxn id="91" idx="2"/>
            <a:endCxn id="67" idx="0"/>
          </p:cNvCxnSpPr>
          <p:nvPr/>
        </p:nvCxnSpPr>
        <p:spPr>
          <a:xfrm>
            <a:off x="4076738" y="2713050"/>
            <a:ext cx="1527300" cy="15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3"/>
          <p:cNvCxnSpPr>
            <a:stCxn id="67" idx="2"/>
            <a:endCxn id="68" idx="0"/>
          </p:cNvCxnSpPr>
          <p:nvPr/>
        </p:nvCxnSpPr>
        <p:spPr>
          <a:xfrm>
            <a:off x="5604115" y="4742825"/>
            <a:ext cx="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" name="Google Shape;95;p13"/>
          <p:cNvSpPr/>
          <p:nvPr/>
        </p:nvSpPr>
        <p:spPr>
          <a:xfrm>
            <a:off x="2775413" y="3576550"/>
            <a:ext cx="9708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/</a:t>
            </a:r>
            <a:r>
              <a:rPr lang="ko" sz="800">
                <a:solidFill>
                  <a:schemeClr val="dk1"/>
                </a:solidFill>
              </a:rPr>
              <a:t>boardManage/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(게시판관리)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732488" y="2241450"/>
            <a:ext cx="688500" cy="47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45F06"/>
                </a:solidFill>
              </a:rPr>
              <a:t>/</a:t>
            </a:r>
            <a:r>
              <a:rPr lang="ko" sz="800">
                <a:solidFill>
                  <a:srgbClr val="B45F06"/>
                </a:solidFill>
              </a:rPr>
              <a:t>admin/</a:t>
            </a:r>
            <a:endParaRPr sz="8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45F06"/>
                </a:solidFill>
              </a:rPr>
              <a:t>(관리자 기능)</a:t>
            </a:r>
            <a:endParaRPr sz="800">
              <a:solidFill>
                <a:srgbClr val="B45F06"/>
              </a:solidFill>
            </a:endParaRPr>
          </a:p>
        </p:txBody>
      </p:sp>
      <p:cxnSp>
        <p:nvCxnSpPr>
          <p:cNvPr id="96" name="Google Shape;96;p13"/>
          <p:cNvCxnSpPr>
            <a:stCxn id="91" idx="2"/>
            <a:endCxn id="88" idx="0"/>
          </p:cNvCxnSpPr>
          <p:nvPr/>
        </p:nvCxnSpPr>
        <p:spPr>
          <a:xfrm>
            <a:off x="4076738" y="2713050"/>
            <a:ext cx="343200" cy="8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3"/>
          <p:cNvCxnSpPr>
            <a:stCxn id="91" idx="2"/>
            <a:endCxn id="95" idx="0"/>
          </p:cNvCxnSpPr>
          <p:nvPr/>
        </p:nvCxnSpPr>
        <p:spPr>
          <a:xfrm flipH="1">
            <a:off x="3260738" y="2713050"/>
            <a:ext cx="816000" cy="8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/>
          <p:nvPr/>
        </p:nvSpPr>
        <p:spPr>
          <a:xfrm>
            <a:off x="3732488" y="879213"/>
            <a:ext cx="688500" cy="47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45F06"/>
                </a:solidFill>
              </a:rPr>
              <a:t>/member/</a:t>
            </a:r>
            <a:endParaRPr sz="800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45F06"/>
                </a:solidFill>
              </a:rPr>
              <a:t>(회원 기능)</a:t>
            </a:r>
            <a:endParaRPr sz="800">
              <a:solidFill>
                <a:srgbClr val="B45F06"/>
              </a:solidFill>
            </a:endParaRPr>
          </a:p>
        </p:txBody>
      </p:sp>
      <p:cxnSp>
        <p:nvCxnSpPr>
          <p:cNvPr id="98" name="Google Shape;98;p13"/>
          <p:cNvCxnSpPr>
            <a:stCxn id="62" idx="0"/>
            <a:endCxn id="82" idx="2"/>
          </p:cNvCxnSpPr>
          <p:nvPr/>
        </p:nvCxnSpPr>
        <p:spPr>
          <a:xfrm rot="10800000">
            <a:off x="4076738" y="1350950"/>
            <a:ext cx="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>
            <a:stCxn id="62" idx="1"/>
            <a:endCxn id="89" idx="3"/>
          </p:cNvCxnSpPr>
          <p:nvPr/>
        </p:nvCxnSpPr>
        <p:spPr>
          <a:xfrm rot="10800000">
            <a:off x="3155888" y="1796150"/>
            <a:ext cx="5766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>
            <a:stCxn id="95" idx="2"/>
            <a:endCxn id="101" idx="0"/>
          </p:cNvCxnSpPr>
          <p:nvPr/>
        </p:nvCxnSpPr>
        <p:spPr>
          <a:xfrm>
            <a:off x="3260813" y="4048150"/>
            <a:ext cx="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3"/>
          <p:cNvSpPr/>
          <p:nvPr/>
        </p:nvSpPr>
        <p:spPr>
          <a:xfrm>
            <a:off x="5089088" y="1564850"/>
            <a:ext cx="688500" cy="47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45F06"/>
                </a:solidFill>
              </a:rPr>
              <a:t>/</a:t>
            </a:r>
            <a:r>
              <a:rPr lang="ko" sz="800">
                <a:solidFill>
                  <a:srgbClr val="B45F06"/>
                </a:solidFill>
              </a:rPr>
              <a:t>board/</a:t>
            </a:r>
            <a:endParaRPr sz="800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45F06"/>
                </a:solidFill>
              </a:rPr>
              <a:t>(게시판 기능)</a:t>
            </a:r>
            <a:endParaRPr sz="800">
              <a:solidFill>
                <a:srgbClr val="B45F06"/>
              </a:solidFill>
            </a:endParaRPr>
          </a:p>
        </p:txBody>
      </p:sp>
      <p:cxnSp>
        <p:nvCxnSpPr>
          <p:cNvPr id="102" name="Google Shape;102;p13"/>
          <p:cNvCxnSpPr>
            <a:stCxn id="89" idx="1"/>
            <a:endCxn id="75" idx="3"/>
          </p:cNvCxnSpPr>
          <p:nvPr/>
        </p:nvCxnSpPr>
        <p:spPr>
          <a:xfrm rot="10800000">
            <a:off x="2217338" y="1458038"/>
            <a:ext cx="2499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>
            <a:stCxn id="89" idx="1"/>
            <a:endCxn id="76" idx="3"/>
          </p:cNvCxnSpPr>
          <p:nvPr/>
        </p:nvCxnSpPr>
        <p:spPr>
          <a:xfrm flipH="1">
            <a:off x="2217338" y="1796138"/>
            <a:ext cx="24990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3"/>
          <p:cNvCxnSpPr>
            <a:stCxn id="76" idx="1"/>
            <a:endCxn id="77" idx="3"/>
          </p:cNvCxnSpPr>
          <p:nvPr/>
        </p:nvCxnSpPr>
        <p:spPr>
          <a:xfrm rot="10800000">
            <a:off x="653038" y="1865150"/>
            <a:ext cx="6885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3"/>
          <p:cNvCxnSpPr>
            <a:stCxn id="75" idx="1"/>
            <a:endCxn id="77" idx="3"/>
          </p:cNvCxnSpPr>
          <p:nvPr/>
        </p:nvCxnSpPr>
        <p:spPr>
          <a:xfrm flipH="1">
            <a:off x="653038" y="1457900"/>
            <a:ext cx="6885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6" name="Google Shape;106;p13"/>
          <p:cNvSpPr/>
          <p:nvPr/>
        </p:nvSpPr>
        <p:spPr>
          <a:xfrm>
            <a:off x="-911262" y="2550800"/>
            <a:ext cx="688500" cy="47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45F06"/>
                </a:solidFill>
              </a:rPr>
              <a:t>/</a:t>
            </a:r>
            <a:r>
              <a:rPr lang="ko" sz="800">
                <a:solidFill>
                  <a:srgbClr val="B45F06"/>
                </a:solidFill>
              </a:rPr>
              <a:t>teacher/</a:t>
            </a:r>
            <a:endParaRPr sz="800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45F06"/>
                </a:solidFill>
              </a:rPr>
              <a:t>(강사)</a:t>
            </a:r>
            <a:endParaRPr sz="800">
              <a:solidFill>
                <a:srgbClr val="B45F06"/>
              </a:solidFill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-911262" y="698175"/>
            <a:ext cx="688500" cy="47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45F06"/>
                </a:solidFill>
              </a:rPr>
              <a:t>/student/</a:t>
            </a:r>
            <a:endParaRPr sz="800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45F06"/>
                </a:solidFill>
              </a:rPr>
              <a:t>(수강생)</a:t>
            </a:r>
            <a:endParaRPr sz="800">
              <a:solidFill>
                <a:srgbClr val="B45F06"/>
              </a:solidFill>
            </a:endParaRPr>
          </a:p>
        </p:txBody>
      </p:sp>
      <p:cxnSp>
        <p:nvCxnSpPr>
          <p:cNvPr id="108" name="Google Shape;108;p13"/>
          <p:cNvCxnSpPr>
            <a:stCxn id="77" idx="1"/>
            <a:endCxn id="107" idx="3"/>
          </p:cNvCxnSpPr>
          <p:nvPr/>
        </p:nvCxnSpPr>
        <p:spPr>
          <a:xfrm rot="10800000">
            <a:off x="-222762" y="933950"/>
            <a:ext cx="187200" cy="9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3"/>
          <p:cNvCxnSpPr>
            <a:stCxn id="77" idx="1"/>
            <a:endCxn id="106" idx="3"/>
          </p:cNvCxnSpPr>
          <p:nvPr/>
        </p:nvCxnSpPr>
        <p:spPr>
          <a:xfrm flipH="1">
            <a:off x="-222762" y="1865150"/>
            <a:ext cx="1872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3"/>
          <p:cNvCxnSpPr>
            <a:stCxn id="70" idx="3"/>
            <a:endCxn id="72" idx="1"/>
          </p:cNvCxnSpPr>
          <p:nvPr/>
        </p:nvCxnSpPr>
        <p:spPr>
          <a:xfrm>
            <a:off x="7618438" y="1030050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3"/>
          <p:cNvCxnSpPr>
            <a:stCxn id="72" idx="3"/>
            <a:endCxn id="73" idx="1"/>
          </p:cNvCxnSpPr>
          <p:nvPr/>
        </p:nvCxnSpPr>
        <p:spPr>
          <a:xfrm>
            <a:off x="8711163" y="1030050"/>
            <a:ext cx="4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3"/>
          <p:cNvCxnSpPr>
            <a:stCxn id="73" idx="3"/>
            <a:endCxn id="74" idx="1"/>
          </p:cNvCxnSpPr>
          <p:nvPr/>
        </p:nvCxnSpPr>
        <p:spPr>
          <a:xfrm>
            <a:off x="9856163" y="1030050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3"/>
          <p:cNvCxnSpPr>
            <a:stCxn id="69" idx="3"/>
            <a:endCxn id="70" idx="1"/>
          </p:cNvCxnSpPr>
          <p:nvPr/>
        </p:nvCxnSpPr>
        <p:spPr>
          <a:xfrm>
            <a:off x="6664738" y="1030050"/>
            <a:ext cx="2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3"/>
          <p:cNvCxnSpPr>
            <a:stCxn id="86" idx="3"/>
            <a:endCxn id="69" idx="1"/>
          </p:cNvCxnSpPr>
          <p:nvPr/>
        </p:nvCxnSpPr>
        <p:spPr>
          <a:xfrm flipH="1" rot="10800000">
            <a:off x="5777588" y="1029950"/>
            <a:ext cx="198600" cy="7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3"/>
          <p:cNvCxnSpPr>
            <a:stCxn id="86" idx="3"/>
            <a:endCxn id="80" idx="1"/>
          </p:cNvCxnSpPr>
          <p:nvPr/>
        </p:nvCxnSpPr>
        <p:spPr>
          <a:xfrm>
            <a:off x="5777588" y="1800650"/>
            <a:ext cx="1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3"/>
          <p:cNvCxnSpPr>
            <a:stCxn id="107" idx="0"/>
            <a:endCxn id="79" idx="2"/>
          </p:cNvCxnSpPr>
          <p:nvPr/>
        </p:nvCxnSpPr>
        <p:spPr>
          <a:xfrm rot="10800000">
            <a:off x="-567012" y="355575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3"/>
          <p:cNvCxnSpPr>
            <a:stCxn id="106" idx="2"/>
            <a:endCxn id="78" idx="0"/>
          </p:cNvCxnSpPr>
          <p:nvPr/>
        </p:nvCxnSpPr>
        <p:spPr>
          <a:xfrm>
            <a:off x="-567012" y="3022400"/>
            <a:ext cx="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3"/>
          <p:cNvSpPr/>
          <p:nvPr/>
        </p:nvSpPr>
        <p:spPr>
          <a:xfrm>
            <a:off x="4075758" y="506000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member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Role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(회원권한변경)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6923938" y="156485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questionDetail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(상세)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6929938" y="2302088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question_input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(입력)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1571263" y="257175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receipt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(주문내역)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561613" y="257175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refund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(환불)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23" name="Google Shape;123;p13"/>
          <p:cNvCxnSpPr>
            <a:stCxn id="89" idx="2"/>
            <a:endCxn id="121" idx="3"/>
          </p:cNvCxnSpPr>
          <p:nvPr/>
        </p:nvCxnSpPr>
        <p:spPr>
          <a:xfrm flipH="1">
            <a:off x="2259788" y="2031938"/>
            <a:ext cx="551700" cy="7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3"/>
          <p:cNvCxnSpPr>
            <a:stCxn id="121" idx="1"/>
            <a:endCxn id="122" idx="3"/>
          </p:cNvCxnSpPr>
          <p:nvPr/>
        </p:nvCxnSpPr>
        <p:spPr>
          <a:xfrm rot="10800000">
            <a:off x="1250263" y="2807550"/>
            <a:ext cx="32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3"/>
          <p:cNvSpPr/>
          <p:nvPr/>
        </p:nvSpPr>
        <p:spPr>
          <a:xfrm>
            <a:off x="2775413" y="4329025"/>
            <a:ext cx="9708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onholdClass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(강의 개설승인 페이지)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25" name="Google Shape;125;p13"/>
          <p:cNvCxnSpPr>
            <a:stCxn id="68" idx="1"/>
            <a:endCxn id="118" idx="3"/>
          </p:cNvCxnSpPr>
          <p:nvPr/>
        </p:nvCxnSpPr>
        <p:spPr>
          <a:xfrm flipH="1">
            <a:off x="4764265" y="5287925"/>
            <a:ext cx="495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26" name="Google Shape;126;p13"/>
          <p:cNvSpPr txBox="1"/>
          <p:nvPr/>
        </p:nvSpPr>
        <p:spPr>
          <a:xfrm>
            <a:off x="4011863" y="5523600"/>
            <a:ext cx="200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승인 시, 해당 회원 권한이 강사로 변경</a:t>
            </a:r>
            <a:endParaRPr sz="800"/>
          </a:p>
        </p:txBody>
      </p:sp>
      <p:cxnSp>
        <p:nvCxnSpPr>
          <p:cNvPr id="127" name="Google Shape;127;p13"/>
          <p:cNvCxnSpPr>
            <a:stCxn id="66" idx="2"/>
            <a:endCxn id="118" idx="0"/>
          </p:cNvCxnSpPr>
          <p:nvPr/>
        </p:nvCxnSpPr>
        <p:spPr>
          <a:xfrm>
            <a:off x="4420008" y="4760900"/>
            <a:ext cx="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3"/>
          <p:cNvSpPr/>
          <p:nvPr/>
        </p:nvSpPr>
        <p:spPr>
          <a:xfrm>
            <a:off x="-911262" y="1281663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memoList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(필기리스트)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-1786962" y="665188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memoDetail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(필기상세)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-911112" y="1916225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docList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(강의자료리스트)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-1786662" y="255080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docDetail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(강의자료상세)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32" name="Google Shape;132;p13"/>
          <p:cNvCxnSpPr>
            <a:endCxn id="128" idx="3"/>
          </p:cNvCxnSpPr>
          <p:nvPr/>
        </p:nvCxnSpPr>
        <p:spPr>
          <a:xfrm rot="10800000">
            <a:off x="-222762" y="1517463"/>
            <a:ext cx="1872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3"/>
          <p:cNvCxnSpPr>
            <a:endCxn id="130" idx="3"/>
          </p:cNvCxnSpPr>
          <p:nvPr/>
        </p:nvCxnSpPr>
        <p:spPr>
          <a:xfrm flipH="1">
            <a:off x="-222612" y="1865225"/>
            <a:ext cx="186900" cy="2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3"/>
          <p:cNvCxnSpPr>
            <a:stCxn id="128" idx="1"/>
            <a:endCxn id="129" idx="3"/>
          </p:cNvCxnSpPr>
          <p:nvPr/>
        </p:nvCxnSpPr>
        <p:spPr>
          <a:xfrm rot="10800000">
            <a:off x="-1098462" y="900963"/>
            <a:ext cx="187200" cy="6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3"/>
          <p:cNvSpPr/>
          <p:nvPr/>
        </p:nvSpPr>
        <p:spPr>
          <a:xfrm>
            <a:off x="5976238" y="2365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hash</a:t>
            </a:r>
            <a:r>
              <a:rPr lang="ko" sz="800">
                <a:solidFill>
                  <a:schemeClr val="dk1"/>
                </a:solidFill>
              </a:rPr>
              <a:t>classList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(해시별 강의보기)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36" name="Google Shape;136;p13"/>
          <p:cNvCxnSpPr>
            <a:stCxn id="69" idx="0"/>
            <a:endCxn id="135" idx="2"/>
          </p:cNvCxnSpPr>
          <p:nvPr/>
        </p:nvCxnSpPr>
        <p:spPr>
          <a:xfrm rot="10800000">
            <a:off x="6320488" y="495150"/>
            <a:ext cx="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3"/>
          <p:cNvCxnSpPr>
            <a:stCxn id="135" idx="3"/>
            <a:endCxn id="70" idx="0"/>
          </p:cNvCxnSpPr>
          <p:nvPr/>
        </p:nvCxnSpPr>
        <p:spPr>
          <a:xfrm>
            <a:off x="6664738" y="259450"/>
            <a:ext cx="609600" cy="5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38" name="Google Shape;138;p13"/>
          <p:cNvSpPr/>
          <p:nvPr/>
        </p:nvSpPr>
        <p:spPr>
          <a:xfrm>
            <a:off x="7274338" y="4571538"/>
            <a:ext cx="688500" cy="47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45F06"/>
                </a:solidFill>
              </a:rPr>
              <a:t>폴더구분</a:t>
            </a:r>
            <a:endParaRPr sz="800">
              <a:solidFill>
                <a:srgbClr val="B45F06"/>
              </a:solidFill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7871638" y="1564838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questio</a:t>
            </a:r>
            <a:r>
              <a:rPr lang="ko" sz="800">
                <a:solidFill>
                  <a:schemeClr val="dk1"/>
                </a:solidFill>
              </a:rPr>
              <a:t>n_modify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(수정)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40" name="Google Shape;140;p13"/>
          <p:cNvCxnSpPr>
            <a:stCxn id="80" idx="3"/>
            <a:endCxn id="119" idx="1"/>
          </p:cNvCxnSpPr>
          <p:nvPr/>
        </p:nvCxnSpPr>
        <p:spPr>
          <a:xfrm>
            <a:off x="6664738" y="1800650"/>
            <a:ext cx="2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3"/>
          <p:cNvCxnSpPr>
            <a:stCxn id="119" idx="3"/>
            <a:endCxn id="139" idx="1"/>
          </p:cNvCxnSpPr>
          <p:nvPr/>
        </p:nvCxnSpPr>
        <p:spPr>
          <a:xfrm>
            <a:off x="7612438" y="1800650"/>
            <a:ext cx="2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3"/>
          <p:cNvCxnSpPr>
            <a:stCxn id="119" idx="2"/>
            <a:endCxn id="120" idx="0"/>
          </p:cNvCxnSpPr>
          <p:nvPr/>
        </p:nvCxnSpPr>
        <p:spPr>
          <a:xfrm>
            <a:off x="7268188" y="2036450"/>
            <a:ext cx="60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3"/>
          <p:cNvSpPr/>
          <p:nvPr/>
        </p:nvSpPr>
        <p:spPr>
          <a:xfrm>
            <a:off x="8257113" y="4571538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페이지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-1786662" y="1916238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docInput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(강의입력)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-1786662" y="1290713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memo</a:t>
            </a:r>
            <a:r>
              <a:rPr lang="ko" sz="800">
                <a:solidFill>
                  <a:schemeClr val="dk1"/>
                </a:solidFill>
              </a:rPr>
              <a:t>Input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(필기입력)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-1786962" y="39663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memoModify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(필기수정)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-1786662" y="3185338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docMo</a:t>
            </a:r>
            <a:r>
              <a:rPr lang="ko" sz="800">
                <a:solidFill>
                  <a:schemeClr val="dk1"/>
                </a:solidFill>
              </a:rPr>
              <a:t>dify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(강의수정)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48" name="Google Shape;148;p13"/>
          <p:cNvCxnSpPr>
            <a:stCxn id="62" idx="1"/>
            <a:endCxn id="76" idx="3"/>
          </p:cNvCxnSpPr>
          <p:nvPr/>
        </p:nvCxnSpPr>
        <p:spPr>
          <a:xfrm flipH="1">
            <a:off x="2217188" y="1800650"/>
            <a:ext cx="1515300" cy="4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3"/>
          <p:cNvCxnSpPr>
            <a:stCxn id="62" idx="1"/>
            <a:endCxn id="75" idx="3"/>
          </p:cNvCxnSpPr>
          <p:nvPr/>
        </p:nvCxnSpPr>
        <p:spPr>
          <a:xfrm rot="10800000">
            <a:off x="2217188" y="1458050"/>
            <a:ext cx="151530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3"/>
          <p:cNvCxnSpPr>
            <a:stCxn id="130" idx="1"/>
            <a:endCxn id="131" idx="3"/>
          </p:cNvCxnSpPr>
          <p:nvPr/>
        </p:nvCxnSpPr>
        <p:spPr>
          <a:xfrm flipH="1">
            <a:off x="-1098012" y="2152025"/>
            <a:ext cx="1869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3"/>
          <p:cNvCxnSpPr>
            <a:stCxn id="130" idx="1"/>
            <a:endCxn id="144" idx="3"/>
          </p:cNvCxnSpPr>
          <p:nvPr/>
        </p:nvCxnSpPr>
        <p:spPr>
          <a:xfrm rot="10800000">
            <a:off x="-1098012" y="2152025"/>
            <a:ext cx="1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3"/>
          <p:cNvCxnSpPr>
            <a:stCxn id="131" idx="2"/>
            <a:endCxn id="147" idx="0"/>
          </p:cNvCxnSpPr>
          <p:nvPr/>
        </p:nvCxnSpPr>
        <p:spPr>
          <a:xfrm>
            <a:off x="-1442412" y="3022400"/>
            <a:ext cx="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3"/>
          <p:cNvCxnSpPr>
            <a:stCxn id="128" idx="1"/>
            <a:endCxn id="145" idx="3"/>
          </p:cNvCxnSpPr>
          <p:nvPr/>
        </p:nvCxnSpPr>
        <p:spPr>
          <a:xfrm flipH="1">
            <a:off x="-1098162" y="1517463"/>
            <a:ext cx="186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3"/>
          <p:cNvCxnSpPr>
            <a:stCxn id="129" idx="0"/>
            <a:endCxn id="146" idx="2"/>
          </p:cNvCxnSpPr>
          <p:nvPr/>
        </p:nvCxnSpPr>
        <p:spPr>
          <a:xfrm rot="10800000">
            <a:off x="-1442712" y="511288"/>
            <a:ext cx="0" cy="1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3"/>
          <p:cNvCxnSpPr/>
          <p:nvPr/>
        </p:nvCxnSpPr>
        <p:spPr>
          <a:xfrm>
            <a:off x="7497725" y="3867675"/>
            <a:ext cx="56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3"/>
          <p:cNvCxnSpPr/>
          <p:nvPr/>
        </p:nvCxnSpPr>
        <p:spPr>
          <a:xfrm>
            <a:off x="7507002" y="4020100"/>
            <a:ext cx="567300" cy="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3"/>
          <p:cNvCxnSpPr/>
          <p:nvPr/>
        </p:nvCxnSpPr>
        <p:spPr>
          <a:xfrm>
            <a:off x="7507002" y="4185875"/>
            <a:ext cx="5673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58" name="Google Shape;158;p13"/>
          <p:cNvSpPr txBox="1"/>
          <p:nvPr/>
        </p:nvSpPr>
        <p:spPr>
          <a:xfrm>
            <a:off x="8024850" y="3724800"/>
            <a:ext cx="576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김송주</a:t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백성진</a:t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이규호</a:t>
            </a:r>
            <a:endParaRPr sz="800"/>
          </a:p>
        </p:txBody>
      </p:sp>
      <p:sp>
        <p:nvSpPr>
          <p:cNvPr id="159" name="Google Shape;159;p13"/>
          <p:cNvSpPr/>
          <p:nvPr/>
        </p:nvSpPr>
        <p:spPr>
          <a:xfrm>
            <a:off x="1924190" y="392000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teacher_regist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(강사등록신청)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1154290" y="3920000"/>
            <a:ext cx="68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teacher_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(강사등록신청현황)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1536200" y="3278125"/>
            <a:ext cx="723600" cy="407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신청여부</a:t>
            </a:r>
            <a:endParaRPr sz="700"/>
          </a:p>
        </p:txBody>
      </p:sp>
      <p:cxnSp>
        <p:nvCxnSpPr>
          <p:cNvPr id="162" name="Google Shape;162;p13"/>
          <p:cNvCxnSpPr>
            <a:stCxn id="89" idx="2"/>
            <a:endCxn id="161" idx="0"/>
          </p:cNvCxnSpPr>
          <p:nvPr/>
        </p:nvCxnSpPr>
        <p:spPr>
          <a:xfrm rot="5400000">
            <a:off x="1731638" y="2198288"/>
            <a:ext cx="1246200" cy="913500"/>
          </a:xfrm>
          <a:prstGeom prst="curvedConnector3">
            <a:avLst>
              <a:gd fmla="val 8404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13"/>
          <p:cNvCxnSpPr>
            <a:stCxn id="161" idx="1"/>
            <a:endCxn id="160" idx="0"/>
          </p:cNvCxnSpPr>
          <p:nvPr/>
        </p:nvCxnSpPr>
        <p:spPr>
          <a:xfrm flipH="1">
            <a:off x="1498400" y="3481675"/>
            <a:ext cx="3780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3"/>
          <p:cNvCxnSpPr>
            <a:stCxn id="161" idx="3"/>
            <a:endCxn id="159" idx="0"/>
          </p:cNvCxnSpPr>
          <p:nvPr/>
        </p:nvCxnSpPr>
        <p:spPr>
          <a:xfrm>
            <a:off x="2259800" y="3481675"/>
            <a:ext cx="870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3"/>
          <p:cNvCxnSpPr>
            <a:stCxn id="160" idx="2"/>
            <a:endCxn id="159" idx="2"/>
          </p:cNvCxnSpPr>
          <p:nvPr/>
        </p:nvCxnSpPr>
        <p:spPr>
          <a:xfrm flipH="1" rot="-5400000">
            <a:off x="1883140" y="4007000"/>
            <a:ext cx="600" cy="769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66" name="Google Shape;166;p13"/>
          <p:cNvSpPr txBox="1"/>
          <p:nvPr/>
        </p:nvSpPr>
        <p:spPr>
          <a:xfrm>
            <a:off x="1618500" y="4522025"/>
            <a:ext cx="5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(반려시)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재신청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  로고  ]     강의   |   문의 게시판   |    </a:t>
            </a:r>
            <a:r>
              <a:rPr lang="ko">
                <a:solidFill>
                  <a:schemeClr val="dk1"/>
                </a:solidFill>
              </a:rPr>
              <a:t>사이트 관리</a:t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0" y="5454925"/>
            <a:ext cx="9144000" cy="10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/>
          <p:nvPr/>
        </p:nvSpPr>
        <p:spPr>
          <a:xfrm>
            <a:off x="7000500" y="58650"/>
            <a:ext cx="10785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37725" y="-487650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/admin/teacher_registDetail</a:t>
            </a: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graphicFrame>
        <p:nvGraphicFramePr>
          <p:cNvPr id="315" name="Google Shape;315;p22"/>
          <p:cNvGraphicFramePr/>
          <p:nvPr/>
        </p:nvGraphicFramePr>
        <p:xfrm>
          <a:off x="585475" y="113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{88C001BC-5672-42D2-998E-74CFBFC651A9}</a:tableStyleId>
              </a:tblPr>
              <a:tblGrid>
                <a:gridCol w="1522100"/>
                <a:gridCol w="1522100"/>
                <a:gridCol w="1522100"/>
                <a:gridCol w="1522100"/>
                <a:gridCol w="1522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시켜주세요 강사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 아이디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김강사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962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내용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저는 ㅁㅁ대 나왔고요 ㅁㅁ 할줄알고 ㅁㅁ 합니다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</a:tr>
              <a:tr h="396200">
                <a:tc vMerge="1"/>
                <a:tc gridSpan="4" vMerge="1"/>
                <a:tc hMerge="1" vMerge="1"/>
                <a:tc hMerge="1" vMerge="1"/>
                <a:tc hMerge="1" vMerge="1"/>
              </a:tr>
              <a:tr h="396200">
                <a:tc vMerge="1"/>
                <a:tc gridSpan="4" vMerge="1"/>
                <a:tc hMerge="1" vMerge="1"/>
                <a:tc hMerge="1" vMerge="1"/>
                <a:tc hMerge="1" vMerge="1"/>
              </a:tr>
              <a:tr h="396200">
                <a:tc vMerge="1"/>
                <a:tc gridSpan="4" vMerge="1"/>
                <a:tc hMerge="1" vMerge="1"/>
                <a:tc hMerge="1" vMerge="1"/>
                <a:tc hMerge="1" vMerge="1"/>
              </a:tr>
              <a:tr h="396200">
                <a:tc vMerge="1"/>
                <a:tc gridSpan="4" vMerge="1"/>
                <a:tc hMerge="1" vMerge="1"/>
                <a:tc hMerge="1" vMerge="1"/>
                <a:tc hMerge="1" v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파일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증거물.zip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16" name="Google Shape;316;p22"/>
          <p:cNvGraphicFramePr/>
          <p:nvPr/>
        </p:nvGraphicFramePr>
        <p:xfrm>
          <a:off x="-2333625" y="79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{0E6B9BCE-D586-4BBC-9FDE-9C5B9C66F4EC}</a:tableStyleId>
              </a:tblPr>
              <a:tblGrid>
                <a:gridCol w="12668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순서번호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 아이디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내용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파일 그룹id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승인 여부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22"/>
          <p:cNvSpPr/>
          <p:nvPr/>
        </p:nvSpPr>
        <p:spPr>
          <a:xfrm>
            <a:off x="3305100" y="4483375"/>
            <a:ext cx="12669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승인</a:t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4766925" y="4483375"/>
            <a:ext cx="12669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반려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585475" y="625750"/>
            <a:ext cx="12669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 로고  ]     강의   |   문의 게시판  |  마이페이지  </a:t>
            </a: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0" y="7189825"/>
            <a:ext cx="9144000" cy="1114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Copyright all right reserved coDream.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7010025" y="58650"/>
            <a:ext cx="1068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328" name="Google Shape;328;p23"/>
          <p:cNvSpPr txBox="1"/>
          <p:nvPr/>
        </p:nvSpPr>
        <p:spPr>
          <a:xfrm>
            <a:off x="37725" y="-487650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609225" y="1933575"/>
            <a:ext cx="8096400" cy="15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번호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이름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이름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 앞엣부분 substring으로 표시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 날짜 종료날짜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해시태그</a:t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609225" y="3715200"/>
            <a:ext cx="8096400" cy="15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자바 프로그래밍 기반 빅데이터 UI </a:t>
            </a:r>
            <a:r>
              <a:rPr lang="ko" sz="1200">
                <a:solidFill>
                  <a:schemeClr val="dk1"/>
                </a:solidFill>
              </a:rPr>
              <a:t>#IT #JSP #초보 #고급과정 #즉시취업...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여태까지 배워본 적 없는 진정한 코딩! 혹시 아직도 코딩에 대한 두려움이 남아있다면 이제부터…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coDream 아카데미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개강 </a:t>
            </a:r>
            <a:r>
              <a:rPr lang="ko">
                <a:solidFill>
                  <a:schemeClr val="dk1"/>
                </a:solidFill>
              </a:rPr>
              <a:t>2021.07.19 ~ 종강 2021.09.20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609225" y="5477325"/>
            <a:ext cx="8096400" cy="15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23"/>
          <p:cNvGraphicFramePr/>
          <p:nvPr/>
        </p:nvGraphicFramePr>
        <p:xfrm>
          <a:off x="-1514475" y="77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{0E6B9BCE-D586-4BBC-9FDE-9C5B9C66F4EC}</a:tableStyleId>
              </a:tblPr>
              <a:tblGrid>
                <a:gridCol w="12668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강의 seq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강의제목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강의 설명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강사 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강의 수강료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시작일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종료일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강의 시간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주소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수강 정원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23"/>
          <p:cNvSpPr txBox="1"/>
          <p:nvPr/>
        </p:nvSpPr>
        <p:spPr>
          <a:xfrm>
            <a:off x="6375" y="-414275"/>
            <a:ext cx="20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classList</a:t>
            </a:r>
            <a:endParaRPr/>
          </a:p>
        </p:txBody>
      </p:sp>
      <p:sp>
        <p:nvSpPr>
          <p:cNvPr id="334" name="Google Shape;334;p23"/>
          <p:cNvSpPr txBox="1"/>
          <p:nvPr/>
        </p:nvSpPr>
        <p:spPr>
          <a:xfrm>
            <a:off x="7310700" y="4639125"/>
            <a:ext cx="134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dk1"/>
                </a:solidFill>
              </a:rPr>
              <a:t>20,000￦</a:t>
            </a:r>
            <a:endParaRPr sz="2200"/>
          </a:p>
        </p:txBody>
      </p:sp>
      <p:sp>
        <p:nvSpPr>
          <p:cNvPr id="335" name="Google Shape;335;p23"/>
          <p:cNvSpPr/>
          <p:nvPr/>
        </p:nvSpPr>
        <p:spPr>
          <a:xfrm>
            <a:off x="609225" y="876975"/>
            <a:ext cx="179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전체 개설</a:t>
            </a:r>
            <a:r>
              <a:rPr b="1" lang="ko" sz="1700"/>
              <a:t> 강의</a:t>
            </a:r>
            <a:endParaRPr b="1" sz="1700"/>
          </a:p>
        </p:txBody>
      </p:sp>
      <p:sp>
        <p:nvSpPr>
          <p:cNvPr id="336" name="Google Shape;336;p23"/>
          <p:cNvSpPr/>
          <p:nvPr/>
        </p:nvSpPr>
        <p:spPr>
          <a:xfrm>
            <a:off x="7095825" y="876975"/>
            <a:ext cx="160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 u="sng"/>
              <a:t>신규 강의 개설</a:t>
            </a:r>
            <a:endParaRPr b="1" sz="1700" u="sng"/>
          </a:p>
        </p:txBody>
      </p:sp>
      <p:sp>
        <p:nvSpPr>
          <p:cNvPr id="337" name="Google Shape;337;p23"/>
          <p:cNvSpPr txBox="1"/>
          <p:nvPr/>
        </p:nvSpPr>
        <p:spPr>
          <a:xfrm>
            <a:off x="692650" y="1433325"/>
            <a:ext cx="79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#해시1 #해시1 #해시1 #해시1 #해시1 #해시1 #해시1 #해시1 #해시1 #해시1 #해시1 #해시1 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8263900" y="1344175"/>
            <a:ext cx="126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최신 10개 해시태그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 로고  ]     강의   |   문의 게시판  |  마이페이지  </a:t>
            </a:r>
            <a:endParaRPr/>
          </a:p>
        </p:txBody>
      </p:sp>
      <p:sp>
        <p:nvSpPr>
          <p:cNvPr id="344" name="Google Shape;344;p24"/>
          <p:cNvSpPr/>
          <p:nvPr/>
        </p:nvSpPr>
        <p:spPr>
          <a:xfrm>
            <a:off x="7010025" y="58650"/>
            <a:ext cx="1068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0" y="13477225"/>
            <a:ext cx="9144000" cy="1114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Copyright all right reserved coDream.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-2410150" y="671375"/>
            <a:ext cx="5949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70062" y="58650"/>
            <a:ext cx="351472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4"/>
          <p:cNvSpPr/>
          <p:nvPr/>
        </p:nvSpPr>
        <p:spPr>
          <a:xfrm>
            <a:off x="504750" y="884450"/>
            <a:ext cx="8134500" cy="4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강의명을 입력해주세요.</a:t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>
            <a:off x="504750" y="416400"/>
            <a:ext cx="8134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제목</a:t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504750" y="6264400"/>
            <a:ext cx="8134500" cy="21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강의에 대한 설명을 적어주세요...</a:t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504750" y="5796350"/>
            <a:ext cx="8134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설명</a:t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1809675" y="3213925"/>
            <a:ext cx="1390500" cy="4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시작일</a:t>
            </a: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504750" y="3162075"/>
            <a:ext cx="1236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기간</a:t>
            </a: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504750" y="4084600"/>
            <a:ext cx="1068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시간</a:t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>
            <a:off x="3571800" y="3213925"/>
            <a:ext cx="1390500" cy="4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종료</a:t>
            </a:r>
            <a:r>
              <a:rPr lang="ko"/>
              <a:t>일</a:t>
            </a:r>
            <a:endParaRPr/>
          </a:p>
        </p:txBody>
      </p:sp>
      <p:sp>
        <p:nvSpPr>
          <p:cNvPr id="357" name="Google Shape;357;p24"/>
          <p:cNvSpPr/>
          <p:nvPr/>
        </p:nvSpPr>
        <p:spPr>
          <a:xfrm>
            <a:off x="1841913" y="1754875"/>
            <a:ext cx="1390500" cy="4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/>
          <p:nvPr/>
        </p:nvSpPr>
        <p:spPr>
          <a:xfrm>
            <a:off x="536988" y="1754875"/>
            <a:ext cx="1181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수강료</a:t>
            </a:r>
            <a:endParaRPr/>
          </a:p>
        </p:txBody>
      </p:sp>
      <p:sp>
        <p:nvSpPr>
          <p:cNvPr id="359" name="Google Shape;359;p24"/>
          <p:cNvSpPr/>
          <p:nvPr/>
        </p:nvSpPr>
        <p:spPr>
          <a:xfrm>
            <a:off x="3308763" y="1754875"/>
            <a:ext cx="1068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</a:t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>
            <a:off x="3259575" y="3213925"/>
            <a:ext cx="1068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~</a:t>
            </a:r>
            <a:endParaRPr/>
          </a:p>
        </p:txBody>
      </p:sp>
      <p:graphicFrame>
        <p:nvGraphicFramePr>
          <p:cNvPr id="361" name="Google Shape;361;p24"/>
          <p:cNvGraphicFramePr/>
          <p:nvPr/>
        </p:nvGraphicFramePr>
        <p:xfrm>
          <a:off x="504700" y="453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{88C001BC-5672-42D2-998E-74CFBFC651A9}</a:tableStyleId>
              </a:tblPr>
              <a:tblGrid>
                <a:gridCol w="1016825"/>
                <a:gridCol w="1016825"/>
                <a:gridCol w="1016825"/>
                <a:gridCol w="1016825"/>
                <a:gridCol w="1016825"/>
                <a:gridCol w="1016825"/>
                <a:gridCol w="1016825"/>
                <a:gridCol w="101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요일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토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시작시간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종료시간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" name="Google Shape;362;p24"/>
          <p:cNvSpPr/>
          <p:nvPr/>
        </p:nvSpPr>
        <p:spPr>
          <a:xfrm>
            <a:off x="1685850" y="4084600"/>
            <a:ext cx="6393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요일을 클릭하면 시간을 지정할 수 있습니다.</a:t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504750" y="12055975"/>
            <a:ext cx="2760600" cy="8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캡챠</a:t>
            </a:r>
            <a:endParaRPr/>
          </a:p>
        </p:txBody>
      </p:sp>
      <p:sp>
        <p:nvSpPr>
          <p:cNvPr id="364" name="Google Shape;364;p24"/>
          <p:cNvSpPr/>
          <p:nvPr/>
        </p:nvSpPr>
        <p:spPr>
          <a:xfrm>
            <a:off x="1841850" y="2444038"/>
            <a:ext cx="1390500" cy="4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"/>
          <p:cNvSpPr/>
          <p:nvPr/>
        </p:nvSpPr>
        <p:spPr>
          <a:xfrm>
            <a:off x="536925" y="2418113"/>
            <a:ext cx="1181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수강정원</a:t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3308700" y="2444038"/>
            <a:ext cx="1068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</a:t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191700" y="11188709"/>
            <a:ext cx="27606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등록</a:t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448750" y="-485700"/>
            <a:ext cx="2646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화면이탈 시 물어봄</a:t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105100" y="-485700"/>
            <a:ext cx="2646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classInput</a:t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504750" y="10333325"/>
            <a:ext cx="8134500" cy="4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#을 앞에 붙여서 작성해주세요. 두 개 이상의 태그는 띄어쓰기로 구분됩니다.</a:t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>
            <a:off x="504750" y="9865275"/>
            <a:ext cx="8134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연관 태그</a:t>
            </a:r>
            <a:endParaRPr/>
          </a:p>
        </p:txBody>
      </p:sp>
      <p:sp>
        <p:nvSpPr>
          <p:cNvPr id="372" name="Google Shape;372;p24"/>
          <p:cNvSpPr/>
          <p:nvPr/>
        </p:nvSpPr>
        <p:spPr>
          <a:xfrm>
            <a:off x="504750" y="9140500"/>
            <a:ext cx="6505200" cy="4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도로명주소</a:t>
            </a: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504750" y="8672450"/>
            <a:ext cx="8134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강의장 주소</a:t>
            </a: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7248800" y="9140500"/>
            <a:ext cx="1390500" cy="4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 검색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 로고  ]     강의   |   문의 게시판  |  마이페이지  </a:t>
            </a: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7010025" y="58650"/>
            <a:ext cx="1068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0" y="9533875"/>
            <a:ext cx="9144000" cy="1114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Copyright all right reserved coDream.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-2410150" y="671375"/>
            <a:ext cx="5949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70062" y="58650"/>
            <a:ext cx="351472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5"/>
          <p:cNvSpPr/>
          <p:nvPr/>
        </p:nvSpPr>
        <p:spPr>
          <a:xfrm>
            <a:off x="550500" y="948788"/>
            <a:ext cx="15795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#IT #JSP #빅데이터</a:t>
            </a:r>
            <a:endParaRPr sz="1200"/>
          </a:p>
        </p:txBody>
      </p:sp>
      <p:sp>
        <p:nvSpPr>
          <p:cNvPr id="386" name="Google Shape;386;p25"/>
          <p:cNvSpPr/>
          <p:nvPr/>
        </p:nvSpPr>
        <p:spPr>
          <a:xfrm>
            <a:off x="504750" y="558325"/>
            <a:ext cx="3693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강의 제목</a:t>
            </a:r>
            <a:endParaRPr b="1" sz="1600"/>
          </a:p>
        </p:txBody>
      </p:sp>
      <p:sp>
        <p:nvSpPr>
          <p:cNvPr id="387" name="Google Shape;387;p25"/>
          <p:cNvSpPr/>
          <p:nvPr/>
        </p:nvSpPr>
        <p:spPr>
          <a:xfrm>
            <a:off x="504750" y="3039800"/>
            <a:ext cx="8134500" cy="21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소개 내용</a:t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504750" y="2571750"/>
            <a:ext cx="8134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소개</a:t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550488" y="1897563"/>
            <a:ext cx="893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시작일</a:t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504750" y="5760613"/>
            <a:ext cx="1068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시간</a:t>
            </a: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1829113" y="1897563"/>
            <a:ext cx="1390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종료일</a:t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4458025" y="1965388"/>
            <a:ext cx="1068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00000원</a:t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516888" y="1897563"/>
            <a:ext cx="1068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~</a:t>
            </a:r>
            <a:endParaRPr/>
          </a:p>
        </p:txBody>
      </p:sp>
      <p:graphicFrame>
        <p:nvGraphicFramePr>
          <p:cNvPr id="394" name="Google Shape;394;p25"/>
          <p:cNvGraphicFramePr/>
          <p:nvPr/>
        </p:nvGraphicFramePr>
        <p:xfrm>
          <a:off x="504700" y="6206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{88C001BC-5672-42D2-998E-74CFBFC651A9}</a:tableStyleId>
              </a:tblPr>
              <a:tblGrid>
                <a:gridCol w="1016825"/>
                <a:gridCol w="1016825"/>
                <a:gridCol w="1016825"/>
                <a:gridCol w="1016825"/>
                <a:gridCol w="1016825"/>
                <a:gridCol w="1016825"/>
                <a:gridCol w="1016825"/>
                <a:gridCol w="101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요일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토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시작시간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종료시간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00:00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5" name="Google Shape;395;p25"/>
          <p:cNvSpPr/>
          <p:nvPr/>
        </p:nvSpPr>
        <p:spPr>
          <a:xfrm>
            <a:off x="5657425" y="1965388"/>
            <a:ext cx="1068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00</a:t>
            </a:r>
            <a:r>
              <a:rPr lang="ko"/>
              <a:t>명</a:t>
            </a:r>
            <a:endParaRPr/>
          </a:p>
        </p:txBody>
      </p:sp>
      <p:sp>
        <p:nvSpPr>
          <p:cNvPr id="396" name="Google Shape;396;p25"/>
          <p:cNvSpPr/>
          <p:nvPr/>
        </p:nvSpPr>
        <p:spPr>
          <a:xfrm>
            <a:off x="3191700" y="8483609"/>
            <a:ext cx="27606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목록</a:t>
            </a:r>
            <a:endParaRPr/>
          </a:p>
        </p:txBody>
      </p:sp>
      <p:sp>
        <p:nvSpPr>
          <p:cNvPr id="397" name="Google Shape;397;p25"/>
          <p:cNvSpPr/>
          <p:nvPr/>
        </p:nvSpPr>
        <p:spPr>
          <a:xfrm>
            <a:off x="6448750" y="-485700"/>
            <a:ext cx="2646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화면이탈 시 물어봄</a:t>
            </a:r>
            <a:endParaRPr/>
          </a:p>
        </p:txBody>
      </p:sp>
      <p:sp>
        <p:nvSpPr>
          <p:cNvPr id="398" name="Google Shape;398;p25"/>
          <p:cNvSpPr/>
          <p:nvPr/>
        </p:nvSpPr>
        <p:spPr>
          <a:xfrm>
            <a:off x="105100" y="-485700"/>
            <a:ext cx="2646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classDetail</a:t>
            </a:r>
            <a:endParaRPr/>
          </a:p>
        </p:txBody>
      </p:sp>
      <p:sp>
        <p:nvSpPr>
          <p:cNvPr id="399" name="Google Shape;399;p25"/>
          <p:cNvSpPr/>
          <p:nvPr/>
        </p:nvSpPr>
        <p:spPr>
          <a:xfrm>
            <a:off x="583950" y="1499750"/>
            <a:ext cx="1512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김송주</a:t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6809025" y="1965388"/>
            <a:ext cx="1390500" cy="4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수강신청</a:t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550500" y="7592659"/>
            <a:ext cx="27606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강의장 위치 지도 표시</a:t>
            </a:r>
            <a:endParaRPr/>
          </a:p>
        </p:txBody>
      </p:sp>
      <p:sp>
        <p:nvSpPr>
          <p:cNvPr id="402" name="Google Shape;402;p25"/>
          <p:cNvSpPr/>
          <p:nvPr/>
        </p:nvSpPr>
        <p:spPr>
          <a:xfrm>
            <a:off x="4572000" y="7592659"/>
            <a:ext cx="27606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수강료</a:t>
            </a:r>
            <a:r>
              <a:rPr lang="ko"/>
              <a:t> 비교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 로고  ]     강의   |   문의 게시판  |  마이페이지  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7010025" y="58650"/>
            <a:ext cx="1068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105100" y="-485700"/>
            <a:ext cx="2646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StudentInput</a:t>
            </a:r>
            <a:endParaRPr/>
          </a:p>
        </p:txBody>
      </p:sp>
      <p:pic>
        <p:nvPicPr>
          <p:cNvPr id="411" name="Google Shape;4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14725" y="949800"/>
            <a:ext cx="3352800" cy="1857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26"/>
          <p:cNvGraphicFramePr/>
          <p:nvPr/>
        </p:nvGraphicFramePr>
        <p:xfrm>
          <a:off x="952500" y="90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{88C001BC-5672-42D2-998E-74CFBFC651A9}</a:tableStyleId>
              </a:tblPr>
              <a:tblGrid>
                <a:gridCol w="1552575"/>
                <a:gridCol w="5686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구매 상품명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CL_TITLE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구매자명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userid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금액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20,000원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3" name="Google Shape;413;p26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{88C001BC-5672-42D2-998E-74CFBFC651A9}</a:tableStyleId>
              </a:tblPr>
              <a:tblGrid>
                <a:gridCol w="1162050"/>
                <a:gridCol w="6076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사용 쿠폰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coDream에서 공부해요                                                                             ▼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4" name="Google Shape;414;p26"/>
          <p:cNvGraphicFramePr/>
          <p:nvPr/>
        </p:nvGraphicFramePr>
        <p:xfrm>
          <a:off x="2114550" y="280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{88C001BC-5672-42D2-998E-74CFBFC651A9}</a:tableStyleId>
              </a:tblPr>
              <a:tblGrid>
                <a:gridCol w="3111500"/>
                <a:gridCol w="1266825"/>
                <a:gridCol w="1698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쿠폰명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할인 타입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할인율/할인가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coDreamers 특별쿠폰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개강 축하 쿠폰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금액권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10,000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5" name="Google Shape;415;p26"/>
          <p:cNvSpPr/>
          <p:nvPr/>
        </p:nvSpPr>
        <p:spPr>
          <a:xfrm>
            <a:off x="942975" y="4143375"/>
            <a:ext cx="7239000" cy="11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6"/>
          <p:cNvSpPr txBox="1"/>
          <p:nvPr/>
        </p:nvSpPr>
        <p:spPr>
          <a:xfrm>
            <a:off x="1171575" y="4419600"/>
            <a:ext cx="34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판매가 : </a:t>
            </a:r>
            <a:r>
              <a:rPr b="1" lang="ko" strike="sngStrike"/>
              <a:t>20,000￦</a:t>
            </a:r>
            <a:endParaRPr b="1" strike="sngStrike"/>
          </a:p>
        </p:txBody>
      </p:sp>
      <p:sp>
        <p:nvSpPr>
          <p:cNvPr id="417" name="Google Shape;417;p26"/>
          <p:cNvSpPr txBox="1"/>
          <p:nvPr/>
        </p:nvSpPr>
        <p:spPr>
          <a:xfrm>
            <a:off x="1171575" y="4819800"/>
            <a:ext cx="34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할인 적용가</a:t>
            </a:r>
            <a:r>
              <a:rPr b="1" lang="ko"/>
              <a:t> : 20,000￦</a:t>
            </a:r>
            <a:endParaRPr b="1"/>
          </a:p>
        </p:txBody>
      </p:sp>
      <p:sp>
        <p:nvSpPr>
          <p:cNvPr id="418" name="Google Shape;418;p26"/>
          <p:cNvSpPr/>
          <p:nvPr/>
        </p:nvSpPr>
        <p:spPr>
          <a:xfrm>
            <a:off x="942975" y="5343525"/>
            <a:ext cx="7136100" cy="11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 버튼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105100" y="-485700"/>
            <a:ext cx="4952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/</a:t>
            </a:r>
            <a:r>
              <a:rPr lang="ko" sz="1500">
                <a:solidFill>
                  <a:schemeClr val="dk1"/>
                </a:solidFill>
              </a:rPr>
              <a:t>regClassList (내 강의를 눌렀을 때 나오는 화면)</a:t>
            </a:r>
            <a:endParaRPr sz="2100"/>
          </a:p>
        </p:txBody>
      </p:sp>
      <p:sp>
        <p:nvSpPr>
          <p:cNvPr id="424" name="Google Shape;424;p27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 로고  ]     강의   |   문의 게시판  |  마이페이지  </a:t>
            </a: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7010025" y="58650"/>
            <a:ext cx="1068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426" name="Google Shape;426;p27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427" name="Google Shape;427;p27"/>
          <p:cNvSpPr/>
          <p:nvPr/>
        </p:nvSpPr>
        <p:spPr>
          <a:xfrm>
            <a:off x="2114550" y="1476275"/>
            <a:ext cx="6210300" cy="3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등록한 강의 목록(ClassList와 같은 형식, cl_seq 역순 - 가격만 빠짐)</a:t>
            </a: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600075" y="1476275"/>
            <a:ext cx="1352700" cy="3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수강 중인 강의</a:t>
            </a:r>
            <a:endParaRPr b="1" sz="900"/>
          </a:p>
        </p:txBody>
      </p:sp>
      <p:sp>
        <p:nvSpPr>
          <p:cNvPr id="429" name="Google Shape;429;p27"/>
          <p:cNvSpPr/>
          <p:nvPr/>
        </p:nvSpPr>
        <p:spPr>
          <a:xfrm>
            <a:off x="600075" y="2104925"/>
            <a:ext cx="1352700" cy="3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나의 개설 강의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/>
          <p:nvPr/>
        </p:nvSpPr>
        <p:spPr>
          <a:xfrm>
            <a:off x="105100" y="-485700"/>
            <a:ext cx="4952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/regClassList (내 강의를 눌렀을 때 나오는 화면)</a:t>
            </a:r>
            <a:endParaRPr sz="2100"/>
          </a:p>
        </p:txBody>
      </p:sp>
      <p:sp>
        <p:nvSpPr>
          <p:cNvPr id="435" name="Google Shape;435;p28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 로고  ]     강의   |   문의 게시판  |  마이페이지  </a:t>
            </a:r>
            <a:endParaRPr/>
          </a:p>
        </p:txBody>
      </p:sp>
      <p:sp>
        <p:nvSpPr>
          <p:cNvPr id="436" name="Google Shape;436;p28"/>
          <p:cNvSpPr/>
          <p:nvPr/>
        </p:nvSpPr>
        <p:spPr>
          <a:xfrm>
            <a:off x="7010025" y="58650"/>
            <a:ext cx="1068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2114550" y="1476275"/>
            <a:ext cx="6210300" cy="3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571500" y="2724050"/>
            <a:ext cx="1352700" cy="3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구매 내역/환불</a:t>
            </a:r>
            <a:endParaRPr sz="900"/>
          </a:p>
        </p:txBody>
      </p:sp>
      <p:sp>
        <p:nvSpPr>
          <p:cNvPr id="440" name="Google Shape;440;p28"/>
          <p:cNvSpPr/>
          <p:nvPr/>
        </p:nvSpPr>
        <p:spPr>
          <a:xfrm>
            <a:off x="571500" y="1475913"/>
            <a:ext cx="1352700" cy="3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내 정보</a:t>
            </a:r>
            <a:endParaRPr sz="900"/>
          </a:p>
        </p:txBody>
      </p:sp>
      <p:sp>
        <p:nvSpPr>
          <p:cNvPr id="441" name="Google Shape;441;p28"/>
          <p:cNvSpPr/>
          <p:nvPr/>
        </p:nvSpPr>
        <p:spPr>
          <a:xfrm>
            <a:off x="571500" y="2066638"/>
            <a:ext cx="1352700" cy="3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강사 등록 신청/현황</a:t>
            </a:r>
            <a:endParaRPr sz="900"/>
          </a:p>
        </p:txBody>
      </p:sp>
      <p:pic>
        <p:nvPicPr>
          <p:cNvPr id="442" name="Google Shape;4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1475925"/>
            <a:ext cx="6180388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>
            <a:off x="105100" y="-485700"/>
            <a:ext cx="2646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teach</a:t>
            </a:r>
            <a:r>
              <a:rPr lang="ko" sz="1500">
                <a:solidFill>
                  <a:schemeClr val="dk1"/>
                </a:solidFill>
              </a:rPr>
              <a:t>ClassList</a:t>
            </a:r>
            <a:endParaRPr sz="2100"/>
          </a:p>
        </p:txBody>
      </p:sp>
      <p:sp>
        <p:nvSpPr>
          <p:cNvPr id="448" name="Google Shape;448;p29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 로고  ]     강의   |   문의 게시판  |  마이페이지  </a:t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7010025" y="58650"/>
            <a:ext cx="1068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533500" y="1476275"/>
            <a:ext cx="7791300" cy="3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목록(ClassList와 같은 형식, cl_seq 역순 - 가격만 빠짐) : 강의 기한이 지나거나 지나지 않은(강의 중) 경우 별도 표기가 붙을 수 있도록 함</a:t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533400" y="800000"/>
            <a:ext cx="1352700" cy="3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듣는</a:t>
            </a:r>
            <a:r>
              <a:rPr lang="ko"/>
              <a:t> 강의</a:t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2057400" y="800000"/>
            <a:ext cx="1352700" cy="3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내가 연</a:t>
            </a:r>
            <a:r>
              <a:rPr b="1" lang="ko"/>
              <a:t> 강의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"/>
          <p:cNvSpPr/>
          <p:nvPr/>
        </p:nvSpPr>
        <p:spPr>
          <a:xfrm>
            <a:off x="105100" y="-485700"/>
            <a:ext cx="2646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class/</a:t>
            </a:r>
            <a:r>
              <a:rPr lang="ko"/>
              <a:t>classMain</a:t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 로고  ]     강의   |   문의 게시판  |  마이페이지  </a:t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7010025" y="58650"/>
            <a:ext cx="1068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2560900" y="1476275"/>
            <a:ext cx="5763900" cy="157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최근 강의자료(5)</a:t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209550" y="1476275"/>
            <a:ext cx="2000400" cy="3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강의 자료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필기 공유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출결</a:t>
            </a:r>
            <a:endParaRPr/>
          </a:p>
        </p:txBody>
      </p:sp>
      <p:sp>
        <p:nvSpPr>
          <p:cNvPr id="464" name="Google Shape;464;p30"/>
          <p:cNvSpPr/>
          <p:nvPr/>
        </p:nvSpPr>
        <p:spPr>
          <a:xfrm>
            <a:off x="2560900" y="3395175"/>
            <a:ext cx="5763900" cy="157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최근 필기자료(5)</a:t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209550" y="800000"/>
            <a:ext cx="8115300" cy="3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강의제목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"/>
          <p:cNvSpPr/>
          <p:nvPr/>
        </p:nvSpPr>
        <p:spPr>
          <a:xfrm>
            <a:off x="105100" y="-485700"/>
            <a:ext cx="2646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class/docList</a:t>
            </a:r>
            <a:endParaRPr/>
          </a:p>
        </p:txBody>
      </p:sp>
      <p:sp>
        <p:nvSpPr>
          <p:cNvPr id="471" name="Google Shape;471;p31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 로고  ]     강의   |   문의 게시판  |  마이페이지  </a:t>
            </a:r>
            <a:endParaRPr/>
          </a:p>
        </p:txBody>
      </p:sp>
      <p:sp>
        <p:nvSpPr>
          <p:cNvPr id="472" name="Google Shape;472;p31"/>
          <p:cNvSpPr/>
          <p:nvPr/>
        </p:nvSpPr>
        <p:spPr>
          <a:xfrm>
            <a:off x="7010025" y="58650"/>
            <a:ext cx="1068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473" name="Google Shape;473;p31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474" name="Google Shape;474;p31"/>
          <p:cNvSpPr/>
          <p:nvPr/>
        </p:nvSpPr>
        <p:spPr>
          <a:xfrm>
            <a:off x="2560900" y="1476275"/>
            <a:ext cx="5763900" cy="3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순서번호(rn) / 강의자료명 [</a:t>
            </a:r>
            <a:r>
              <a:rPr lang="ko">
                <a:solidFill>
                  <a:schemeClr val="dk1"/>
                </a:solidFill>
              </a:rPr>
              <a:t>파일여부] </a:t>
            </a:r>
            <a:r>
              <a:rPr lang="ko"/>
              <a:t>/ 작성자 이름 / 날짜</a:t>
            </a:r>
            <a:endParaRPr/>
          </a:p>
        </p:txBody>
      </p:sp>
      <p:sp>
        <p:nvSpPr>
          <p:cNvPr id="475" name="Google Shape;475;p31"/>
          <p:cNvSpPr/>
          <p:nvPr/>
        </p:nvSpPr>
        <p:spPr>
          <a:xfrm>
            <a:off x="209550" y="1476275"/>
            <a:ext cx="2000400" cy="3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강의 자료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필기 공유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출결</a:t>
            </a:r>
            <a:endParaRPr/>
          </a:p>
        </p:txBody>
      </p:sp>
      <p:sp>
        <p:nvSpPr>
          <p:cNvPr id="476" name="Google Shape;476;p31"/>
          <p:cNvSpPr/>
          <p:nvPr/>
        </p:nvSpPr>
        <p:spPr>
          <a:xfrm>
            <a:off x="209550" y="800000"/>
            <a:ext cx="8115300" cy="3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강의제목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[  로고  ]     강의 | 마이페이지 | 고객센터</a:t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0" y="6282625"/>
            <a:ext cx="9144000" cy="1114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Copyright all right reserved coDream.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0" y="416400"/>
            <a:ext cx="9144000" cy="155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광고용 슬라이드</a:t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4862550" y="2225425"/>
            <a:ext cx="3990900" cy="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개강 임박 순 강의(수강 시작 날짜 임박한 순)</a:t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7288375" y="58650"/>
            <a:ext cx="7905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290550" y="2225425"/>
            <a:ext cx="3990900" cy="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최신 순 강의(올라온 순)</a:t>
            </a:r>
            <a:endParaRPr/>
          </a:p>
        </p:txBody>
      </p:sp>
      <p:sp>
        <p:nvSpPr>
          <p:cNvPr id="178" name="Google Shape;178;p14"/>
          <p:cNvSpPr txBox="1"/>
          <p:nvPr/>
        </p:nvSpPr>
        <p:spPr>
          <a:xfrm>
            <a:off x="37725" y="-487650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6019800" y="8100"/>
            <a:ext cx="10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강의</a:t>
            </a:r>
            <a:endParaRPr/>
          </a:p>
        </p:txBody>
      </p:sp>
      <p:graphicFrame>
        <p:nvGraphicFramePr>
          <p:cNvPr id="180" name="Google Shape;180;p14"/>
          <p:cNvGraphicFramePr/>
          <p:nvPr/>
        </p:nvGraphicFramePr>
        <p:xfrm>
          <a:off x="290550" y="264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{88C001BC-5672-42D2-998E-74CFBFC651A9}</a:tableStyleId>
              </a:tblPr>
              <a:tblGrid>
                <a:gridCol w="3990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1" name="Google Shape;181;p14"/>
          <p:cNvGraphicFramePr/>
          <p:nvPr/>
        </p:nvGraphicFramePr>
        <p:xfrm>
          <a:off x="4862550" y="264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{88C001BC-5672-42D2-998E-74CFBFC651A9}</a:tableStyleId>
              </a:tblPr>
              <a:tblGrid>
                <a:gridCol w="3990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/>
          <p:nvPr/>
        </p:nvSpPr>
        <p:spPr>
          <a:xfrm>
            <a:off x="105100" y="-485700"/>
            <a:ext cx="2646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class/memoList</a:t>
            </a: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 로고  ]     강의   |   문의 게시판  |  마이페이지  </a:t>
            </a: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7010025" y="58650"/>
            <a:ext cx="1068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484" name="Google Shape;484;p32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2560900" y="1476275"/>
            <a:ext cx="5763900" cy="3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순서번호(rn) / 필기자료명 [</a:t>
            </a:r>
            <a:r>
              <a:rPr lang="ko">
                <a:solidFill>
                  <a:schemeClr val="dk1"/>
                </a:solidFill>
              </a:rPr>
              <a:t>파일여부] </a:t>
            </a:r>
            <a:r>
              <a:rPr lang="ko"/>
              <a:t>/ 작성자 이름 / 날짜</a:t>
            </a:r>
            <a:endParaRPr/>
          </a:p>
        </p:txBody>
      </p:sp>
      <p:sp>
        <p:nvSpPr>
          <p:cNvPr id="486" name="Google Shape;486;p32"/>
          <p:cNvSpPr/>
          <p:nvPr/>
        </p:nvSpPr>
        <p:spPr>
          <a:xfrm>
            <a:off x="209550" y="1476275"/>
            <a:ext cx="2000400" cy="3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강의 자료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필기 공유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출결</a:t>
            </a:r>
            <a:endParaRPr/>
          </a:p>
        </p:txBody>
      </p:sp>
      <p:sp>
        <p:nvSpPr>
          <p:cNvPr id="487" name="Google Shape;487;p32"/>
          <p:cNvSpPr/>
          <p:nvPr/>
        </p:nvSpPr>
        <p:spPr>
          <a:xfrm>
            <a:off x="209550" y="800000"/>
            <a:ext cx="8115300" cy="3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강의제목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/>
          <p:nvPr/>
        </p:nvSpPr>
        <p:spPr>
          <a:xfrm>
            <a:off x="105100" y="-485700"/>
            <a:ext cx="2646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class/visitDetail</a:t>
            </a:r>
            <a:endParaRPr/>
          </a:p>
        </p:txBody>
      </p:sp>
      <p:sp>
        <p:nvSpPr>
          <p:cNvPr id="493" name="Google Shape;493;p33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 로고  ]     강의   |   문의 게시판  |  마이페이지  </a:t>
            </a:r>
            <a:endParaRPr/>
          </a:p>
        </p:txBody>
      </p:sp>
      <p:sp>
        <p:nvSpPr>
          <p:cNvPr id="494" name="Google Shape;494;p33"/>
          <p:cNvSpPr/>
          <p:nvPr/>
        </p:nvSpPr>
        <p:spPr>
          <a:xfrm>
            <a:off x="7010025" y="58650"/>
            <a:ext cx="1068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495" name="Google Shape;495;p33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2560900" y="1476275"/>
            <a:ext cx="5763900" cy="3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209550" y="1476275"/>
            <a:ext cx="2000400" cy="3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강의 자료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필기 공유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출결</a:t>
            </a:r>
            <a:endParaRPr b="1"/>
          </a:p>
        </p:txBody>
      </p:sp>
      <p:sp>
        <p:nvSpPr>
          <p:cNvPr id="498" name="Google Shape;498;p33"/>
          <p:cNvSpPr/>
          <p:nvPr/>
        </p:nvSpPr>
        <p:spPr>
          <a:xfrm>
            <a:off x="209550" y="800000"/>
            <a:ext cx="8115300" cy="3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강의제목</a:t>
            </a:r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2410150" y="-485700"/>
            <a:ext cx="4857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class/student/visitInput을 통해 저장했다고 가정</a:t>
            </a:r>
            <a:endParaRPr/>
          </a:p>
        </p:txBody>
      </p:sp>
      <p:sp>
        <p:nvSpPr>
          <p:cNvPr id="500" name="Google Shape;500;p33"/>
          <p:cNvSpPr/>
          <p:nvPr/>
        </p:nvSpPr>
        <p:spPr>
          <a:xfrm>
            <a:off x="2708900" y="1577350"/>
            <a:ext cx="54402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홍길동 님의 출결 현황</a:t>
            </a: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2743200" y="2077975"/>
            <a:ext cx="1790100" cy="8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수업일수 n일</a:t>
            </a:r>
            <a:endParaRPr/>
          </a:p>
        </p:txBody>
      </p:sp>
      <p:sp>
        <p:nvSpPr>
          <p:cNvPr id="502" name="Google Shape;502;p33"/>
          <p:cNvSpPr/>
          <p:nvPr/>
        </p:nvSpPr>
        <p:spPr>
          <a:xfrm>
            <a:off x="4533950" y="2077975"/>
            <a:ext cx="1790100" cy="8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출석일수 n일</a:t>
            </a: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6324050" y="2077975"/>
            <a:ext cx="1790100" cy="8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출석률 n%</a:t>
            </a: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2743200" y="3092975"/>
            <a:ext cx="17901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일차</a:t>
            </a:r>
            <a:endParaRPr/>
          </a:p>
        </p:txBody>
      </p:sp>
      <p:sp>
        <p:nvSpPr>
          <p:cNvPr id="505" name="Google Shape;505;p33"/>
          <p:cNvSpPr/>
          <p:nvPr/>
        </p:nvSpPr>
        <p:spPr>
          <a:xfrm>
            <a:off x="4547800" y="3092975"/>
            <a:ext cx="17901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</a:t>
            </a:r>
            <a:endParaRPr/>
          </a:p>
        </p:txBody>
      </p:sp>
      <p:sp>
        <p:nvSpPr>
          <p:cNvPr id="506" name="Google Shape;506;p33"/>
          <p:cNvSpPr/>
          <p:nvPr/>
        </p:nvSpPr>
        <p:spPr>
          <a:xfrm>
            <a:off x="6352400" y="3096050"/>
            <a:ext cx="17901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출결여부</a:t>
            </a: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2743200" y="3395150"/>
            <a:ext cx="1790100" cy="14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일차</a:t>
            </a:r>
            <a:endParaRPr/>
          </a:p>
        </p:txBody>
      </p:sp>
      <p:sp>
        <p:nvSpPr>
          <p:cNvPr id="508" name="Google Shape;508;p33"/>
          <p:cNvSpPr/>
          <p:nvPr/>
        </p:nvSpPr>
        <p:spPr>
          <a:xfrm>
            <a:off x="4547800" y="3395150"/>
            <a:ext cx="1790100" cy="14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</a:t>
            </a: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6352400" y="3410499"/>
            <a:ext cx="1790100" cy="14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/>
          <p:nvPr/>
        </p:nvSpPr>
        <p:spPr>
          <a:xfrm>
            <a:off x="105100" y="-485700"/>
            <a:ext cx="2646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class/teacher/visitList</a:t>
            </a: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 로고  ]     강의   |   문의 게시판  |  마이페이지  </a:t>
            </a: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010025" y="58650"/>
            <a:ext cx="1068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2560900" y="1476275"/>
            <a:ext cx="5763900" cy="3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209550" y="1476275"/>
            <a:ext cx="2000400" cy="3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강의 자료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필기 공유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출결</a:t>
            </a:r>
            <a:endParaRPr b="1"/>
          </a:p>
        </p:txBody>
      </p:sp>
      <p:sp>
        <p:nvSpPr>
          <p:cNvPr id="520" name="Google Shape;520;p34"/>
          <p:cNvSpPr/>
          <p:nvPr/>
        </p:nvSpPr>
        <p:spPr>
          <a:xfrm>
            <a:off x="209550" y="800000"/>
            <a:ext cx="8115300" cy="3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강의제목</a:t>
            </a: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2410150" y="-485700"/>
            <a:ext cx="4857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class/student/visitInput을 통해 저장했다고 가정</a:t>
            </a:r>
            <a:endParaRPr/>
          </a:p>
        </p:txBody>
      </p:sp>
      <p:sp>
        <p:nvSpPr>
          <p:cNvPr id="522" name="Google Shape;522;p34"/>
          <p:cNvSpPr/>
          <p:nvPr/>
        </p:nvSpPr>
        <p:spPr>
          <a:xfrm>
            <a:off x="2729475" y="1707650"/>
            <a:ext cx="54042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강의제목의 출결</a:t>
            </a:r>
            <a:endParaRPr/>
          </a:p>
        </p:txBody>
      </p:sp>
      <p:sp>
        <p:nvSpPr>
          <p:cNvPr id="523" name="Google Shape;523;p34"/>
          <p:cNvSpPr/>
          <p:nvPr/>
        </p:nvSpPr>
        <p:spPr>
          <a:xfrm>
            <a:off x="2750050" y="2818550"/>
            <a:ext cx="5404200" cy="20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                   출석일수                         출석률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김송주                     nn일                              n%</a:t>
            </a:r>
            <a:endParaRPr u="sng"/>
          </a:p>
        </p:txBody>
      </p:sp>
      <p:sp>
        <p:nvSpPr>
          <p:cNvPr id="524" name="Google Shape;524;p34"/>
          <p:cNvSpPr/>
          <p:nvPr/>
        </p:nvSpPr>
        <p:spPr>
          <a:xfrm>
            <a:off x="2750050" y="2201325"/>
            <a:ext cx="5390400" cy="53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수강인원 : n명              수업 일수 : n일            평균 출석률 : n%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 로고  ]     강의 |  | 고객센터</a:t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0" y="4844350"/>
            <a:ext cx="9144000" cy="1114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</a:t>
            </a:r>
            <a:r>
              <a:rPr lang="ko">
                <a:solidFill>
                  <a:schemeClr val="lt1"/>
                </a:solidFill>
              </a:rPr>
              <a:t>opyright </a:t>
            </a:r>
            <a:r>
              <a:rPr lang="ko">
                <a:solidFill>
                  <a:schemeClr val="lt1"/>
                </a:solidFill>
              </a:rPr>
              <a:t>all right reserved coDream.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0" y="416400"/>
            <a:ext cx="9144000" cy="155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광고용 슬라이드</a:t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6966350" y="58650"/>
            <a:ext cx="11124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4807500" y="2152925"/>
            <a:ext cx="4336500" cy="251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개강 임박 순 강의</a:t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0" y="2152925"/>
            <a:ext cx="4307100" cy="251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최신 순 강의</a:t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37725" y="-487650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  로고  ]     강의 |  | 고객센터</a:t>
            </a:r>
            <a:r>
              <a:rPr lang="ko"/>
              <a:t> | 관리자 메뉴</a:t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0" y="4844350"/>
            <a:ext cx="9144000" cy="1114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Copyright all right reserved coDream.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0" y="416400"/>
            <a:ext cx="9144000" cy="155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광고용 슬라이드</a:t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7310525" y="58650"/>
            <a:ext cx="7683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Admin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4807500" y="2152925"/>
            <a:ext cx="4336500" cy="251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개강 임박 순 강의</a:t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0" y="2152925"/>
            <a:ext cx="4307100" cy="251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최신 순 강의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37725" y="-487650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[  로고  ]     강의   |   문의 게시판</a:t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0" y="4750075"/>
            <a:ext cx="9144000" cy="10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288375" y="58650"/>
            <a:ext cx="7905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2224200" y="1150650"/>
            <a:ext cx="4814400" cy="3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15" name="Google Shape;215;p17"/>
          <p:cNvSpPr/>
          <p:nvPr/>
        </p:nvSpPr>
        <p:spPr>
          <a:xfrm>
            <a:off x="2621288" y="1588825"/>
            <a:ext cx="28980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2621290" y="2144675"/>
            <a:ext cx="28980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2647702" y="2797178"/>
            <a:ext cx="156000" cy="12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2803761" y="2731688"/>
            <a:ext cx="10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자동 로그인</a:t>
            </a:r>
            <a:endParaRPr sz="1000"/>
          </a:p>
        </p:txBody>
      </p:sp>
      <p:sp>
        <p:nvSpPr>
          <p:cNvPr id="219" name="Google Shape;219;p17"/>
          <p:cNvSpPr/>
          <p:nvPr/>
        </p:nvSpPr>
        <p:spPr>
          <a:xfrm>
            <a:off x="3160163" y="3274225"/>
            <a:ext cx="6639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네이버 로그인</a:t>
            </a:r>
            <a:endParaRPr sz="600"/>
          </a:p>
        </p:txBody>
      </p:sp>
      <p:sp>
        <p:nvSpPr>
          <p:cNvPr id="220" name="Google Shape;220;p17"/>
          <p:cNvSpPr/>
          <p:nvPr/>
        </p:nvSpPr>
        <p:spPr>
          <a:xfrm>
            <a:off x="4453613" y="3274225"/>
            <a:ext cx="5997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카카오톡 로그인</a:t>
            </a:r>
            <a:endParaRPr sz="600"/>
          </a:p>
        </p:txBody>
      </p:sp>
      <p:sp>
        <p:nvSpPr>
          <p:cNvPr id="221" name="Google Shape;221;p17"/>
          <p:cNvSpPr/>
          <p:nvPr/>
        </p:nvSpPr>
        <p:spPr>
          <a:xfrm>
            <a:off x="5497842" y="3274225"/>
            <a:ext cx="6639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구글</a:t>
            </a:r>
            <a:r>
              <a:rPr lang="ko" sz="600"/>
              <a:t> 로그인</a:t>
            </a:r>
            <a:endParaRPr sz="600"/>
          </a:p>
        </p:txBody>
      </p:sp>
      <p:sp>
        <p:nvSpPr>
          <p:cNvPr id="222" name="Google Shape;222;p17"/>
          <p:cNvSpPr/>
          <p:nvPr/>
        </p:nvSpPr>
        <p:spPr>
          <a:xfrm>
            <a:off x="5607713" y="1588825"/>
            <a:ext cx="1033800" cy="10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4765763" y="4043963"/>
            <a:ext cx="992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3233188" y="4043975"/>
            <a:ext cx="1333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찾기 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37725" y="-487650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/>
          <p:nvPr/>
        </p:nvSpPr>
        <p:spPr>
          <a:xfrm>
            <a:off x="0" y="6806500"/>
            <a:ext cx="9144000" cy="11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666375" y="847925"/>
            <a:ext cx="7689600" cy="56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약관 동의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933325" y="3778913"/>
            <a:ext cx="7114500" cy="12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909900" y="1417350"/>
            <a:ext cx="7114500" cy="13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대충</a:t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5514325" y="5134788"/>
            <a:ext cx="253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(필수) </a:t>
            </a:r>
            <a:r>
              <a:rPr lang="ko"/>
              <a:t>개인정보 수집 동의</a:t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5276350" y="5228688"/>
            <a:ext cx="1908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325" y="3636663"/>
            <a:ext cx="7114500" cy="14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8"/>
          <p:cNvSpPr/>
          <p:nvPr/>
        </p:nvSpPr>
        <p:spPr>
          <a:xfrm>
            <a:off x="5490900" y="2891725"/>
            <a:ext cx="2743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(필수) </a:t>
            </a:r>
            <a:r>
              <a:rPr lang="ko"/>
              <a:t>coDream 이용약관 동의</a:t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5252925" y="2985625"/>
            <a:ext cx="1908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823875" y="5942138"/>
            <a:ext cx="13746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</a:t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[  로고  ]     강의   |   문의 게시판</a:t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7288375" y="58650"/>
            <a:ext cx="7905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37725" y="-487650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register_agree</a:t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8543550" y="5627400"/>
            <a:ext cx="345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 화면으로 어떻게 넘길것인지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(주소로 넘기면 건너뛸 수 있음)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[  로고  ]     강의   |   문의 게시판</a:t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0" y="7872500"/>
            <a:ext cx="91440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7288375" y="58650"/>
            <a:ext cx="7905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1647900" y="619250"/>
            <a:ext cx="5848200" cy="696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54" name="Google Shape;254;p19"/>
          <p:cNvSpPr/>
          <p:nvPr/>
        </p:nvSpPr>
        <p:spPr>
          <a:xfrm>
            <a:off x="3078950" y="1588825"/>
            <a:ext cx="36465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3078954" y="2454725"/>
            <a:ext cx="36465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-3657975" y="-20925"/>
            <a:ext cx="24099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아이디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이름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비밀번호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핸드폰번호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이메일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주소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탈퇴 여부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자기소개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회원가입일자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마케팅 수신동의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2496755" y="826425"/>
            <a:ext cx="415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정보 입력</a:t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3078954" y="3010575"/>
            <a:ext cx="36465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확인</a:t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3078950" y="2149275"/>
            <a:ext cx="3646500" cy="2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가능한 아이디입니다</a:t>
            </a:r>
            <a:endParaRPr/>
          </a:p>
        </p:txBody>
      </p:sp>
      <p:cxnSp>
        <p:nvCxnSpPr>
          <p:cNvPr id="260" name="Google Shape;260;p19"/>
          <p:cNvCxnSpPr>
            <a:endCxn id="259" idx="3"/>
          </p:cNvCxnSpPr>
          <p:nvPr/>
        </p:nvCxnSpPr>
        <p:spPr>
          <a:xfrm flipH="1">
            <a:off x="6725450" y="2257425"/>
            <a:ext cx="1086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19"/>
          <p:cNvSpPr txBox="1"/>
          <p:nvPr/>
        </p:nvSpPr>
        <p:spPr>
          <a:xfrm>
            <a:off x="8457825" y="2064325"/>
            <a:ext cx="158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입력 시 Ajax로 처리 후 표시</a:t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3078950" y="3566425"/>
            <a:ext cx="3646500" cy="2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확인이 일치하지 않습니다</a:t>
            </a:r>
            <a:endParaRPr/>
          </a:p>
        </p:txBody>
      </p:sp>
      <p:cxnSp>
        <p:nvCxnSpPr>
          <p:cNvPr id="263" name="Google Shape;263;p19"/>
          <p:cNvCxnSpPr/>
          <p:nvPr/>
        </p:nvCxnSpPr>
        <p:spPr>
          <a:xfrm flipH="1">
            <a:off x="6725450" y="3675625"/>
            <a:ext cx="1086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19"/>
          <p:cNvSpPr txBox="1"/>
          <p:nvPr/>
        </p:nvSpPr>
        <p:spPr>
          <a:xfrm>
            <a:off x="8400675" y="3484850"/>
            <a:ext cx="158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확인 입력 시 표시</a:t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164550" y="1588825"/>
            <a:ext cx="79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아이디</a:t>
            </a:r>
            <a:endParaRPr sz="900"/>
          </a:p>
        </p:txBody>
      </p:sp>
      <p:sp>
        <p:nvSpPr>
          <p:cNvPr id="266" name="Google Shape;266;p19"/>
          <p:cNvSpPr/>
          <p:nvPr/>
        </p:nvSpPr>
        <p:spPr>
          <a:xfrm>
            <a:off x="2047950" y="2454725"/>
            <a:ext cx="907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비밀번호</a:t>
            </a:r>
            <a:endParaRPr sz="900"/>
          </a:p>
        </p:txBody>
      </p:sp>
      <p:sp>
        <p:nvSpPr>
          <p:cNvPr id="267" name="Google Shape;267;p19"/>
          <p:cNvSpPr/>
          <p:nvPr/>
        </p:nvSpPr>
        <p:spPr>
          <a:xfrm>
            <a:off x="2047950" y="3009350"/>
            <a:ext cx="907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비밀번호 확인</a:t>
            </a:r>
            <a:endParaRPr sz="900"/>
          </a:p>
        </p:txBody>
      </p:sp>
      <p:sp>
        <p:nvSpPr>
          <p:cNvPr id="268" name="Google Shape;268;p19"/>
          <p:cNvSpPr/>
          <p:nvPr/>
        </p:nvSpPr>
        <p:spPr>
          <a:xfrm>
            <a:off x="3078954" y="3867275"/>
            <a:ext cx="36465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3078954" y="4423125"/>
            <a:ext cx="36465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핸드폰번호</a:t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3078954" y="5021350"/>
            <a:ext cx="36465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</a:t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3078954" y="5619575"/>
            <a:ext cx="36465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4191067" y="6346875"/>
            <a:ext cx="2647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마케팅 수신동의</a:t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886279" y="6494625"/>
            <a:ext cx="173700" cy="18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2847599" y="6951975"/>
            <a:ext cx="3877800" cy="4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2047950" y="3861950"/>
            <a:ext cx="907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이름</a:t>
            </a:r>
            <a:endParaRPr sz="900"/>
          </a:p>
        </p:txBody>
      </p:sp>
      <p:sp>
        <p:nvSpPr>
          <p:cNvPr id="276" name="Google Shape;276;p19"/>
          <p:cNvSpPr/>
          <p:nvPr/>
        </p:nvSpPr>
        <p:spPr>
          <a:xfrm>
            <a:off x="2047950" y="4429875"/>
            <a:ext cx="907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핸드폰번호</a:t>
            </a:r>
            <a:endParaRPr sz="900"/>
          </a:p>
        </p:txBody>
      </p:sp>
      <p:sp>
        <p:nvSpPr>
          <p:cNvPr id="277" name="Google Shape;277;p19"/>
          <p:cNvSpPr/>
          <p:nvPr/>
        </p:nvSpPr>
        <p:spPr>
          <a:xfrm>
            <a:off x="2047950" y="4997800"/>
            <a:ext cx="907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이메일</a:t>
            </a:r>
            <a:endParaRPr sz="900"/>
          </a:p>
        </p:txBody>
      </p:sp>
      <p:sp>
        <p:nvSpPr>
          <p:cNvPr id="278" name="Google Shape;278;p19"/>
          <p:cNvSpPr/>
          <p:nvPr/>
        </p:nvSpPr>
        <p:spPr>
          <a:xfrm>
            <a:off x="2047950" y="5619575"/>
            <a:ext cx="907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주소</a:t>
            </a:r>
            <a:endParaRPr sz="900"/>
          </a:p>
        </p:txBody>
      </p:sp>
      <p:sp>
        <p:nvSpPr>
          <p:cNvPr id="279" name="Google Shape;279;p19"/>
          <p:cNvSpPr txBox="1"/>
          <p:nvPr/>
        </p:nvSpPr>
        <p:spPr>
          <a:xfrm>
            <a:off x="37725" y="-487650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register</a:t>
            </a:r>
            <a:r>
              <a:rPr lang="ko"/>
              <a:t>_i</a:t>
            </a:r>
            <a:r>
              <a:rPr lang="ko"/>
              <a:t>nput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  로고  ]     강의   |   문의 게시판   |    사이트 관리</a:t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0" y="4750075"/>
            <a:ext cx="9144000" cy="10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7000500" y="58650"/>
            <a:ext cx="10785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37725" y="-487650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/admin/memberList</a:t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-3657975" y="-20925"/>
            <a:ext cx="24099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아이디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이름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비밀번호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핸드폰번호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이메일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주소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탈퇴 여부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자기소개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회원가입일자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마케팅 수신동의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0" name="Google Shape;290;p20"/>
          <p:cNvGraphicFramePr/>
          <p:nvPr/>
        </p:nvGraphicFramePr>
        <p:xfrm>
          <a:off x="2397400" y="1381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{88C001BC-5672-42D2-998E-74CFBFC651A9}</a:tableStyleId>
              </a:tblPr>
              <a:tblGrid>
                <a:gridCol w="1025175"/>
                <a:gridCol w="1025175"/>
                <a:gridCol w="1025175"/>
                <a:gridCol w="1025175"/>
                <a:gridCol w="1025175"/>
                <a:gridCol w="1025175"/>
              </a:tblGrid>
              <a:tr h="36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회원가입 일자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탈퇴여부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권한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 탈퇴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김아무개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박씨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1" name="Google Shape;291;p20"/>
          <p:cNvSpPr/>
          <p:nvPr/>
        </p:nvSpPr>
        <p:spPr>
          <a:xfrm>
            <a:off x="333050" y="1035525"/>
            <a:ext cx="1800300" cy="30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회원관리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강사 신청 관리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/>
          <p:nvPr/>
        </p:nvSpPr>
        <p:spPr>
          <a:xfrm>
            <a:off x="0" y="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  로고  ]     강의   |   문의 게시판   |    </a:t>
            </a:r>
            <a:r>
              <a:rPr lang="ko">
                <a:solidFill>
                  <a:schemeClr val="dk1"/>
                </a:solidFill>
              </a:rPr>
              <a:t>사이트 관리</a:t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0" y="4750075"/>
            <a:ext cx="9144000" cy="10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7000500" y="58650"/>
            <a:ext cx="10785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ㅁㅁㅁ 님</a:t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37725" y="-487650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/admin/teacher_registList</a:t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8149150" y="58650"/>
            <a:ext cx="9459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333050" y="1035525"/>
            <a:ext cx="1800300" cy="30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회원관리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강사 신청 관리</a:t>
            </a:r>
            <a:endParaRPr b="1"/>
          </a:p>
        </p:txBody>
      </p:sp>
      <p:graphicFrame>
        <p:nvGraphicFramePr>
          <p:cNvPr id="302" name="Google Shape;302;p21"/>
          <p:cNvGraphicFramePr/>
          <p:nvPr/>
        </p:nvGraphicFramePr>
        <p:xfrm>
          <a:off x="2371725" y="113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{88C001BC-5672-42D2-998E-74CFBFC651A9}</a:tableStyleId>
              </a:tblPr>
              <a:tblGrid>
                <a:gridCol w="1481800"/>
                <a:gridCol w="1481800"/>
                <a:gridCol w="1481800"/>
                <a:gridCol w="1481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순서번호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신청날짜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3" name="Google Shape;303;p21"/>
          <p:cNvGraphicFramePr/>
          <p:nvPr/>
        </p:nvGraphicFramePr>
        <p:xfrm>
          <a:off x="-2333625" y="79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{0E6B9BCE-D586-4BBC-9FDE-9C5B9C66F4EC}</a:tableStyleId>
              </a:tblPr>
              <a:tblGrid>
                <a:gridCol w="12668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순서번호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 아이디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내용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파일 그룹id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승인 여부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4" name="Google Shape;304;p21"/>
          <p:cNvCxnSpPr/>
          <p:nvPr/>
        </p:nvCxnSpPr>
        <p:spPr>
          <a:xfrm flipH="1">
            <a:off x="8249450" y="1326575"/>
            <a:ext cx="1086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1"/>
          <p:cNvSpPr txBox="1"/>
          <p:nvPr/>
        </p:nvSpPr>
        <p:spPr>
          <a:xfrm>
            <a:off x="9457975" y="1133475"/>
            <a:ext cx="210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날짜가 테이블 컬럼에 없음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추가해야함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