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04" r:id="rId5"/>
    <p:sldId id="305" r:id="rId6"/>
    <p:sldId id="285" r:id="rId7"/>
    <p:sldId id="306" r:id="rId8"/>
    <p:sldId id="307" r:id="rId9"/>
    <p:sldId id="308" r:id="rId10"/>
    <p:sldId id="309" r:id="rId11"/>
    <p:sldId id="310" r:id="rId12"/>
    <p:sldId id="311" r:id="rId13"/>
    <p:sldId id="333" r:id="rId14"/>
    <p:sldId id="278" r:id="rId15"/>
    <p:sldId id="313" r:id="rId16"/>
    <p:sldId id="314" r:id="rId17"/>
    <p:sldId id="315" r:id="rId18"/>
    <p:sldId id="316" r:id="rId19"/>
    <p:sldId id="317" r:id="rId20"/>
    <p:sldId id="318" r:id="rId21"/>
    <p:sldId id="319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22" autoAdjust="0"/>
    <p:restoredTop sz="87979" autoAdjust="0"/>
  </p:normalViewPr>
  <p:slideViewPr>
    <p:cSldViewPr snapToGrid="0">
      <p:cViewPr varScale="1">
        <p:scale>
          <a:sx n="49" d="100"/>
          <a:sy n="49" d="100"/>
        </p:scale>
        <p:origin x="557" y="29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5B199A7-9E4C-4FF0-B9C6-1CFC6EF9F1E7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FAC91-6BAA-E852-13D3-714891D9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33309B-0077-1BDC-3E5B-0E05719FB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6A9ABC-8753-0577-6BE9-DD57C1759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E20FC-B97C-1A46-92E2-666FEF0A2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91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A78D4-6BA5-B87B-ED07-86FDDC6CB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AA6C18-5589-FE63-5A94-B502359D4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C0917F-EC1F-01C3-0A4E-526BC4DDE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F549E-EBF2-0619-B904-0952DEF78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0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26576-539B-A8B6-63A9-3E4FDB93F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98B88C-6020-19CD-2203-E83CA4F66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D89108-80F3-CFBA-E79C-5FBDAB28C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4A0FC3-0BB0-A38A-98F9-96FA20D6B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6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64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06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0D2D7-0357-48AB-A336-2D7A15382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C9FBDA-6DE7-91C6-CDE3-409884C24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C70981-FF95-EF38-2F05-E20C23E10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80DC5-16DE-E3B6-B0DE-FA8D965B81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34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B05C8-08B7-31DB-928C-CE6774E1F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7E1EE9-42BD-052A-5695-CC6BDA548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9B45CF-B9E0-CF5C-31CE-5BCF7B57B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3F9AB1-FE66-56D4-F16F-8D591BB5D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07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9D2A7-2889-8766-21D2-9FC2D296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358A6E-FE79-360B-B2C0-C2EA1FB4CA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15EC28-1441-DB0B-F76C-1AA83471F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FD4EE-4E30-9ED9-20F2-50CE5AD86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38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900B2-42EF-23A6-CD9F-9DD768FF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AD457C-4619-A800-93FB-CAAB461F3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32D186-A7E7-CEF9-5C49-34C0063A6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1D33A8-FADE-99F1-F538-1A8453BB1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96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D2F95-4B2E-6738-1524-E50C43F0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7D38B0-65BC-BABE-E270-AA0286C953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7DDF8E-E139-C114-464B-CA8BA5FB4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5DA49-6C50-BC20-7E10-18E167FB9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3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25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811C4-D292-2BED-E0AD-6D216F69C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4BB993-759E-2488-650C-B3855F8A9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596BA0-B8C2-D92F-1242-026049058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A1729-B5E6-2CB7-748A-171A86F511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59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9FA18-A0D0-78D3-BAFB-45F6EC28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23FDA1-046E-A486-8F18-7F17D12EB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5AF1DA-3740-D5FE-EF2F-A1731FD24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DE237-5CE9-82DC-2C0B-2B315CF4D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1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749B2-C226-DA42-1D26-9037E1698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66D0B2-3786-E826-790C-AC5A017021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2A9362-0D0F-9523-34AC-96E245388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53503-1EEC-A9E2-E40A-0CBC2484E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77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90C56-2901-3BA1-541D-71CEAD259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CC50A48-0CE9-0572-C8A0-829BD68EB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05E254-755F-D625-0905-432F96F84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A22BA-9ED0-D785-1CAC-F47DC0CCB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08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0572A-07E9-5FE2-0574-4498A58B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A9041D-4D72-C1E2-8252-5CB4B7C3F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1BC973-E002-DD38-A6B9-66747C505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1817E-4B01-098B-F885-D41E9F2B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6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4D09-77F4-EB6F-3F8B-D30E9FA24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3EC4CF-CD54-CE20-D947-F6D2E237F9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63586F-D5E7-A8D4-87CB-293562B4F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B2F7D-684F-C9D4-EACD-DC2AF7430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1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72D93-75E0-10AF-558F-6897EEB5D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96E51D-2D29-B339-B5BF-845BA3000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6DC719-8DDA-248B-DA3D-E76485F2D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A95999-4A75-197F-9E6B-9DA754799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5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6142368"/>
            <a:ext cx="9526504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3941869"/>
            <a:ext cx="9526504" cy="1492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75"/>
              </a:lnSpc>
            </a:pPr>
            <a:r>
              <a:rPr lang="ko-KR" altLang="en-US" sz="6000" spc="-232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기계학습 및 데이터 </a:t>
            </a:r>
            <a:r>
              <a:rPr lang="ko-KR" altLang="en-US" sz="6000" spc="-232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en-US" sz="6000" spc="-232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2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6"/>
              </a:lnSpc>
            </a:pPr>
            <a:r>
              <a:rPr lang="en-US" sz="3797" spc="-91" dirty="0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 01~06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D1157-D8E4-B0E6-233F-02D1FFCD2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C6A97FF6-EDA0-D04E-564B-A7C9F8D1F64F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96A273A-3A9D-1C02-D905-74480C7B93DA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101EC28-B028-7628-24A6-1151A35F6A3D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75792-FB3D-3DD3-5C8C-FF1B97B64FC8}"/>
              </a:ext>
            </a:extLst>
          </p:cNvPr>
          <p:cNvSpPr txBox="1"/>
          <p:nvPr/>
        </p:nvSpPr>
        <p:spPr>
          <a:xfrm>
            <a:off x="2104592" y="3225640"/>
            <a:ext cx="7039408" cy="6244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누락된 재료 보충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파스타 소스를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만들다보니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토마토가 부족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토마토를 대체할 수 있는 재료 사용하여 보충하기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누락된 값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있으면 이를 채워줘야 정확한 분석 가능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2C09C-F367-A73D-03E0-20E2BCFF1D19}"/>
              </a:ext>
            </a:extLst>
          </p:cNvPr>
          <p:cNvSpPr txBox="1"/>
          <p:nvPr/>
        </p:nvSpPr>
        <p:spPr>
          <a:xfrm>
            <a:off x="2129950" y="6854090"/>
            <a:ext cx="3440901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32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 descr="클립아트, 과일, 호박, 할로윈이(가) 표시된 사진&#10;&#10;자동 생성된 설명">
            <a:extLst>
              <a:ext uri="{FF2B5EF4-FFF2-40B4-BE49-F238E27FC236}">
                <a16:creationId xmlns:a16="http://schemas.microsoft.com/office/drawing/2014/main" id="{F072CB5A-82CD-5296-5A55-A15DEB83A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46" y="2597553"/>
            <a:ext cx="3534329" cy="3534329"/>
          </a:xfrm>
          <a:prstGeom prst="rect">
            <a:avLst/>
          </a:prstGeom>
        </p:spPr>
      </p:pic>
      <p:pic>
        <p:nvPicPr>
          <p:cNvPr id="12" name="그림 11" descr="클립아트, 그래픽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1D4C0E74-69CE-79B1-C0A8-6F7E9069A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747" y="5333159"/>
            <a:ext cx="4136498" cy="413649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88F907E-6E95-AF4E-F3FF-6B5788FD3B99}"/>
              </a:ext>
            </a:extLst>
          </p:cNvPr>
          <p:cNvSpPr/>
          <p:nvPr/>
        </p:nvSpPr>
        <p:spPr>
          <a:xfrm rot="1210802">
            <a:off x="13202908" y="5413820"/>
            <a:ext cx="1792364" cy="1265346"/>
          </a:xfrm>
          <a:prstGeom prst="rightArrow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3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B9A788B2-A602-9676-0398-AFA45C339A5E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63F5242-E026-4776-6291-EFC9DBF824CA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9883FBD-9B9F-FCC1-FEB3-6D1C06113AB7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53E01-856E-4900-96B3-3EA2F9AEA8B4}"/>
              </a:ext>
            </a:extLst>
          </p:cNvPr>
          <p:cNvSpPr txBox="1"/>
          <p:nvPr/>
        </p:nvSpPr>
        <p:spPr>
          <a:xfrm>
            <a:off x="2104592" y="3225640"/>
            <a:ext cx="7039408" cy="555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일관성 있는 재료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파스타 면의 종류가 다르다면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고르게 익지 않는다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동일하게 맞춰주는 단계 필요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서로 다른 단위나 형식이 섞여 있으면 제대로 분석할 수 없다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9950" y="6131882"/>
            <a:ext cx="4960848" cy="81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200" b="1">
                <a:solidFill>
                  <a:srgbClr val="2E5743"/>
                </a:solidFill>
                <a:latin typeface="나눔고딕"/>
                <a:ea typeface="나눔고딕"/>
              </a:rPr>
              <a:t>= </a:t>
            </a:r>
            <a:r>
              <a:rPr lang="ko-KR" altLang="en-US" sz="3200" b="1">
                <a:solidFill>
                  <a:srgbClr val="2E5743"/>
                </a:solidFill>
                <a:latin typeface="나눔고딕"/>
                <a:ea typeface="나눔고딕"/>
              </a:rPr>
              <a:t>데이터 정규화 </a:t>
            </a:r>
            <a:r>
              <a:rPr lang="en-US" altLang="ko-KR" sz="3200" b="1">
                <a:solidFill>
                  <a:srgbClr val="2E5743"/>
                </a:solidFill>
                <a:latin typeface="나눔고딕"/>
                <a:ea typeface="나눔고딕"/>
              </a:rPr>
              <a:t>,</a:t>
            </a:r>
            <a:r>
              <a:rPr lang="ko-KR" altLang="en-US" sz="3200" b="1">
                <a:solidFill>
                  <a:srgbClr val="2E5743"/>
                </a:solidFill>
                <a:latin typeface="나눔고딕"/>
                <a:ea typeface="나눔고딕"/>
              </a:rPr>
              <a:t> 표준화</a:t>
            </a:r>
          </a:p>
        </p:txBody>
      </p:sp>
      <p:pic>
        <p:nvPicPr>
          <p:cNvPr id="4" name="그림 3" descr="그래픽, 로고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0D5E14DC-63F8-56EE-AFD7-299704ED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1486">
            <a:off x="14203774" y="5052114"/>
            <a:ext cx="3986987" cy="3986987"/>
          </a:xfrm>
          <a:prstGeom prst="rect">
            <a:avLst/>
          </a:prstGeom>
        </p:spPr>
      </p:pic>
      <p:pic>
        <p:nvPicPr>
          <p:cNvPr id="11" name="그림 10" descr="창의성이(가) 표시된 사진&#10;&#10;자동 생성된 설명">
            <a:extLst>
              <a:ext uri="{FF2B5EF4-FFF2-40B4-BE49-F238E27FC236}">
                <a16:creationId xmlns:a16="http://schemas.microsoft.com/office/drawing/2014/main" id="{57EDFB1E-E02C-C9E8-2E54-D908853CF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46" y="2835329"/>
            <a:ext cx="2563602" cy="2563602"/>
          </a:xfrm>
          <a:prstGeom prst="rect">
            <a:avLst/>
          </a:prstGeom>
        </p:spPr>
      </p:pic>
      <p:pic>
        <p:nvPicPr>
          <p:cNvPr id="15" name="그림 14" descr="클립아트, 디자인이(가) 표시된 사진&#10;&#10;자동 생성된 설명">
            <a:extLst>
              <a:ext uri="{FF2B5EF4-FFF2-40B4-BE49-F238E27FC236}">
                <a16:creationId xmlns:a16="http://schemas.microsoft.com/office/drawing/2014/main" id="{20F74E9A-3DC5-85B2-1A74-06CDC84B0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014" y="2835329"/>
            <a:ext cx="2161462" cy="2161462"/>
          </a:xfrm>
          <a:prstGeom prst="rect">
            <a:avLst/>
          </a:prstGeom>
        </p:spPr>
      </p:pic>
      <p:pic>
        <p:nvPicPr>
          <p:cNvPr id="17" name="그림 16" descr="노랑, 창의성이(가) 표시된 사진&#10;&#10;자동 생성된 설명">
            <a:extLst>
              <a:ext uri="{FF2B5EF4-FFF2-40B4-BE49-F238E27FC236}">
                <a16:creationId xmlns:a16="http://schemas.microsoft.com/office/drawing/2014/main" id="{8B4917D4-61B0-5949-E72F-5DEE50625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14" y="4996791"/>
            <a:ext cx="2563601" cy="256360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AE0B402-72C8-E9F0-1BCE-EE907587A11B}"/>
              </a:ext>
            </a:extLst>
          </p:cNvPr>
          <p:cNvSpPr/>
          <p:nvPr/>
        </p:nvSpPr>
        <p:spPr>
          <a:xfrm rot="1210802">
            <a:off x="13202908" y="5413820"/>
            <a:ext cx="1792364" cy="1265346"/>
          </a:xfrm>
          <a:prstGeom prst="rightArrow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1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79218-DF9F-3D66-6686-B3449D72F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BE51868F-813C-FD6D-54C2-8ED0011BA4A8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41934EF-350A-DCF5-00D0-29907E29D424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BA462FC-0D2C-C002-8D80-19131CF2C974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E2C64F-FB4B-63DF-B485-038960C7703F}"/>
              </a:ext>
            </a:extLst>
          </p:cNvPr>
          <p:cNvSpPr txBox="1"/>
          <p:nvPr/>
        </p:nvSpPr>
        <p:spPr>
          <a:xfrm>
            <a:off x="7904150" y="5449454"/>
            <a:ext cx="7864288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정리되고 처리된 데이터만이 정확한 분석 가능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pic>
        <p:nvPicPr>
          <p:cNvPr id="9" name="그림 8" descr="과일, 일러스트레이션, 음식이(가) 표시된 사진&#10;&#10;자동 생성된 설명">
            <a:extLst>
              <a:ext uri="{FF2B5EF4-FFF2-40B4-BE49-F238E27FC236}">
                <a16:creationId xmlns:a16="http://schemas.microsoft.com/office/drawing/2014/main" id="{63373604-C246-173D-862A-52661C7A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81" y="3514165"/>
            <a:ext cx="4669057" cy="4669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3C105D-55BB-9B67-5DE2-6CF2B5CECC8C}"/>
              </a:ext>
            </a:extLst>
          </p:cNvPr>
          <p:cNvSpPr txBox="1"/>
          <p:nvPr/>
        </p:nvSpPr>
        <p:spPr>
          <a:xfrm>
            <a:off x="3331020" y="8344587"/>
            <a:ext cx="2217778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파스타 완성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03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데이터 전처리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1192624" y="5133525"/>
            <a:ext cx="7039409" cy="3513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데이터를 특정 범위로 변환하는 기법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0</a:t>
            </a:r>
            <a:r>
              <a:rPr lang="ko-KR" altLang="en-US" sz="3000">
                <a:latin typeface="나눔고딕"/>
                <a:ea typeface="나눔고딕"/>
              </a:rPr>
              <a:t>과 </a:t>
            </a:r>
            <a:r>
              <a:rPr lang="en-US" altLang="ko-KR" sz="3000">
                <a:latin typeface="나눔고딕"/>
                <a:ea typeface="나눔고딕"/>
              </a:rPr>
              <a:t>1</a:t>
            </a:r>
            <a:r>
              <a:rPr lang="ko-KR" altLang="en-US" sz="3000">
                <a:latin typeface="나눔고딕"/>
                <a:ea typeface="나눔고딕"/>
              </a:rPr>
              <a:t>사이의 값으로 데이터를 조정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서로 다른 범위를 가진 변수 비교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분석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스케일 차이로 인한 왜곡 줄이기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-&gt;</a:t>
            </a:r>
            <a:r>
              <a:rPr lang="ko-KR" altLang="en-US" sz="3000">
                <a:latin typeface="나눔고딕"/>
                <a:ea typeface="나눔고딕"/>
              </a:rPr>
              <a:t> 데이터를 </a:t>
            </a:r>
            <a:r>
              <a:rPr lang="en-US" altLang="ko-KR" sz="3000">
                <a:latin typeface="나눔고딕"/>
                <a:ea typeface="나눔고딕"/>
              </a:rPr>
              <a:t>0</a:t>
            </a:r>
            <a:r>
              <a:rPr lang="ko-KR" altLang="en-US" sz="3000">
                <a:latin typeface="나눔고딕"/>
                <a:ea typeface="나눔고딕"/>
              </a:rPr>
              <a:t>과 </a:t>
            </a:r>
            <a:r>
              <a:rPr lang="en-US" altLang="ko-KR" sz="3000">
                <a:latin typeface="나눔고딕"/>
                <a:ea typeface="나눔고딕"/>
              </a:rPr>
              <a:t>1</a:t>
            </a:r>
            <a:r>
              <a:rPr lang="ko-KR" altLang="en-US" sz="3000">
                <a:latin typeface="나눔고딕"/>
                <a:ea typeface="나눔고딕"/>
              </a:rPr>
              <a:t> 사이의 값으로 바꾸기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182828" y="3055170"/>
            <a:ext cx="4021449" cy="1553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 b="1">
                <a:solidFill>
                  <a:srgbClr val="2E5743"/>
                </a:solidFill>
                <a:latin typeface="나눔고딕"/>
                <a:ea typeface="나눔고딕"/>
              </a:rPr>
              <a:t>데이터 정규화 </a:t>
            </a:r>
            <a:r>
              <a:rPr lang="en-US" altLang="ko-KR" sz="3200" b="1">
                <a:solidFill>
                  <a:srgbClr val="2E5743"/>
                </a:solidFill>
                <a:latin typeface="나눔고딕"/>
                <a:ea typeface="나눔고딕"/>
              </a:rPr>
              <a:t>(Nomalization)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9144000" y="3055170"/>
            <a:ext cx="4021448" cy="1553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 b="1">
                <a:solidFill>
                  <a:srgbClr val="2E5743"/>
                </a:solidFill>
                <a:latin typeface="나눔고딕"/>
                <a:ea typeface="나눔고딕"/>
              </a:rPr>
              <a:t>데이터 표준화</a:t>
            </a:r>
            <a:r>
              <a:rPr lang="en-US" altLang="ko-KR" sz="3200" b="1">
                <a:solidFill>
                  <a:srgbClr val="2E5743"/>
                </a:solidFill>
                <a:latin typeface="나눔고딕"/>
                <a:ea typeface="나눔고딕"/>
              </a:rPr>
              <a:t> (Standardization)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9144000" y="5149371"/>
            <a:ext cx="7039410" cy="3516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데이터를 평균 </a:t>
            </a:r>
            <a:r>
              <a:rPr lang="en-US" altLang="ko-KR" sz="3000">
                <a:latin typeface="나눔고딕"/>
                <a:ea typeface="나눔고딕"/>
              </a:rPr>
              <a:t>0,</a:t>
            </a:r>
            <a:r>
              <a:rPr lang="ko-KR" altLang="en-US" sz="3000">
                <a:latin typeface="나눔고딕"/>
                <a:ea typeface="나눔고딕"/>
              </a:rPr>
              <a:t> 표준편차 </a:t>
            </a:r>
            <a:r>
              <a:rPr lang="en-US" altLang="ko-KR" sz="3000">
                <a:latin typeface="나눔고딕"/>
                <a:ea typeface="나눔고딕"/>
              </a:rPr>
              <a:t>1</a:t>
            </a:r>
            <a:r>
              <a:rPr lang="ko-KR" altLang="en-US" sz="3000">
                <a:latin typeface="나눔고딕"/>
                <a:ea typeface="나눔고딕"/>
              </a:rPr>
              <a:t>을 갖도록 변환하는 기법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 </a:t>
            </a:r>
            <a:r>
              <a:rPr lang="ko-KR" altLang="en-US" sz="3000">
                <a:latin typeface="나눔고딕"/>
                <a:ea typeface="나눔고딕"/>
              </a:rPr>
              <a:t>평균과</a:t>
            </a:r>
            <a:r>
              <a:rPr lang="en-US" altLang="ko-KR" sz="3000">
                <a:latin typeface="나눔고딕"/>
                <a:ea typeface="나눔고딕"/>
              </a:rPr>
              <a:t> </a:t>
            </a:r>
            <a:r>
              <a:rPr lang="ko-KR" altLang="en-US" sz="3000">
                <a:latin typeface="나눔고딕"/>
                <a:ea typeface="나눔고딕"/>
              </a:rPr>
              <a:t>표준편차가 크게 다른 여러 변수들 간의 상대적 비교에 사용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-&gt;</a:t>
            </a:r>
            <a:r>
              <a:rPr lang="ko-KR" altLang="en-US" sz="3000">
                <a:latin typeface="나눔고딕"/>
                <a:ea typeface="나눔고딕"/>
              </a:rPr>
              <a:t>데이터의 분포를 비슷하게 맞추기</a:t>
            </a:r>
          </a:p>
        </p:txBody>
      </p:sp>
    </p:spTree>
    <p:extLst>
      <p:ext uri="{BB962C8B-B14F-4D97-AF65-F5344CB8AC3E}">
        <p14:creationId xmlns:p14="http://schemas.microsoft.com/office/powerpoint/2010/main" val="217140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통계적 검정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F071-FC03-2F37-806E-421D9BFB0ED7}"/>
              </a:ext>
            </a:extLst>
          </p:cNvPr>
          <p:cNvSpPr txBox="1"/>
          <p:nvPr/>
        </p:nvSpPr>
        <p:spPr>
          <a:xfrm>
            <a:off x="1028700" y="3146234"/>
            <a:ext cx="1127542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통계적 검정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왜해요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ㅠㅠ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수집된 데이터가 우연히 발생한 결과인지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실제로 의미 있는 차이나 관계가 있는지를 판단하기 위해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D57D66-879E-1E4A-3178-FA7A80A9B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4472390"/>
            <a:ext cx="7971276" cy="53665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3C1F96-28AD-D527-BC28-A5124CC75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385035"/>
            <a:ext cx="4315427" cy="58777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157608-B1A6-00F4-598D-F04AF9311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3451" y="4385034"/>
            <a:ext cx="4382112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2376C-2DA3-6275-33F5-11405091C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AEC5E0B2-853E-D7F5-AB37-24FF2662F836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1C1BBBF-8CFD-576A-D8F4-1D2EB1D2B43B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통계적 검정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FDA25B3-6BA2-528F-0767-02B41AEB32B8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A305BD-5C76-F054-C2EC-711FD33813BA}"/>
              </a:ext>
            </a:extLst>
          </p:cNvPr>
          <p:cNvSpPr txBox="1"/>
          <p:nvPr/>
        </p:nvSpPr>
        <p:spPr>
          <a:xfrm>
            <a:off x="1028700" y="2942529"/>
            <a:ext cx="11275428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＊분산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값들이 평균을 기준으로 얼마나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퍼져있는지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F148CF-0BC7-92D3-59E6-2D9746E32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49" y="4305873"/>
            <a:ext cx="7390818" cy="262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CCB64-E11C-FAE4-9981-86760EDAB674}"/>
              </a:ext>
            </a:extLst>
          </p:cNvPr>
          <p:cNvSpPr txBox="1"/>
          <p:nvPr/>
        </p:nvSpPr>
        <p:spPr>
          <a:xfrm>
            <a:off x="8833866" y="2942529"/>
            <a:ext cx="6524244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＊표준편차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분산의 제곱근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평균을 기준으로 얼마나 흩어져 있는지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2F8B73-B252-2100-4E17-7293D35F4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66" y="4547852"/>
            <a:ext cx="86677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46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1E371-1DE2-D6E6-03BE-DA57CEA1D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01B672FD-6F52-CB59-23F3-0CDB04F0E4A7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A901C6D-EBB5-A6CA-864A-A94FA237F458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통계적 검정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2CE3E06-C922-0EA1-05B3-FCBD8266FB2D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72A57-BB04-6D45-FC4A-6EC96C7AAABD}"/>
              </a:ext>
            </a:extLst>
          </p:cNvPr>
          <p:cNvSpPr txBox="1"/>
          <p:nvPr/>
        </p:nvSpPr>
        <p:spPr>
          <a:xfrm>
            <a:off x="1028700" y="2942529"/>
            <a:ext cx="4279019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＊모집단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연구의 대상이 되는 전체 집단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F4FEE-20E6-1ECC-E8E9-8FA8198AF8A6}"/>
              </a:ext>
            </a:extLst>
          </p:cNvPr>
          <p:cNvSpPr txBox="1"/>
          <p:nvPr/>
        </p:nvSpPr>
        <p:spPr>
          <a:xfrm>
            <a:off x="11791075" y="2942529"/>
            <a:ext cx="4279019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＊표본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모집단에서 추출된 데이터의 일부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2C682B3-36D5-0033-4D60-3EA75843B567}"/>
              </a:ext>
            </a:extLst>
          </p:cNvPr>
          <p:cNvSpPr/>
          <p:nvPr/>
        </p:nvSpPr>
        <p:spPr>
          <a:xfrm>
            <a:off x="5092873" y="3585052"/>
            <a:ext cx="6481988" cy="6420794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C3CBC7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F29CD733-BFBB-2A66-4D50-35916838FF4A}"/>
              </a:ext>
            </a:extLst>
          </p:cNvPr>
          <p:cNvSpPr/>
          <p:nvPr/>
        </p:nvSpPr>
        <p:spPr>
          <a:xfrm>
            <a:off x="7934447" y="4625674"/>
            <a:ext cx="3135668" cy="310606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C3CBC7"/>
          </a:solidFill>
          <a:ln>
            <a:solidFill>
              <a:srgbClr val="2E5743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278D690F-FE10-F543-7C93-5EA56E2E50B8}"/>
              </a:ext>
            </a:extLst>
          </p:cNvPr>
          <p:cNvSpPr txBox="1"/>
          <p:nvPr/>
        </p:nvSpPr>
        <p:spPr>
          <a:xfrm>
            <a:off x="6425324" y="4960621"/>
            <a:ext cx="3903750" cy="414575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ct val="150000"/>
              </a:lnSpc>
            </a:pPr>
            <a:endParaRPr lang="en-US" sz="360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8C33243-DAF1-2D2C-F8B5-94BA489CAA9D}"/>
              </a:ext>
            </a:extLst>
          </p:cNvPr>
          <p:cNvSpPr/>
          <p:nvPr/>
        </p:nvSpPr>
        <p:spPr>
          <a:xfrm>
            <a:off x="7105220" y="5446214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D3804EBE-C79E-29C4-CD36-109D013B7BD4}"/>
              </a:ext>
            </a:extLst>
          </p:cNvPr>
          <p:cNvSpPr/>
          <p:nvPr/>
        </p:nvSpPr>
        <p:spPr>
          <a:xfrm>
            <a:off x="9673568" y="5457149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4BF7ACC-FC59-1617-EC72-9A3CD5434671}"/>
              </a:ext>
            </a:extLst>
          </p:cNvPr>
          <p:cNvSpPr/>
          <p:nvPr/>
        </p:nvSpPr>
        <p:spPr>
          <a:xfrm>
            <a:off x="6852133" y="6587664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FEDDE18C-F7DE-A13B-3288-51688B84F4FE}"/>
              </a:ext>
            </a:extLst>
          </p:cNvPr>
          <p:cNvSpPr/>
          <p:nvPr/>
        </p:nvSpPr>
        <p:spPr>
          <a:xfrm>
            <a:off x="9054648" y="6470790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D01E07B-E268-A248-9D08-BCA6A37B28E3}"/>
              </a:ext>
            </a:extLst>
          </p:cNvPr>
          <p:cNvSpPr/>
          <p:nvPr/>
        </p:nvSpPr>
        <p:spPr>
          <a:xfrm>
            <a:off x="8934050" y="4902176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41B2B70-1EB5-2CC5-80CE-1D8EA74FA3FB}"/>
              </a:ext>
            </a:extLst>
          </p:cNvPr>
          <p:cNvSpPr/>
          <p:nvPr/>
        </p:nvSpPr>
        <p:spPr>
          <a:xfrm>
            <a:off x="8589601" y="5727634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CF13DD44-BB09-3061-D565-4BA50BE52083}"/>
              </a:ext>
            </a:extLst>
          </p:cNvPr>
          <p:cNvSpPr/>
          <p:nvPr/>
        </p:nvSpPr>
        <p:spPr>
          <a:xfrm>
            <a:off x="9972682" y="6493163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23F01D76-0102-E607-CC3C-FFAC86911788}"/>
              </a:ext>
            </a:extLst>
          </p:cNvPr>
          <p:cNvSpPr/>
          <p:nvPr/>
        </p:nvSpPr>
        <p:spPr>
          <a:xfrm>
            <a:off x="7814841" y="7670806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9B7F819-DC02-0960-4F7E-E8C0F2D0C548}"/>
              </a:ext>
            </a:extLst>
          </p:cNvPr>
          <p:cNvSpPr/>
          <p:nvPr/>
        </p:nvSpPr>
        <p:spPr>
          <a:xfrm>
            <a:off x="7498587" y="4010835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52DC5891-5917-CC4D-F65C-0E4D2DADDC2C}"/>
              </a:ext>
            </a:extLst>
          </p:cNvPr>
          <p:cNvSpPr/>
          <p:nvPr/>
        </p:nvSpPr>
        <p:spPr>
          <a:xfrm>
            <a:off x="6557080" y="8157741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DDD5037A-56C1-4A56-72B1-A33AA7F94C1A}"/>
              </a:ext>
            </a:extLst>
          </p:cNvPr>
          <p:cNvSpPr/>
          <p:nvPr/>
        </p:nvSpPr>
        <p:spPr>
          <a:xfrm>
            <a:off x="5901574" y="7256847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DBEB8DF-0D71-7BB0-E4F2-0072A0A041F2}"/>
              </a:ext>
            </a:extLst>
          </p:cNvPr>
          <p:cNvSpPr/>
          <p:nvPr/>
        </p:nvSpPr>
        <p:spPr>
          <a:xfrm>
            <a:off x="5659478" y="5878149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0A5F3E60-424A-990A-18EC-E9494EB0C96B}"/>
              </a:ext>
            </a:extLst>
          </p:cNvPr>
          <p:cNvSpPr/>
          <p:nvPr/>
        </p:nvSpPr>
        <p:spPr>
          <a:xfrm>
            <a:off x="9400355" y="8232539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6C59B14-6651-49A8-DB12-D4E00BB59623}"/>
              </a:ext>
            </a:extLst>
          </p:cNvPr>
          <p:cNvSpPr/>
          <p:nvPr/>
        </p:nvSpPr>
        <p:spPr>
          <a:xfrm>
            <a:off x="8049446" y="8980068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D3F6B2-9F9F-D63F-8E0D-BFB51BA2E20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168210" y="4135163"/>
            <a:ext cx="2139509" cy="1522687"/>
          </a:xfrm>
          <a:prstGeom prst="line">
            <a:avLst/>
          </a:prstGeom>
          <a:ln w="28575">
            <a:solidFill>
              <a:srgbClr val="2E574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5723D58-8CDB-315C-2264-7C26708A77D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0919355" y="4135163"/>
            <a:ext cx="3011230" cy="1392512"/>
          </a:xfrm>
          <a:prstGeom prst="line">
            <a:avLst/>
          </a:prstGeom>
          <a:ln w="28575">
            <a:solidFill>
              <a:srgbClr val="2E574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5">
            <a:extLst>
              <a:ext uri="{FF2B5EF4-FFF2-40B4-BE49-F238E27FC236}">
                <a16:creationId xmlns:a16="http://schemas.microsoft.com/office/drawing/2014/main" id="{36225A78-8B7B-1213-05EF-CC42BB9A8878}"/>
              </a:ext>
            </a:extLst>
          </p:cNvPr>
          <p:cNvSpPr/>
          <p:nvPr/>
        </p:nvSpPr>
        <p:spPr>
          <a:xfrm>
            <a:off x="6137600" y="4831419"/>
            <a:ext cx="655506" cy="6493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2E5743"/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30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6728-FB35-E68F-D25E-EA42BFD3F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8121323-6868-085E-3D54-75C8E53BB5C6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65102F6-40BE-1A9D-72DD-FA68C6A2DEA2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통계적 검정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64D1D6D-F514-C306-7FEC-4A4B8BA5E255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A2AF0-A472-DD45-F537-B12956C2959E}"/>
              </a:ext>
            </a:extLst>
          </p:cNvPr>
          <p:cNvSpPr txBox="1"/>
          <p:nvPr/>
        </p:nvSpPr>
        <p:spPr>
          <a:xfrm>
            <a:off x="1028700" y="2942528"/>
            <a:ext cx="7753350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＊귀무가설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연구에서 검증하고자 하는 기본 가설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‘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차이나 효과가 없다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0E002-F536-A34A-5834-6C266FB9F62F}"/>
              </a:ext>
            </a:extLst>
          </p:cNvPr>
          <p:cNvSpPr txBox="1"/>
          <p:nvPr/>
        </p:nvSpPr>
        <p:spPr>
          <a:xfrm>
            <a:off x="10020300" y="2940417"/>
            <a:ext cx="699135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＊대립가설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귀무가설에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반대되는 가설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‘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차이나 효과가 존재한다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주장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" name="그림 40" descr="중소형 고양이, 포유류, 고양잇과, 애완동물이(가) 표시된 사진">
            <a:extLst>
              <a:ext uri="{FF2B5EF4-FFF2-40B4-BE49-F238E27FC236}">
                <a16:creationId xmlns:a16="http://schemas.microsoft.com/office/drawing/2014/main" id="{AA7F4A5B-5EDA-9AC6-1565-927094F1D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93" b="89865" l="9830" r="99622">
                        <a14:foregroundMark x1="36484" y1="75124" x2="36484" y2="75124"/>
                        <a14:foregroundMark x1="33743" y1="73423" x2="33743" y2="73423"/>
                        <a14:foregroundMark x1="30435" y1="72714" x2="36484" y2="76329"/>
                        <a14:foregroundMark x1="36484" y1="76329" x2="43195" y2="73990"/>
                        <a14:foregroundMark x1="43195" y1="73990" x2="43478" y2="72573"/>
                        <a14:foregroundMark x1="20794" y1="67470" x2="27221" y2="69171"/>
                        <a14:foregroundMark x1="29607" y1="67292" x2="31002" y2="66194"/>
                        <a14:foregroundMark x1="27221" y1="69171" x2="28892" y2="67856"/>
                        <a14:foregroundMark x1="36200" y1="69029" x2="47543" y2="64918"/>
                        <a14:foregroundMark x1="31002" y1="66690" x2="39414" y2="62296"/>
                        <a14:foregroundMark x1="83743" y1="55918" x2="88752" y2="59745"/>
                        <a14:foregroundMark x1="88752" y1="59745" x2="95652" y2="57831"/>
                        <a14:foregroundMark x1="95652" y1="57831" x2="99527" y2="54642"/>
                        <a14:foregroundMark x1="88185" y1="21687" x2="99622" y2="22892"/>
                        <a14:backgroundMark x1="28828" y1="68604" x2="34405" y2="65273"/>
                        <a14:backgroundMark x1="35034" y1="65330" x2="41493" y2="65911"/>
                        <a14:backgroundMark x1="41493" y1="65911" x2="35728" y2="67682"/>
                        <a14:backgroundMark x1="35728" y1="67682" x2="30907" y2="70517"/>
                        <a14:backgroundMark x1="20699" y1="66690" x2="6994" y2="70943"/>
                        <a14:backgroundMark x1="6994" y1="70943" x2="19849" y2="66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29" y="4791480"/>
            <a:ext cx="5245793" cy="6996044"/>
          </a:xfrm>
          <a:prstGeom prst="rect">
            <a:avLst/>
          </a:prstGeom>
        </p:spPr>
      </p:pic>
      <p:sp>
        <p:nvSpPr>
          <p:cNvPr id="44" name="말풍선: 타원형 43">
            <a:extLst>
              <a:ext uri="{FF2B5EF4-FFF2-40B4-BE49-F238E27FC236}">
                <a16:creationId xmlns:a16="http://schemas.microsoft.com/office/drawing/2014/main" id="{9FEA09D2-1C85-525A-D9F2-3B40ACE828DC}"/>
              </a:ext>
            </a:extLst>
          </p:cNvPr>
          <p:cNvSpPr/>
          <p:nvPr/>
        </p:nvSpPr>
        <p:spPr>
          <a:xfrm>
            <a:off x="2014001" y="6011348"/>
            <a:ext cx="4248150" cy="2644458"/>
          </a:xfrm>
          <a:prstGeom prst="wedgeEllipseCallout">
            <a:avLst>
              <a:gd name="adj1" fmla="val 53138"/>
              <a:gd name="adj2" fmla="val 46617"/>
            </a:avLst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고양이는 액체가 아니다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일반적인 사실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EBE896-B551-5866-D509-F1C261F76954}"/>
              </a:ext>
            </a:extLst>
          </p:cNvPr>
          <p:cNvSpPr txBox="1"/>
          <p:nvPr/>
        </p:nvSpPr>
        <p:spPr>
          <a:xfrm>
            <a:off x="4319199" y="4791480"/>
            <a:ext cx="10482651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자꾸 늘어나는 우리집 고양이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액체가 아닐까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말풍선: 타원형 45">
            <a:extLst>
              <a:ext uri="{FF2B5EF4-FFF2-40B4-BE49-F238E27FC236}">
                <a16:creationId xmlns:a16="http://schemas.microsoft.com/office/drawing/2014/main" id="{3E977FF4-0400-672C-92BE-640C7C4309A6}"/>
              </a:ext>
            </a:extLst>
          </p:cNvPr>
          <p:cNvSpPr/>
          <p:nvPr/>
        </p:nvSpPr>
        <p:spPr>
          <a:xfrm>
            <a:off x="12063884" y="5788402"/>
            <a:ext cx="4248150" cy="2644458"/>
          </a:xfrm>
          <a:prstGeom prst="wedgeEllipseCallout">
            <a:avLst>
              <a:gd name="adj1" fmla="val -44417"/>
              <a:gd name="adj2" fmla="val 58623"/>
            </a:avLst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고양이는 액체다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!”</a:t>
            </a:r>
          </a:p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검증하고자 하는 가설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대립가설</a:t>
            </a:r>
          </a:p>
        </p:txBody>
      </p:sp>
    </p:spTree>
    <p:extLst>
      <p:ext uri="{BB962C8B-B14F-4D97-AF65-F5344CB8AC3E}">
        <p14:creationId xmlns:p14="http://schemas.microsoft.com/office/powerpoint/2010/main" val="243316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239EB-C6DC-29A8-E9C2-8F29D6269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>
            <a:extLst>
              <a:ext uri="{FF2B5EF4-FFF2-40B4-BE49-F238E27FC236}">
                <a16:creationId xmlns:a16="http://schemas.microsoft.com/office/drawing/2014/main" id="{F68C27BB-189F-4798-12B1-BD0DA56F7231}"/>
              </a:ext>
            </a:extLst>
          </p:cNvPr>
          <p:cNvSpPr txBox="1"/>
          <p:nvPr/>
        </p:nvSpPr>
        <p:spPr>
          <a:xfrm>
            <a:off x="11353104" y="4438405"/>
            <a:ext cx="2376605" cy="1390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3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D58CE8D1-276D-94D3-CCF1-F31F8B853FC1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2290027-E6A0-9F81-AFF4-23A76C64E2E7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통계적 검정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84A2363-1B8B-AB05-C9D5-7D2956C0D7D0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19933-EB80-5AF8-D024-08CB79965D5D}"/>
              </a:ext>
            </a:extLst>
          </p:cNvPr>
          <p:cNvSpPr txBox="1"/>
          <p:nvPr/>
        </p:nvSpPr>
        <p:spPr>
          <a:xfrm>
            <a:off x="1028700" y="3186096"/>
            <a:ext cx="5975215" cy="6501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 오류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귀무가설이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참일 때 기각하는 오류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선량한 사람이다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선량한 사람을 범인으로 지목하는 오류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 오류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귀무가설이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거짓일 때 기각하지 않는 오류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선량한 사람이다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범인을 무죄로 놓아주는 오류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9A8C353-01C7-E3C3-1F0F-91448BD54FD0}"/>
              </a:ext>
            </a:extLst>
          </p:cNvPr>
          <p:cNvSpPr/>
          <p:nvPr/>
        </p:nvSpPr>
        <p:spPr>
          <a:xfrm>
            <a:off x="9264477" y="3494861"/>
            <a:ext cx="1792364" cy="1265346"/>
          </a:xfrm>
          <a:prstGeom prst="rightArrow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클립아트, 만화 영화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7B8E7234-29B8-6BD0-DDA4-E30311E470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8" y="3225851"/>
            <a:ext cx="1803365" cy="1803365"/>
          </a:xfrm>
          <a:prstGeom prst="rect">
            <a:avLst/>
          </a:prstGeom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A4155DD8-5F60-5EEE-2132-6005001BB2CF}"/>
              </a:ext>
            </a:extLst>
          </p:cNvPr>
          <p:cNvSpPr txBox="1"/>
          <p:nvPr/>
        </p:nvSpPr>
        <p:spPr>
          <a:xfrm>
            <a:off x="11512605" y="8681052"/>
            <a:ext cx="2376605" cy="1390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3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8185751-B542-46AB-E8AD-E73AFA9C5A42}"/>
              </a:ext>
            </a:extLst>
          </p:cNvPr>
          <p:cNvSpPr/>
          <p:nvPr/>
        </p:nvSpPr>
        <p:spPr>
          <a:xfrm>
            <a:off x="9264477" y="7737508"/>
            <a:ext cx="1792364" cy="1265346"/>
          </a:xfrm>
          <a:prstGeom prst="rightArrow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클립아트, 만화 영화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5B049085-FC82-2F9B-EFE8-2A37BA5A55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892" y="7422846"/>
            <a:ext cx="1803365" cy="1803365"/>
          </a:xfrm>
          <a:prstGeom prst="rect">
            <a:avLst/>
          </a:prstGeom>
        </p:spPr>
      </p:pic>
      <p:pic>
        <p:nvPicPr>
          <p:cNvPr id="12" name="그림 11" descr="클립아트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C77E9AF-B6D4-59C4-E5C0-4BE23E039D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15" y="7272624"/>
            <a:ext cx="2103811" cy="2103811"/>
          </a:xfrm>
          <a:prstGeom prst="rect">
            <a:avLst/>
          </a:prstGeom>
        </p:spPr>
      </p:pic>
      <p:pic>
        <p:nvPicPr>
          <p:cNvPr id="5" name="그림 4" descr="클립아트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882DE31-D907-EE0D-EB4F-77000542C3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446" y="3029977"/>
            <a:ext cx="2103811" cy="21038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FA4C1D-8EF1-2BD8-F1C5-8A0998ED0EBC}"/>
              </a:ext>
            </a:extLst>
          </p:cNvPr>
          <p:cNvSpPr txBox="1"/>
          <p:nvPr/>
        </p:nvSpPr>
        <p:spPr>
          <a:xfrm>
            <a:off x="7716500" y="2529840"/>
            <a:ext cx="98883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실제값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9EA618-1558-5812-F2E5-D952721B5849}"/>
              </a:ext>
            </a:extLst>
          </p:cNvPr>
          <p:cNvSpPr txBox="1"/>
          <p:nvPr/>
        </p:nvSpPr>
        <p:spPr>
          <a:xfrm>
            <a:off x="7561404" y="6748809"/>
            <a:ext cx="98883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실제값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AA732-5A52-FE78-66F3-EA2C4CDBB4E6}"/>
              </a:ext>
            </a:extLst>
          </p:cNvPr>
          <p:cNvSpPr txBox="1"/>
          <p:nvPr/>
        </p:nvSpPr>
        <p:spPr>
          <a:xfrm>
            <a:off x="12063688" y="2529840"/>
            <a:ext cx="98883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E39953-AFF5-2C15-EE69-97FE552A6D8D}"/>
              </a:ext>
            </a:extLst>
          </p:cNvPr>
          <p:cNvSpPr txBox="1"/>
          <p:nvPr/>
        </p:nvSpPr>
        <p:spPr>
          <a:xfrm>
            <a:off x="12064235" y="6748809"/>
            <a:ext cx="98883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77952E-D0E2-8EA3-5443-BFAF19BFA5ED}"/>
              </a:ext>
            </a:extLst>
          </p:cNvPr>
          <p:cNvSpPr txBox="1"/>
          <p:nvPr/>
        </p:nvSpPr>
        <p:spPr>
          <a:xfrm>
            <a:off x="1131002" y="5232853"/>
            <a:ext cx="5975215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＊유의수준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 오류를 허용하는 최대 확률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보통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0.05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5FC581-914C-A0B4-D3C3-79A4CCA1B4C1}"/>
              </a:ext>
            </a:extLst>
          </p:cNvPr>
          <p:cNvSpPr/>
          <p:nvPr/>
        </p:nvSpPr>
        <p:spPr>
          <a:xfrm>
            <a:off x="14413162" y="3402816"/>
            <a:ext cx="3301283" cy="5277444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★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P-VALUE</a:t>
            </a:r>
          </a:p>
          <a:p>
            <a:pPr algn="ctr"/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귀무가설이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참일 때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데이터와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결과가 나올 확률</a:t>
            </a:r>
            <a:r>
              <a:rPr lang="en-US" altLang="ko-KR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값이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유의수준보다 작으면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기각한다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14AFD-DC39-38DC-A0C0-EB3E2FD90AB5}"/>
              </a:ext>
            </a:extLst>
          </p:cNvPr>
          <p:cNvSpPr txBox="1"/>
          <p:nvPr/>
        </p:nvSpPr>
        <p:spPr>
          <a:xfrm>
            <a:off x="7754837" y="9320497"/>
            <a:ext cx="733841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15256-8332-D39F-831E-41A48B16A503}"/>
              </a:ext>
            </a:extLst>
          </p:cNvPr>
          <p:cNvSpPr txBox="1"/>
          <p:nvPr/>
        </p:nvSpPr>
        <p:spPr>
          <a:xfrm>
            <a:off x="7754837" y="4969537"/>
            <a:ext cx="733841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1D12D-FC68-7DF4-2316-A39B6595E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E4238D54-411C-23FA-BDC2-79F8A24DCE65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2A2B1D7-873D-163E-4600-FECA1249CB96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통계적 검정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A613F1C-4B02-44CC-DF37-F75EE0DAA1A7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F77B4-A3ED-5119-CA1C-62D9FF38D48E}"/>
              </a:ext>
            </a:extLst>
          </p:cNvPr>
          <p:cNvSpPr txBox="1"/>
          <p:nvPr/>
        </p:nvSpPr>
        <p:spPr>
          <a:xfrm>
            <a:off x="1028700" y="3258369"/>
            <a:ext cx="14535555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T-TEST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그룹 간의 평균을 비교하여 차이가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유의미한지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확인하는 검정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E4E89E-AA76-B60F-3984-1725E1683272}"/>
              </a:ext>
            </a:extLst>
          </p:cNvPr>
          <p:cNvSpPr/>
          <p:nvPr/>
        </p:nvSpPr>
        <p:spPr>
          <a:xfrm>
            <a:off x="1746769" y="4985080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독립표본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T-TEST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B2299D-D824-2961-D3E5-959AAF6FCA40}"/>
              </a:ext>
            </a:extLst>
          </p:cNvPr>
          <p:cNvSpPr/>
          <p:nvPr/>
        </p:nvSpPr>
        <p:spPr>
          <a:xfrm>
            <a:off x="5121732" y="4985080"/>
            <a:ext cx="6595354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독립적인 그룹 간의 평균 비교</a:t>
            </a:r>
            <a:endParaRPr lang="en-US" altLang="ko-KR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남학생과 여학생 키 차이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D21EFD-C8B9-BB3A-8B29-ACF11CACE0A1}"/>
              </a:ext>
            </a:extLst>
          </p:cNvPr>
          <p:cNvSpPr/>
          <p:nvPr/>
        </p:nvSpPr>
        <p:spPr>
          <a:xfrm>
            <a:off x="1746769" y="6067335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대응표본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T-TEST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F39800-66F7-CF90-BBBA-5FA3BFCB0DC8}"/>
              </a:ext>
            </a:extLst>
          </p:cNvPr>
          <p:cNvSpPr/>
          <p:nvPr/>
        </p:nvSpPr>
        <p:spPr>
          <a:xfrm>
            <a:off x="5121732" y="6067335"/>
            <a:ext cx="6595354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그룹의 두 조건 간의 비교</a:t>
            </a:r>
            <a:endParaRPr lang="en-US" altLang="ko-KR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다이어트 전 후 몸무게 변화</a:t>
            </a:r>
          </a:p>
        </p:txBody>
      </p:sp>
    </p:spTree>
    <p:extLst>
      <p:ext uri="{BB962C8B-B14F-4D97-AF65-F5344CB8AC3E}">
        <p14:creationId xmlns:p14="http://schemas.microsoft.com/office/powerpoint/2010/main" val="425617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2532386"/>
            <a:ext cx="11553007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34164"/>
            <a:ext cx="928416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26"/>
              </a:lnSpc>
              <a:spcBef>
                <a:spcPct val="0"/>
              </a:spcBef>
            </a:pPr>
            <a:r>
              <a:rPr lang="en-US" sz="5876" spc="-39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26539" y="3225618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데이터프레임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26539" y="7850553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선형회귀와 </a:t>
            </a: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로지스틱회귀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26539" y="4382156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데이터전처리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26539" y="5538289"/>
            <a:ext cx="4976285" cy="49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통계적 검정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26539" y="6694421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피쳐엔지니어링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205057"/>
            <a:ext cx="678786" cy="613207"/>
            <a:chOff x="0" y="0"/>
            <a:chExt cx="178775" cy="1615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7829992"/>
            <a:ext cx="678786" cy="613207"/>
            <a:chOff x="0" y="0"/>
            <a:chExt cx="178775" cy="16150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361596"/>
            <a:ext cx="678786" cy="613207"/>
            <a:chOff x="0" y="0"/>
            <a:chExt cx="178775" cy="1615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517728"/>
            <a:ext cx="678786" cy="613207"/>
            <a:chOff x="0" y="0"/>
            <a:chExt cx="178775" cy="1615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673860"/>
            <a:ext cx="678786" cy="613207"/>
            <a:chOff x="0" y="0"/>
            <a:chExt cx="178775" cy="1615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</a:p>
          </p:txBody>
        </p:sp>
      </p:grpSp>
      <p:sp>
        <p:nvSpPr>
          <p:cNvPr id="2" name="TextBox 6">
            <a:extLst>
              <a:ext uri="{FF2B5EF4-FFF2-40B4-BE49-F238E27FC236}">
                <a16:creationId xmlns:a16="http://schemas.microsoft.com/office/drawing/2014/main" id="{BC5B4ABD-AF57-5B88-CB2F-13B149676E39}"/>
              </a:ext>
            </a:extLst>
          </p:cNvPr>
          <p:cNvSpPr txBox="1"/>
          <p:nvPr/>
        </p:nvSpPr>
        <p:spPr>
          <a:xfrm>
            <a:off x="1926539" y="8891659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결정트리와</a:t>
            </a: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클러스터링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id="{9F54A58F-3E6B-464D-922E-107D6EE5BCCF}"/>
              </a:ext>
            </a:extLst>
          </p:cNvPr>
          <p:cNvGrpSpPr/>
          <p:nvPr/>
        </p:nvGrpSpPr>
        <p:grpSpPr>
          <a:xfrm>
            <a:off x="1028700" y="8871098"/>
            <a:ext cx="678786" cy="613207"/>
            <a:chOff x="0" y="0"/>
            <a:chExt cx="178775" cy="161503"/>
          </a:xfrm>
        </p:grpSpPr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19551FC8-A218-AAFF-6698-62BD137208DD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CA902494-172D-348E-57DA-71E049F90763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15016-3662-A723-A91A-563E1ED06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E6C23355-EE2E-9A11-1D8C-7A05BF1B7671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C3AE640-4C80-1B9C-7ACE-C8F2954735D6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통계적 검정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30E51ED-3EB3-7036-7C95-78F9CC9DB0DD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7AA9F-639C-17B3-E927-75249518C249}"/>
              </a:ext>
            </a:extLst>
          </p:cNvPr>
          <p:cNvSpPr txBox="1"/>
          <p:nvPr/>
        </p:nvSpPr>
        <p:spPr>
          <a:xfrm>
            <a:off x="1028700" y="3258369"/>
            <a:ext cx="14535555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ANOVA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 그룹 이상의 평균을 비교하여 유의미한 차이가 있는지 확인하는 검정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5D9F06-BBDB-1B09-674E-3001A89CD162}"/>
              </a:ext>
            </a:extLst>
          </p:cNvPr>
          <p:cNvSpPr/>
          <p:nvPr/>
        </p:nvSpPr>
        <p:spPr>
          <a:xfrm>
            <a:off x="1746769" y="4985080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일원분산분석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BB1B6C-E700-DE1F-FF0A-A2E46955483E}"/>
              </a:ext>
            </a:extLst>
          </p:cNvPr>
          <p:cNvSpPr/>
          <p:nvPr/>
        </p:nvSpPr>
        <p:spPr>
          <a:xfrm>
            <a:off x="5121732" y="4985080"/>
            <a:ext cx="6595354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하나의 요인</a:t>
            </a:r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독립 변수</a:t>
            </a:r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따른 그룹 비교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112111-FE04-210F-556F-570969675908}"/>
              </a:ext>
            </a:extLst>
          </p:cNvPr>
          <p:cNvSpPr/>
          <p:nvPr/>
        </p:nvSpPr>
        <p:spPr>
          <a:xfrm>
            <a:off x="1746769" y="6067335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이원분산분석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23050D-FACD-D98B-1091-AC50BC2A3384}"/>
              </a:ext>
            </a:extLst>
          </p:cNvPr>
          <p:cNvSpPr/>
          <p:nvPr/>
        </p:nvSpPr>
        <p:spPr>
          <a:xfrm>
            <a:off x="5121732" y="6067335"/>
            <a:ext cx="6595354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개의 요인</a:t>
            </a:r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독립 변수</a:t>
            </a:r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따른 그룹 비교</a:t>
            </a:r>
          </a:p>
        </p:txBody>
      </p:sp>
    </p:spTree>
    <p:extLst>
      <p:ext uri="{BB962C8B-B14F-4D97-AF65-F5344CB8AC3E}">
        <p14:creationId xmlns:p14="http://schemas.microsoft.com/office/powerpoint/2010/main" val="145063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F1BC-B970-42DC-DB0C-949C248B2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DE40A6E2-EB81-1923-3E08-2C32EFCC622F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23C20AC-41A2-80D6-3E70-F43E5CD9B02B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통계적 검정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E8F6557-1FEA-E385-15C3-EFCE1E89A516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9979A-279A-D113-EA53-15E511C13D4E}"/>
              </a:ext>
            </a:extLst>
          </p:cNvPr>
          <p:cNvSpPr txBox="1"/>
          <p:nvPr/>
        </p:nvSpPr>
        <p:spPr>
          <a:xfrm>
            <a:off x="1028700" y="3258369"/>
            <a:ext cx="14535555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카이제곱검정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두 범주형 변수 간의 관계가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유의미한지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확인하는 검정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188672-BA08-F468-6D93-13989E57EF40}"/>
              </a:ext>
            </a:extLst>
          </p:cNvPr>
          <p:cNvSpPr/>
          <p:nvPr/>
        </p:nvSpPr>
        <p:spPr>
          <a:xfrm>
            <a:off x="1746769" y="4985080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적합도 검정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5DBB18-2DC7-DEA1-FF00-37B3C7D9633E}"/>
              </a:ext>
            </a:extLst>
          </p:cNvPr>
          <p:cNvSpPr/>
          <p:nvPr/>
        </p:nvSpPr>
        <p:spPr>
          <a:xfrm>
            <a:off x="5121731" y="4985080"/>
            <a:ext cx="9314115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하나의 범주형 변수가 기대되는 분포와 일치하는지 검정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A5C474-61C2-B1EE-BEB1-F3E6EFEA5D9D}"/>
              </a:ext>
            </a:extLst>
          </p:cNvPr>
          <p:cNvSpPr/>
          <p:nvPr/>
        </p:nvSpPr>
        <p:spPr>
          <a:xfrm>
            <a:off x="1746769" y="6067335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독립성 검정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ACDD63-8292-5522-D82A-F7E1912632E8}"/>
              </a:ext>
            </a:extLst>
          </p:cNvPr>
          <p:cNvSpPr/>
          <p:nvPr/>
        </p:nvSpPr>
        <p:spPr>
          <a:xfrm>
            <a:off x="5121731" y="6067335"/>
            <a:ext cx="9314115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범주형 변수 간의 독립성을 검정</a:t>
            </a:r>
            <a:endParaRPr lang="en-US" altLang="ko-KR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성별과 흡연 여부의 관계</a:t>
            </a:r>
          </a:p>
        </p:txBody>
      </p:sp>
    </p:spTree>
    <p:extLst>
      <p:ext uri="{BB962C8B-B14F-4D97-AF65-F5344CB8AC3E}">
        <p14:creationId xmlns:p14="http://schemas.microsoft.com/office/powerpoint/2010/main" val="234438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데이터프레임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458A15-DD96-EEEE-9347-4FBC758F2466}"/>
              </a:ext>
            </a:extLst>
          </p:cNvPr>
          <p:cNvSpPr/>
          <p:nvPr/>
        </p:nvSpPr>
        <p:spPr>
          <a:xfrm>
            <a:off x="7160737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ED6EB9-E935-3340-5671-43429759CC5E}"/>
              </a:ext>
            </a:extLst>
          </p:cNvPr>
          <p:cNvSpPr/>
          <p:nvPr/>
        </p:nvSpPr>
        <p:spPr>
          <a:xfrm>
            <a:off x="9831765" y="3234102"/>
            <a:ext cx="2686571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D647D8-86E9-1B80-811D-E67E2D27FCB4}"/>
              </a:ext>
            </a:extLst>
          </p:cNvPr>
          <p:cNvSpPr/>
          <p:nvPr/>
        </p:nvSpPr>
        <p:spPr>
          <a:xfrm>
            <a:off x="7187384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21D2E3-F3C5-2689-6945-D75A5BDA2614}"/>
              </a:ext>
            </a:extLst>
          </p:cNvPr>
          <p:cNvSpPr/>
          <p:nvPr/>
        </p:nvSpPr>
        <p:spPr>
          <a:xfrm>
            <a:off x="9834146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짱구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7AC85A-4F28-BB47-4F30-D111BAC3FAE6}"/>
              </a:ext>
            </a:extLst>
          </p:cNvPr>
          <p:cNvSpPr/>
          <p:nvPr/>
        </p:nvSpPr>
        <p:spPr>
          <a:xfrm>
            <a:off x="7187384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07A0A4-F7AF-D4F3-FB4B-D76C4E7C7667}"/>
              </a:ext>
            </a:extLst>
          </p:cNvPr>
          <p:cNvSpPr/>
          <p:nvPr/>
        </p:nvSpPr>
        <p:spPr>
          <a:xfrm>
            <a:off x="9834146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1C18C-8B4F-23CC-F633-850233993918}"/>
              </a:ext>
            </a:extLst>
          </p:cNvPr>
          <p:cNvSpPr/>
          <p:nvPr/>
        </p:nvSpPr>
        <p:spPr>
          <a:xfrm>
            <a:off x="7187384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9898F2-45E3-618A-EE39-EF690F4B52AC}"/>
              </a:ext>
            </a:extLst>
          </p:cNvPr>
          <p:cNvSpPr/>
          <p:nvPr/>
        </p:nvSpPr>
        <p:spPr>
          <a:xfrm>
            <a:off x="9834146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802A13-660E-2B63-A544-4EFD66AEF61E}"/>
              </a:ext>
            </a:extLst>
          </p:cNvPr>
          <p:cNvSpPr/>
          <p:nvPr/>
        </p:nvSpPr>
        <p:spPr>
          <a:xfrm>
            <a:off x="7187384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4B474-B929-8165-1B10-FB527120E8DA}"/>
              </a:ext>
            </a:extLst>
          </p:cNvPr>
          <p:cNvSpPr/>
          <p:nvPr/>
        </p:nvSpPr>
        <p:spPr>
          <a:xfrm>
            <a:off x="9834146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맹구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E7C0E8-07BD-8F55-A0F7-06C5F1EAD471}"/>
              </a:ext>
            </a:extLst>
          </p:cNvPr>
          <p:cNvSpPr/>
          <p:nvPr/>
        </p:nvSpPr>
        <p:spPr>
          <a:xfrm>
            <a:off x="7187384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7D16B8-2FCB-15E5-C549-FFE83DFE46CD}"/>
              </a:ext>
            </a:extLst>
          </p:cNvPr>
          <p:cNvSpPr/>
          <p:nvPr/>
        </p:nvSpPr>
        <p:spPr>
          <a:xfrm>
            <a:off x="9834146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0E5008-6257-7E8E-163B-3D9B4F8984E5}"/>
              </a:ext>
            </a:extLst>
          </p:cNvPr>
          <p:cNvSpPr/>
          <p:nvPr/>
        </p:nvSpPr>
        <p:spPr>
          <a:xfrm>
            <a:off x="7187384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287C4C1-7C68-6BE3-29EF-6C35437E60C6}"/>
              </a:ext>
            </a:extLst>
          </p:cNvPr>
          <p:cNvSpPr/>
          <p:nvPr/>
        </p:nvSpPr>
        <p:spPr>
          <a:xfrm>
            <a:off x="9834146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철수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FB92EC-F81C-5CB7-8BAF-5712EB4E4BFC}"/>
              </a:ext>
            </a:extLst>
          </p:cNvPr>
          <p:cNvSpPr/>
          <p:nvPr/>
        </p:nvSpPr>
        <p:spPr>
          <a:xfrm>
            <a:off x="4504441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32233DC-A2A9-0C14-949C-4A1D641738D8}"/>
              </a:ext>
            </a:extLst>
          </p:cNvPr>
          <p:cNvSpPr/>
          <p:nvPr/>
        </p:nvSpPr>
        <p:spPr>
          <a:xfrm>
            <a:off x="4518212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28EDFA-3600-C20D-FCA4-AEB693C4D045}"/>
              </a:ext>
            </a:extLst>
          </p:cNvPr>
          <p:cNvSpPr/>
          <p:nvPr/>
        </p:nvSpPr>
        <p:spPr>
          <a:xfrm>
            <a:off x="4518212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0D8D5B0-5EA9-FBD9-2C63-528622AB169E}"/>
              </a:ext>
            </a:extLst>
          </p:cNvPr>
          <p:cNvSpPr/>
          <p:nvPr/>
        </p:nvSpPr>
        <p:spPr>
          <a:xfrm>
            <a:off x="4518212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DCAF01-B932-05B7-2E85-F6CDE7DA9EBD}"/>
              </a:ext>
            </a:extLst>
          </p:cNvPr>
          <p:cNvSpPr/>
          <p:nvPr/>
        </p:nvSpPr>
        <p:spPr>
          <a:xfrm>
            <a:off x="4518212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BEBD03-6D91-FCC0-0CD1-ED332A685977}"/>
              </a:ext>
            </a:extLst>
          </p:cNvPr>
          <p:cNvSpPr/>
          <p:nvPr/>
        </p:nvSpPr>
        <p:spPr>
          <a:xfrm>
            <a:off x="4518212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092011-C459-D01D-694F-ED27E7115FF4}"/>
              </a:ext>
            </a:extLst>
          </p:cNvPr>
          <p:cNvSpPr/>
          <p:nvPr/>
        </p:nvSpPr>
        <p:spPr>
          <a:xfrm>
            <a:off x="4518212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23">
            <a:extLst>
              <a:ext uri="{FF2B5EF4-FFF2-40B4-BE49-F238E27FC236}">
                <a16:creationId xmlns:a16="http://schemas.microsoft.com/office/drawing/2014/main" id="{37B0EF14-044D-3DB4-8055-1155BC294DDC}"/>
              </a:ext>
            </a:extLst>
          </p:cNvPr>
          <p:cNvSpPr txBox="1"/>
          <p:nvPr/>
        </p:nvSpPr>
        <p:spPr>
          <a:xfrm>
            <a:off x="3960090" y="8648838"/>
            <a:ext cx="10240004" cy="1034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 : 1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 데이터 구조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인덱스를 가진 배열</a:t>
            </a:r>
            <a:endParaRPr lang="en-US" altLang="ko-KR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3000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2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행과 열로 구성된 표 형식의 데이터 구조</a:t>
            </a:r>
            <a:endParaRPr lang="en-US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EA2A526-8124-F458-B90A-CC771E299458}"/>
              </a:ext>
            </a:extLst>
          </p:cNvPr>
          <p:cNvGrpSpPr/>
          <p:nvPr/>
        </p:nvGrpSpPr>
        <p:grpSpPr>
          <a:xfrm>
            <a:off x="788895" y="3285794"/>
            <a:ext cx="6406926" cy="3866489"/>
            <a:chOff x="788895" y="3285794"/>
            <a:chExt cx="6406926" cy="3866489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C62EC80-3CB7-6761-605B-C0C45D17C161}"/>
                </a:ext>
              </a:extLst>
            </p:cNvPr>
            <p:cNvSpPr/>
            <p:nvPr/>
          </p:nvSpPr>
          <p:spPr>
            <a:xfrm>
              <a:off x="4483128" y="3285794"/>
              <a:ext cx="2712693" cy="667541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5404B9EA-DD29-9DE3-62E5-A2AA258B0F38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rot="10800000" flipV="1">
              <a:off x="2761134" y="3619565"/>
              <a:ext cx="1721995" cy="1834146"/>
            </a:xfrm>
            <a:prstGeom prst="bentConnector2">
              <a:avLst/>
            </a:prstGeom>
            <a:ln w="28575">
              <a:solidFill>
                <a:srgbClr val="2E574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90F448-C141-4008-1845-570D9FE9AB3D}"/>
                </a:ext>
              </a:extLst>
            </p:cNvPr>
            <p:cNvSpPr txBox="1"/>
            <p:nvPr/>
          </p:nvSpPr>
          <p:spPr>
            <a:xfrm>
              <a:off x="788895" y="5582623"/>
              <a:ext cx="317119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index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각 행을 고유하게 식별할 수 있는 값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기본적으로 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</a:t>
              </a:r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부터 시작</a:t>
              </a:r>
              <a:endParaRPr lang="en-US" altLang="ko-KR" sz="2400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85857-2D4C-3DA6-ACD6-2B2C07F7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345A3BBF-FDCC-65E2-0AD1-E4FEFFD381F4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A34BD83-6B98-4486-BC21-306F5E34C1A0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데이터프레임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8AC0B60-837C-D55E-312E-AE4A8AEE82A3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202ADF-22D8-5C9C-DA86-6064B9F419D1}"/>
              </a:ext>
            </a:extLst>
          </p:cNvPr>
          <p:cNvSpPr/>
          <p:nvPr/>
        </p:nvSpPr>
        <p:spPr>
          <a:xfrm>
            <a:off x="7160737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6E069-F47E-2470-6F1B-002349EFB6DA}"/>
              </a:ext>
            </a:extLst>
          </p:cNvPr>
          <p:cNvSpPr/>
          <p:nvPr/>
        </p:nvSpPr>
        <p:spPr>
          <a:xfrm>
            <a:off x="9831765" y="3234102"/>
            <a:ext cx="2686571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815A2-027A-FE00-4E3E-495950E86499}"/>
              </a:ext>
            </a:extLst>
          </p:cNvPr>
          <p:cNvSpPr/>
          <p:nvPr/>
        </p:nvSpPr>
        <p:spPr>
          <a:xfrm>
            <a:off x="7187384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AED50D-819C-DAEE-260E-D3ABADCBCFCE}"/>
              </a:ext>
            </a:extLst>
          </p:cNvPr>
          <p:cNvSpPr/>
          <p:nvPr/>
        </p:nvSpPr>
        <p:spPr>
          <a:xfrm>
            <a:off x="9834146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짱구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5BEAA3-2791-F34B-8652-7FE8576BCF87}"/>
              </a:ext>
            </a:extLst>
          </p:cNvPr>
          <p:cNvSpPr/>
          <p:nvPr/>
        </p:nvSpPr>
        <p:spPr>
          <a:xfrm>
            <a:off x="7187384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39F9AB-53C3-D833-CA16-70FC5889818C}"/>
              </a:ext>
            </a:extLst>
          </p:cNvPr>
          <p:cNvSpPr/>
          <p:nvPr/>
        </p:nvSpPr>
        <p:spPr>
          <a:xfrm>
            <a:off x="9834146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711564-3CFF-DE29-4B9B-26AE14F371AE}"/>
              </a:ext>
            </a:extLst>
          </p:cNvPr>
          <p:cNvSpPr/>
          <p:nvPr/>
        </p:nvSpPr>
        <p:spPr>
          <a:xfrm>
            <a:off x="7187384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28579F-401E-73BA-6B57-AE575F5C2534}"/>
              </a:ext>
            </a:extLst>
          </p:cNvPr>
          <p:cNvSpPr/>
          <p:nvPr/>
        </p:nvSpPr>
        <p:spPr>
          <a:xfrm>
            <a:off x="9834146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754C54-1882-D472-24CC-CE0354761602}"/>
              </a:ext>
            </a:extLst>
          </p:cNvPr>
          <p:cNvSpPr/>
          <p:nvPr/>
        </p:nvSpPr>
        <p:spPr>
          <a:xfrm>
            <a:off x="7187384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FEB3D4D-4982-8626-F4F7-DC1157F1868B}"/>
              </a:ext>
            </a:extLst>
          </p:cNvPr>
          <p:cNvSpPr/>
          <p:nvPr/>
        </p:nvSpPr>
        <p:spPr>
          <a:xfrm>
            <a:off x="9834146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맹구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5AB2EA-6598-76EC-E9F4-AF49FF5E9C7D}"/>
              </a:ext>
            </a:extLst>
          </p:cNvPr>
          <p:cNvSpPr/>
          <p:nvPr/>
        </p:nvSpPr>
        <p:spPr>
          <a:xfrm>
            <a:off x="7187384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D69B87-12EC-EBFE-1E86-6524AD09A5EB}"/>
              </a:ext>
            </a:extLst>
          </p:cNvPr>
          <p:cNvSpPr/>
          <p:nvPr/>
        </p:nvSpPr>
        <p:spPr>
          <a:xfrm>
            <a:off x="9834146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48AE76-8085-554A-54EA-4DE64F5DF341}"/>
              </a:ext>
            </a:extLst>
          </p:cNvPr>
          <p:cNvSpPr/>
          <p:nvPr/>
        </p:nvSpPr>
        <p:spPr>
          <a:xfrm>
            <a:off x="7187384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288E95-810A-415E-72B7-C3D12CCF3F0B}"/>
              </a:ext>
            </a:extLst>
          </p:cNvPr>
          <p:cNvSpPr/>
          <p:nvPr/>
        </p:nvSpPr>
        <p:spPr>
          <a:xfrm>
            <a:off x="9834146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철수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94574B-B962-5B2A-44F0-D36236FEE7A9}"/>
              </a:ext>
            </a:extLst>
          </p:cNvPr>
          <p:cNvSpPr/>
          <p:nvPr/>
        </p:nvSpPr>
        <p:spPr>
          <a:xfrm>
            <a:off x="4504441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3E2D469-DB66-51C9-6916-3B2256EA8ADE}"/>
              </a:ext>
            </a:extLst>
          </p:cNvPr>
          <p:cNvSpPr/>
          <p:nvPr/>
        </p:nvSpPr>
        <p:spPr>
          <a:xfrm>
            <a:off x="4518212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0C8704-C0A2-03FD-1A42-56EA1750D705}"/>
              </a:ext>
            </a:extLst>
          </p:cNvPr>
          <p:cNvSpPr/>
          <p:nvPr/>
        </p:nvSpPr>
        <p:spPr>
          <a:xfrm>
            <a:off x="4518212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474987-7B69-C596-30A1-755974E5EC0B}"/>
              </a:ext>
            </a:extLst>
          </p:cNvPr>
          <p:cNvSpPr/>
          <p:nvPr/>
        </p:nvSpPr>
        <p:spPr>
          <a:xfrm>
            <a:off x="4518212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688CF0-A38D-DBFE-2011-AE078FCD5933}"/>
              </a:ext>
            </a:extLst>
          </p:cNvPr>
          <p:cNvSpPr/>
          <p:nvPr/>
        </p:nvSpPr>
        <p:spPr>
          <a:xfrm>
            <a:off x="4518212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D2669C-D3CE-339F-4D6C-DCBA9F4C2AD6}"/>
              </a:ext>
            </a:extLst>
          </p:cNvPr>
          <p:cNvSpPr/>
          <p:nvPr/>
        </p:nvSpPr>
        <p:spPr>
          <a:xfrm>
            <a:off x="4518212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7E32211-5170-BC65-53DE-54AAD95E8845}"/>
              </a:ext>
            </a:extLst>
          </p:cNvPr>
          <p:cNvSpPr/>
          <p:nvPr/>
        </p:nvSpPr>
        <p:spPr>
          <a:xfrm>
            <a:off x="4518212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23">
            <a:extLst>
              <a:ext uri="{FF2B5EF4-FFF2-40B4-BE49-F238E27FC236}">
                <a16:creationId xmlns:a16="http://schemas.microsoft.com/office/drawing/2014/main" id="{B944ACB4-84DB-23BA-A6F9-E330FDFEB5DB}"/>
              </a:ext>
            </a:extLst>
          </p:cNvPr>
          <p:cNvSpPr txBox="1"/>
          <p:nvPr/>
        </p:nvSpPr>
        <p:spPr>
          <a:xfrm>
            <a:off x="3960090" y="8648838"/>
            <a:ext cx="10240004" cy="1034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 : 1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 데이터 구조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인덱스를 가진 배열</a:t>
            </a:r>
            <a:endParaRPr lang="en-US" altLang="ko-KR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3000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2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행과 열로 구성된 표 형식의 데이터 구조</a:t>
            </a:r>
            <a:endParaRPr lang="en-US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5E8D46D-9A6B-2039-1BBF-30455438D9BC}"/>
              </a:ext>
            </a:extLst>
          </p:cNvPr>
          <p:cNvGrpSpPr/>
          <p:nvPr/>
        </p:nvGrpSpPr>
        <p:grpSpPr>
          <a:xfrm>
            <a:off x="788895" y="4001420"/>
            <a:ext cx="11720221" cy="3344738"/>
            <a:chOff x="788895" y="3285794"/>
            <a:chExt cx="11720221" cy="334473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1B4945D-F12E-24C1-B256-743A1CA2ED6E}"/>
                </a:ext>
              </a:extLst>
            </p:cNvPr>
            <p:cNvSpPr/>
            <p:nvPr/>
          </p:nvSpPr>
          <p:spPr>
            <a:xfrm>
              <a:off x="4483128" y="3285794"/>
              <a:ext cx="8025988" cy="667541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0F8E91A5-A311-BF2B-7018-C2AA46594940}"/>
                </a:ext>
              </a:extLst>
            </p:cNvPr>
            <p:cNvCxnSpPr>
              <a:cxnSpLocks/>
              <a:stCxn id="55" idx="1"/>
              <a:endCxn id="60" idx="0"/>
            </p:cNvCxnSpPr>
            <p:nvPr/>
          </p:nvCxnSpPr>
          <p:spPr>
            <a:xfrm rot="10800000" flipV="1">
              <a:off x="2636012" y="3619564"/>
              <a:ext cx="1847116" cy="1071975"/>
            </a:xfrm>
            <a:prstGeom prst="bentConnector2">
              <a:avLst/>
            </a:prstGeom>
            <a:ln w="28575">
              <a:solidFill>
                <a:srgbClr val="2E574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289997-FAC6-B785-B863-0AD23CA45B64}"/>
                </a:ext>
              </a:extLst>
            </p:cNvPr>
            <p:cNvSpPr txBox="1"/>
            <p:nvPr/>
          </p:nvSpPr>
          <p:spPr>
            <a:xfrm>
              <a:off x="788895" y="4691540"/>
              <a:ext cx="36942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row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데이터가 가로로 나열된 단위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각 행은 고유한 인덱스를 가지며 하나의 관측치나 레코드를 나타냄</a:t>
              </a:r>
              <a:endParaRPr lang="en-US" altLang="ko-KR" sz="2400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84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27AAE-A523-6741-2D9B-62170962C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C8B010D3-4104-8115-9CE6-7ECA33D96428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FEAFC1B-FA06-DB94-1268-19F261B95625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데이터프레임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6D938EF-1F74-29C0-7F18-75D951654F78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036A8F-EC4A-925D-B253-F5BFE9C6C853}"/>
              </a:ext>
            </a:extLst>
          </p:cNvPr>
          <p:cNvSpPr/>
          <p:nvPr/>
        </p:nvSpPr>
        <p:spPr>
          <a:xfrm>
            <a:off x="7160737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DD946C-403E-BAE5-0996-31CB225497C6}"/>
              </a:ext>
            </a:extLst>
          </p:cNvPr>
          <p:cNvSpPr/>
          <p:nvPr/>
        </p:nvSpPr>
        <p:spPr>
          <a:xfrm>
            <a:off x="9831765" y="3234102"/>
            <a:ext cx="2686571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203B2E-A34A-BA9B-228E-EA60409C1CF8}"/>
              </a:ext>
            </a:extLst>
          </p:cNvPr>
          <p:cNvSpPr/>
          <p:nvPr/>
        </p:nvSpPr>
        <p:spPr>
          <a:xfrm>
            <a:off x="7187384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140CF4-016F-CA94-DD21-209C90668B2C}"/>
              </a:ext>
            </a:extLst>
          </p:cNvPr>
          <p:cNvSpPr/>
          <p:nvPr/>
        </p:nvSpPr>
        <p:spPr>
          <a:xfrm>
            <a:off x="9834146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짱구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510B87-68B5-1980-4D52-383853454DAC}"/>
              </a:ext>
            </a:extLst>
          </p:cNvPr>
          <p:cNvSpPr/>
          <p:nvPr/>
        </p:nvSpPr>
        <p:spPr>
          <a:xfrm>
            <a:off x="7187384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A6BEA9-0D38-A74C-9351-C820F6BA3B41}"/>
              </a:ext>
            </a:extLst>
          </p:cNvPr>
          <p:cNvSpPr/>
          <p:nvPr/>
        </p:nvSpPr>
        <p:spPr>
          <a:xfrm>
            <a:off x="9834146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24DC9E-1CBB-6DD1-8A97-F194C68435AA}"/>
              </a:ext>
            </a:extLst>
          </p:cNvPr>
          <p:cNvSpPr/>
          <p:nvPr/>
        </p:nvSpPr>
        <p:spPr>
          <a:xfrm>
            <a:off x="7187384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A24CEC-008E-CBB8-3A74-1A5A0ACA6E60}"/>
              </a:ext>
            </a:extLst>
          </p:cNvPr>
          <p:cNvSpPr/>
          <p:nvPr/>
        </p:nvSpPr>
        <p:spPr>
          <a:xfrm>
            <a:off x="9834146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7B2297-4981-C717-38D7-0AC42F36338C}"/>
              </a:ext>
            </a:extLst>
          </p:cNvPr>
          <p:cNvSpPr/>
          <p:nvPr/>
        </p:nvSpPr>
        <p:spPr>
          <a:xfrm>
            <a:off x="7187384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33CF58-C021-2EAD-E747-6F64BE52B785}"/>
              </a:ext>
            </a:extLst>
          </p:cNvPr>
          <p:cNvSpPr/>
          <p:nvPr/>
        </p:nvSpPr>
        <p:spPr>
          <a:xfrm>
            <a:off x="9834146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맹구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F0C63D-4056-CA3F-3001-1AEFAD6CD54D}"/>
              </a:ext>
            </a:extLst>
          </p:cNvPr>
          <p:cNvSpPr/>
          <p:nvPr/>
        </p:nvSpPr>
        <p:spPr>
          <a:xfrm>
            <a:off x="7187384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E86A8CD-7994-F19F-21E7-F9BD1E633B8F}"/>
              </a:ext>
            </a:extLst>
          </p:cNvPr>
          <p:cNvSpPr/>
          <p:nvPr/>
        </p:nvSpPr>
        <p:spPr>
          <a:xfrm>
            <a:off x="9834146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D6303-495B-7A91-71B3-865FCF46D8C7}"/>
              </a:ext>
            </a:extLst>
          </p:cNvPr>
          <p:cNvSpPr/>
          <p:nvPr/>
        </p:nvSpPr>
        <p:spPr>
          <a:xfrm>
            <a:off x="7187384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E9C3F1-8652-C376-B66C-1C2F31F81A56}"/>
              </a:ext>
            </a:extLst>
          </p:cNvPr>
          <p:cNvSpPr/>
          <p:nvPr/>
        </p:nvSpPr>
        <p:spPr>
          <a:xfrm>
            <a:off x="9834146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철수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9864C6-CF0D-B1E3-A620-BCA33D8D9C47}"/>
              </a:ext>
            </a:extLst>
          </p:cNvPr>
          <p:cNvSpPr/>
          <p:nvPr/>
        </p:nvSpPr>
        <p:spPr>
          <a:xfrm>
            <a:off x="4504441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26B002-6978-7F14-FF58-BDBE19DEADCB}"/>
              </a:ext>
            </a:extLst>
          </p:cNvPr>
          <p:cNvSpPr/>
          <p:nvPr/>
        </p:nvSpPr>
        <p:spPr>
          <a:xfrm>
            <a:off x="4518212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C61146-3074-328D-0DF3-A22CEC72AA63}"/>
              </a:ext>
            </a:extLst>
          </p:cNvPr>
          <p:cNvSpPr/>
          <p:nvPr/>
        </p:nvSpPr>
        <p:spPr>
          <a:xfrm>
            <a:off x="4518212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51B15B-30AE-3EF2-E952-8C2D915C7D3F}"/>
              </a:ext>
            </a:extLst>
          </p:cNvPr>
          <p:cNvSpPr/>
          <p:nvPr/>
        </p:nvSpPr>
        <p:spPr>
          <a:xfrm>
            <a:off x="4518212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F5CEDD-6F32-27EB-B97E-97608BAD1C18}"/>
              </a:ext>
            </a:extLst>
          </p:cNvPr>
          <p:cNvSpPr/>
          <p:nvPr/>
        </p:nvSpPr>
        <p:spPr>
          <a:xfrm>
            <a:off x="4518212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B589B7-20B6-42F4-5A04-5E876621BB78}"/>
              </a:ext>
            </a:extLst>
          </p:cNvPr>
          <p:cNvSpPr/>
          <p:nvPr/>
        </p:nvSpPr>
        <p:spPr>
          <a:xfrm>
            <a:off x="4518212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E1A1F2-4D3C-819C-BA8E-8F2E271953A4}"/>
              </a:ext>
            </a:extLst>
          </p:cNvPr>
          <p:cNvSpPr/>
          <p:nvPr/>
        </p:nvSpPr>
        <p:spPr>
          <a:xfrm>
            <a:off x="4518212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23">
            <a:extLst>
              <a:ext uri="{FF2B5EF4-FFF2-40B4-BE49-F238E27FC236}">
                <a16:creationId xmlns:a16="http://schemas.microsoft.com/office/drawing/2014/main" id="{5221C1C9-0C8E-AE66-8018-E2B6B91A280C}"/>
              </a:ext>
            </a:extLst>
          </p:cNvPr>
          <p:cNvSpPr txBox="1"/>
          <p:nvPr/>
        </p:nvSpPr>
        <p:spPr>
          <a:xfrm>
            <a:off x="3960090" y="8648838"/>
            <a:ext cx="10240004" cy="1034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 : 1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 데이터 구조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인덱스를 가진 배열</a:t>
            </a:r>
            <a:endParaRPr lang="en-US" altLang="ko-KR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3000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2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행과 열로 구성된 표 형식의 데이터 구조</a:t>
            </a:r>
            <a:endParaRPr lang="en-US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A4F5917-5F5C-4B83-75CE-AE62B7485419}"/>
              </a:ext>
            </a:extLst>
          </p:cNvPr>
          <p:cNvGrpSpPr/>
          <p:nvPr/>
        </p:nvGrpSpPr>
        <p:grpSpPr>
          <a:xfrm>
            <a:off x="9817994" y="3883972"/>
            <a:ext cx="7898506" cy="4525254"/>
            <a:chOff x="9817994" y="3168346"/>
            <a:chExt cx="7898506" cy="452525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D205387-2459-79C5-A36D-3F01320AA210}"/>
                </a:ext>
              </a:extLst>
            </p:cNvPr>
            <p:cNvSpPr/>
            <p:nvPr/>
          </p:nvSpPr>
          <p:spPr>
            <a:xfrm>
              <a:off x="9817994" y="3285794"/>
              <a:ext cx="2691122" cy="4407806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04E098B9-FA1D-E7EA-F543-0226915A2236}"/>
                </a:ext>
              </a:extLst>
            </p:cNvPr>
            <p:cNvCxnSpPr>
              <a:cxnSpLocks/>
              <a:stCxn id="55" idx="3"/>
              <a:endCxn id="60" idx="2"/>
            </p:cNvCxnSpPr>
            <p:nvPr/>
          </p:nvCxnSpPr>
          <p:spPr>
            <a:xfrm flipV="1">
              <a:off x="12509116" y="4368675"/>
              <a:ext cx="3134857" cy="1121022"/>
            </a:xfrm>
            <a:prstGeom prst="bentConnector2">
              <a:avLst/>
            </a:prstGeom>
            <a:ln w="28575">
              <a:solidFill>
                <a:srgbClr val="2E574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09AA00-51A5-9F4E-2EC4-176AC70CC2BA}"/>
                </a:ext>
              </a:extLst>
            </p:cNvPr>
            <p:cNvSpPr txBox="1"/>
            <p:nvPr/>
          </p:nvSpPr>
          <p:spPr>
            <a:xfrm>
              <a:off x="13571445" y="3168346"/>
              <a:ext cx="41450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column ,</a:t>
              </a:r>
            </a:p>
            <a:p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데이터가 세로로 나열된 단위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고유한 열 이름을 나타냄</a:t>
              </a:r>
              <a:endParaRPr lang="en-US" altLang="ko-KR" sz="2400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37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0B6EF4A5-A980-758F-54B5-B015A6C055E6}"/>
              </a:ext>
            </a:extLst>
          </p:cNvPr>
          <p:cNvSpPr/>
          <p:nvPr/>
        </p:nvSpPr>
        <p:spPr>
          <a:xfrm>
            <a:off x="5975083" y="3379315"/>
            <a:ext cx="6337836" cy="6230849"/>
          </a:xfrm>
          <a:prstGeom prst="ellipse">
            <a:avLst/>
          </a:prstGeom>
          <a:solidFill>
            <a:srgbClr val="2E574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0F071-FC03-2F37-806E-421D9BFB0ED7}"/>
              </a:ext>
            </a:extLst>
          </p:cNvPr>
          <p:cNvSpPr txBox="1"/>
          <p:nvPr/>
        </p:nvSpPr>
        <p:spPr>
          <a:xfrm>
            <a:off x="1028700" y="3235411"/>
            <a:ext cx="4946383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전처리의 필요성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 descr="과일, 일러스트레이션, 음식이(가) 표시된 사진&#10;&#10;자동 생성된 설명">
            <a:extLst>
              <a:ext uri="{FF2B5EF4-FFF2-40B4-BE49-F238E27FC236}">
                <a16:creationId xmlns:a16="http://schemas.microsoft.com/office/drawing/2014/main" id="{B7B43EB8-0280-C9B9-3125-688C8A87F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451" y="3998259"/>
            <a:ext cx="4669057" cy="4669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FF5FFF-7609-E83A-F2D9-DDE55C74F08D}"/>
              </a:ext>
            </a:extLst>
          </p:cNvPr>
          <p:cNvSpPr txBox="1"/>
          <p:nvPr/>
        </p:nvSpPr>
        <p:spPr>
          <a:xfrm>
            <a:off x="8200464" y="8667316"/>
            <a:ext cx="23241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파스타 만들기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98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2B1FB-CB62-8A05-337B-9D606FEEC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AB46DAC7-CBB0-8EC3-0B6B-D15C2FEB8E03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89EB3F3-3525-2B22-D5A9-0E065D3A6857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5245D7E-41FF-48C9-6DA0-C6A0152BF5BE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pic>
        <p:nvPicPr>
          <p:cNvPr id="4" name="그림 3" descr="과일, 사과, 자연 식품, 토마토이(가) 표시된 사진&#10;&#10;자동 생성된 설명">
            <a:extLst>
              <a:ext uri="{FF2B5EF4-FFF2-40B4-BE49-F238E27FC236}">
                <a16:creationId xmlns:a16="http://schemas.microsoft.com/office/drawing/2014/main" id="{58375BF9-97E9-100A-F676-E9170D7E0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85" y="3909554"/>
            <a:ext cx="4876190" cy="48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C1F29-F821-A9E2-B8A1-4C0AC86DEC6F}"/>
              </a:ext>
            </a:extLst>
          </p:cNvPr>
          <p:cNvSpPr txBox="1"/>
          <p:nvPr/>
        </p:nvSpPr>
        <p:spPr>
          <a:xfrm>
            <a:off x="2104592" y="3225640"/>
            <a:ext cx="7039408" cy="555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파스타 요리에 필요한 재료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면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토마토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치즈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양파 등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각기 다른 상태로 바로 요리할 수 없음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271FF-7E1B-DB79-C7D7-AADB0A9A789B}"/>
              </a:ext>
            </a:extLst>
          </p:cNvPr>
          <p:cNvSpPr txBox="1"/>
          <p:nvPr/>
        </p:nvSpPr>
        <p:spPr>
          <a:xfrm>
            <a:off x="4322534" y="5269003"/>
            <a:ext cx="2217778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03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61101-D715-02B2-D9E0-2A6450151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854F1BB0-9DBE-4680-617C-EF406CC39B30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A22BA0D-A30B-F8DC-55F7-9FA1ECBE3B3E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9F1F5C4-8D52-6D23-C596-D526CCACC737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DF994-E73B-4CC5-A874-F30A5A338CDD}"/>
              </a:ext>
            </a:extLst>
          </p:cNvPr>
          <p:cNvSpPr txBox="1"/>
          <p:nvPr/>
        </p:nvSpPr>
        <p:spPr>
          <a:xfrm>
            <a:off x="2104592" y="3225640"/>
            <a:ext cx="7039408" cy="6936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재료 손질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양파 썰기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토마토 씻어서 썰기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 종류의 면 준비하기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치즈 갈기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양파를 통째로 넣거나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흙묻은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토마토를 바로 넣으면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요리가 엉망이 된다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정리되지 않으면 분석 결과가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D1E19-3919-6018-BEF4-9554209DD769}"/>
              </a:ext>
            </a:extLst>
          </p:cNvPr>
          <p:cNvSpPr txBox="1"/>
          <p:nvPr/>
        </p:nvSpPr>
        <p:spPr>
          <a:xfrm>
            <a:off x="7362067" y="4771090"/>
            <a:ext cx="3440901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 descr="클립아트, 이모티콘, 스마일리, 그래픽이(가) 표시된 사진&#10;&#10;자동 생성된 설명">
            <a:extLst>
              <a:ext uri="{FF2B5EF4-FFF2-40B4-BE49-F238E27FC236}">
                <a16:creationId xmlns:a16="http://schemas.microsoft.com/office/drawing/2014/main" id="{4D8590EA-CC67-D3F0-A0E3-2F3F6A885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3" y="2830908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6EFBA-6C67-80C9-DAB2-0DC2CC02F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7D24A83C-1754-2306-4261-AA16A8DEC900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E519C69-7CAD-2929-335E-A0E95D61AF94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EF38907-3F3B-C6B1-EAF0-C6A11AA5B8B5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7C1E7-78B9-0355-2427-D4F91006BE04}"/>
              </a:ext>
            </a:extLst>
          </p:cNvPr>
          <p:cNvSpPr txBox="1"/>
          <p:nvPr/>
        </p:nvSpPr>
        <p:spPr>
          <a:xfrm>
            <a:off x="2104592" y="3225640"/>
            <a:ext cx="7039408" cy="555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 재료 제거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냉장고에서 똑같은 치즈 두개 발견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두개 다 넣을까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중복된 재료는 하나만 넣어주기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중복된 데이터 항목은 제거해야 정확한 분석이 가능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B03C-48C7-3AB1-0E9D-F517B5013F63}"/>
              </a:ext>
            </a:extLst>
          </p:cNvPr>
          <p:cNvSpPr txBox="1"/>
          <p:nvPr/>
        </p:nvSpPr>
        <p:spPr>
          <a:xfrm>
            <a:off x="2129950" y="5438584"/>
            <a:ext cx="3440901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클리닝 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F6AA7819-B1D1-D589-F301-37EF850F7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0369">
            <a:off x="9466047" y="1795288"/>
            <a:ext cx="4877481" cy="4877481"/>
          </a:xfrm>
          <a:prstGeom prst="rect">
            <a:avLst/>
          </a:prstGeom>
        </p:spPr>
      </p:pic>
      <p:pic>
        <p:nvPicPr>
          <p:cNvPr id="10" name="그림 9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A7F057B1-4E74-B865-2117-E28E0FD88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377">
            <a:off x="12226834" y="4234028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1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E574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878</Words>
  <Application>Microsoft Office PowerPoint</Application>
  <PresentationFormat>사용자 지정</PresentationFormat>
  <Paragraphs>288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나눔고딕</vt:lpstr>
      <vt:lpstr>나눔고딕 ExtraBold</vt:lpstr>
      <vt:lpstr>나눔고딕 Light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회사 사업 프로젝트 소개 프레젠테이션</dc:title>
  <dc:creator>user</dc:creator>
  <cp:lastModifiedBy>chunjae_DB1</cp:lastModifiedBy>
  <cp:revision>90</cp:revision>
  <dcterms:created xsi:type="dcterms:W3CDTF">2006-08-16T00:00:00Z</dcterms:created>
  <dcterms:modified xsi:type="dcterms:W3CDTF">2024-11-01T05:45:39Z</dcterms:modified>
  <cp:version/>
</cp:coreProperties>
</file>