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6" r:id="rId4"/>
    <p:sldId id="320" r:id="rId5"/>
    <p:sldId id="321" r:id="rId6"/>
    <p:sldId id="299" r:id="rId7"/>
    <p:sldId id="334" r:id="rId8"/>
    <p:sldId id="324" r:id="rId9"/>
    <p:sldId id="325" r:id="rId10"/>
    <p:sldId id="323" r:id="rId11"/>
    <p:sldId id="327" r:id="rId12"/>
    <p:sldId id="331" r:id="rId13"/>
    <p:sldId id="326" r:id="rId14"/>
    <p:sldId id="328" r:id="rId15"/>
    <p:sldId id="288" r:id="rId16"/>
    <p:sldId id="329" r:id="rId17"/>
    <p:sldId id="330" r:id="rId18"/>
    <p:sldId id="322" r:id="rId19"/>
    <p:sldId id="332" r:id="rId20"/>
    <p:sldId id="266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9" autoAdjust="0"/>
    <p:restoredTop sz="87979" autoAdjust="0"/>
  </p:normalViewPr>
  <p:slideViewPr>
    <p:cSldViewPr snapToGrid="0">
      <p:cViewPr varScale="1">
        <p:scale>
          <a:sx n="49" d="100"/>
          <a:sy n="49" d="100"/>
        </p:scale>
        <p:origin x="562" y="67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08BD-EAF4-B8A7-7B69-411CE482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38046B-755D-1310-E05B-1F4123F5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5244A0-74A4-7296-554A-240552727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76CB03-7F3C-78EB-5BA9-E17A7B274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3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9CC36-4128-EC83-E41C-CB4A9A470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1230CD-C75D-5034-8C1E-1AD0FA856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303BE-D49D-21C4-3244-2424A7FA3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CDF1D-5CD1-5109-1533-2E56CAF7F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10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E370F-57FA-3CEB-ADEC-7CB84AC5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1E5D61-C6DB-00CF-2DF0-FE2C531A6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5D29A2-E27D-6383-4325-B8725BEE3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BF4F70-C7E1-7472-6A22-A4772DBD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94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D1C0-6260-6F0C-825F-4963A20B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53E275-9433-70F3-4BED-CEAC2F244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0A7FED-64DC-CBA4-E528-E0F4ECF62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A4D15-4BA9-0F3D-45AA-B214154CF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8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661D-F829-04EF-21CE-9873C8285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1D2745-8B22-233A-FAF4-1C16C55D9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6F02CF-D368-ABFA-D367-B273B8E3B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D254C-3EFA-01A2-5C7C-23EEE5EB4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0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5C13-02A5-AFD4-4E6A-BBC2A0F7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A68AE3-555B-87EC-A5C2-48B964286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D91837-F69A-AF9D-C423-56D7354EA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606D2-BF65-C520-38B8-080BB9671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3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53920-8EBB-543C-9957-CBB5009D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33BFB0-5C2C-BF1F-5D60-57C0A4F07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26A060-8F02-412A-4122-6FB2D310B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98CDC-0419-05E7-FAE9-41C1FDCBA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9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8D40E-DB6E-8A11-F5D8-798B0FBF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ECD946-4BD2-1719-BD7A-E287C27C0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A9A016-442D-5B56-1538-1F74BCC73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776D-667B-832C-7674-BD9A8D21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43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2B88-59C2-09CB-B24B-84E3152F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0CF0C6-48CB-5E41-37D3-60664307F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FB7A9F-B29D-604E-9F1F-586F9DC02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E099D-F6C5-61F4-7A39-AE44AA85D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7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AAB98-ACAF-E888-24D5-0A6C40862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C0913A-9286-E414-F2FC-923F0FE83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C0D6B0-B95E-443D-6440-16BABCED0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5C6775-7064-EE9B-5053-922836308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6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15B3E-80A0-8783-2A57-A43E87EF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CDD251-49EB-502D-5BEA-75244BF03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A20801-F902-B4B0-E117-C6ADFE2E4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D7B81-27C8-8386-89C6-B6D77ED5A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9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3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E00A7-B4C5-9809-08BA-E2437D87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50147F-28EA-922E-2A80-3E9B24032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B9225-1757-7F06-ABC6-D43ECCB5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C1257-64BF-626C-48EF-F167232C6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2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1662-3F04-9DD1-7636-B2142F6B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54D8B-E3A2-9150-2CA9-0C33B7D74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1AD31E-B4FB-57FD-0064-E46CE9E1A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56A4D-7322-484B-5DC8-E2609293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6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기계학습 및 데이터 </a:t>
            </a:r>
            <a:r>
              <a:rPr lang="ko-KR" altLang="en-US" sz="6000" spc="-232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sz="6000" spc="-232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 dirty="0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01~06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39CC7865-D97F-2334-A90C-D5BDCF70C11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53654CA-6E72-B471-7849-7FCD42057E12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AE98354-B3F9-B3BC-9351-F388FFCEE61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206233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로지스틱회귀란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(Logistic Regression)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06232" y="3598044"/>
            <a:ext cx="10391573" cy="191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범주형 데이터를 예측하는데 사용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스팸 메일인지 아닌지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참 거짓을 예측할 때 사용되며 출력값이 </a:t>
            </a:r>
            <a:r>
              <a:rPr lang="en-US" altLang="ko-KR" sz="2000">
                <a:latin typeface="나눔고딕"/>
                <a:ea typeface="나눔고딕"/>
              </a:rPr>
              <a:t>0</a:t>
            </a:r>
            <a:r>
              <a:rPr lang="ko-KR" altLang="en-US" sz="2000">
                <a:latin typeface="나눔고딕"/>
                <a:ea typeface="나눔고딕"/>
              </a:rPr>
              <a:t>과 </a:t>
            </a:r>
            <a:r>
              <a:rPr lang="en-US" altLang="ko-KR" sz="2000">
                <a:latin typeface="나눔고딕"/>
                <a:ea typeface="나눔고딕"/>
              </a:rPr>
              <a:t>1 </a:t>
            </a:r>
            <a:r>
              <a:rPr lang="ko-KR" altLang="en-US" sz="2000">
                <a:latin typeface="나눔고딕"/>
                <a:ea typeface="나눔고딕"/>
              </a:rPr>
              <a:t>사이의 확률로 표현됨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선형회귀는 연속적인 숫자를 예측하는 반면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로지스틱 회귀는 이진 분류를 다루는 회귀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범주형 데이터이기 때문에 모델이 이해할 수 있도록 숫자로 변환하는 과정이 필요하다</a:t>
            </a:r>
          </a:p>
        </p:txBody>
      </p:sp>
      <p:pic>
        <p:nvPicPr>
          <p:cNvPr id="4" name="그림 3" descr="스크린샷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B9AFDA0F-15A1-70E5-B40D-559B04289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93" y="6945134"/>
            <a:ext cx="3001938" cy="3001938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ED30194E-E190-50E2-4ED7-2C1400F58DE5}"/>
              </a:ext>
            </a:extLst>
          </p:cNvPr>
          <p:cNvSpPr txBox="1"/>
          <p:nvPr/>
        </p:nvSpPr>
        <p:spPr>
          <a:xfrm>
            <a:off x="8297179" y="6013815"/>
            <a:ext cx="1536967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스팸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D7E58E6-7A08-12FE-FE83-D43076CFD675}"/>
              </a:ext>
            </a:extLst>
          </p:cNvPr>
          <p:cNvSpPr txBox="1"/>
          <p:nvPr/>
        </p:nvSpPr>
        <p:spPr>
          <a:xfrm>
            <a:off x="13783580" y="7733047"/>
            <a:ext cx="1536967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59624-6D9F-F2D4-CBC6-3E4739B8B60C}"/>
              </a:ext>
            </a:extLst>
          </p:cNvPr>
          <p:cNvSpPr txBox="1"/>
          <p:nvPr/>
        </p:nvSpPr>
        <p:spPr>
          <a:xfrm>
            <a:off x="3122065" y="7733047"/>
            <a:ext cx="1536967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2498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6F925-B723-C4D4-86A9-B9D188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6A132921-51F3-A1E0-2496-3F78B8A4BCC1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9279629-59BA-5B36-72AC-41DD15C20BAC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FE4922-8954-452B-9619-763861E1DE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50D4B1E6-CE5A-C4C2-0CAC-6EA87D071DDC}"/>
              </a:ext>
            </a:extLst>
          </p:cNvPr>
          <p:cNvSpPr txBox="1"/>
          <p:nvPr/>
        </p:nvSpPr>
        <p:spPr>
          <a:xfrm>
            <a:off x="1206233" y="307189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로지스틱회귀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모델의 평가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A5E87-11DC-D13B-4FB0-8BFA9E38A048}"/>
              </a:ext>
            </a:extLst>
          </p:cNvPr>
          <p:cNvSpPr/>
          <p:nvPr/>
        </p:nvSpPr>
        <p:spPr>
          <a:xfrm>
            <a:off x="1746769" y="3878110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(Accuracy)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0CCF33-F430-E804-13E2-77B97E04EE48}"/>
              </a:ext>
            </a:extLst>
          </p:cNvPr>
          <p:cNvSpPr/>
          <p:nvPr/>
        </p:nvSpPr>
        <p:spPr>
          <a:xfrm>
            <a:off x="5423824" y="3878110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중에서 정확하게 예측된 비율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B98B4B-FFEE-AEE6-310F-376E8B25792B}"/>
              </a:ext>
            </a:extLst>
          </p:cNvPr>
          <p:cNvSpPr/>
          <p:nvPr/>
        </p:nvSpPr>
        <p:spPr>
          <a:xfrm>
            <a:off x="1746769" y="4960365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(Precision)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873B68-0CAB-1F44-5784-9A3678F18A2B}"/>
              </a:ext>
            </a:extLst>
          </p:cNvPr>
          <p:cNvSpPr/>
          <p:nvPr/>
        </p:nvSpPr>
        <p:spPr>
          <a:xfrm>
            <a:off x="5423824" y="4960365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양성으로 예측한 것 중에서 실제로 양성인 비율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BD6B62-C470-3030-E002-704E9BB055F0}"/>
              </a:ext>
            </a:extLst>
          </p:cNvPr>
          <p:cNvSpPr/>
          <p:nvPr/>
        </p:nvSpPr>
        <p:spPr>
          <a:xfrm>
            <a:off x="1746769" y="6082893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(Recall)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C19A9-7D00-0316-2DB7-425CC1FCED72}"/>
              </a:ext>
            </a:extLst>
          </p:cNvPr>
          <p:cNvSpPr/>
          <p:nvPr/>
        </p:nvSpPr>
        <p:spPr>
          <a:xfrm>
            <a:off x="5423824" y="6082893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양성인 것 중에서 얼마나 많이 양성으로 </a:t>
            </a:r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예측했는지의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27E2EF-873F-EBB8-138E-86F14076813B}"/>
              </a:ext>
            </a:extLst>
          </p:cNvPr>
          <p:cNvSpPr/>
          <p:nvPr/>
        </p:nvSpPr>
        <p:spPr>
          <a:xfrm>
            <a:off x="1746769" y="7205421"/>
            <a:ext cx="3677055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F1-score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6F888-E269-F913-52BF-3BB2DD63E200}"/>
              </a:ext>
            </a:extLst>
          </p:cNvPr>
          <p:cNvSpPr/>
          <p:nvPr/>
        </p:nvSpPr>
        <p:spPr>
          <a:xfrm>
            <a:off x="5423824" y="7205421"/>
            <a:ext cx="10739336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정밀도와 재현율의 조화 평균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둘의 균형을 맞춘 지표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0E7CB-05AE-BB35-C400-E90C46EC8575}"/>
              </a:ext>
            </a:extLst>
          </p:cNvPr>
          <p:cNvSpPr txBox="1"/>
          <p:nvPr/>
        </p:nvSpPr>
        <p:spPr>
          <a:xfrm>
            <a:off x="1277092" y="8537864"/>
            <a:ext cx="16135419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상황에 따라 어떤 지표가 더 중요한지 달라짐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균형을 이루는 경우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중요하고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잘못된 양성 예측을 줄여야 할 때는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정말 중요한 메일을 스팸메일로 분류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양성을 놓치면 큰 문제가 될 때는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암환자 진단 시 암환자를 일반환자로 예측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52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976E887-17B3-9293-352B-CF33AA739D7C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A4B37D6-E694-303C-4DF2-DE1FCB0F6C9B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10C0B28-8705-5A1F-2232-0AEEDC420B8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1D10F17-C00F-293F-D8FF-7AE24DFDECAB}"/>
              </a:ext>
            </a:extLst>
          </p:cNvPr>
          <p:cNvSpPr txBox="1"/>
          <p:nvPr/>
        </p:nvSpPr>
        <p:spPr>
          <a:xfrm>
            <a:off x="1206233" y="307189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로지스틱회귀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모델의 평가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1C24A6-3F82-71B2-3FEC-93A0B912F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33" y="4603298"/>
            <a:ext cx="5271501" cy="3584621"/>
          </a:xfrm>
          <a:prstGeom prst="rect">
            <a:avLst/>
          </a:prstGeom>
        </p:spPr>
      </p:pic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03DF50E-E5B8-CACB-15C4-7B0395A6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89" y="4327012"/>
            <a:ext cx="10774563" cy="41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4BB7C285-7E93-FBFE-3CE9-4263FDC2E929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E507758-DFB5-D6A1-A915-80805368A6C6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F415F24-FAB2-9DA0-16A3-D96D550E3369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25EEC-98F4-0047-89AA-C25E2B08B907}"/>
              </a:ext>
            </a:extLst>
          </p:cNvPr>
          <p:cNvSpPr txBox="1"/>
          <p:nvPr/>
        </p:nvSpPr>
        <p:spPr>
          <a:xfrm>
            <a:off x="1127757" y="3081445"/>
            <a:ext cx="8784590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Overfitting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Underfitting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7092" y="3794501"/>
            <a:ext cx="10391573" cy="374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Overfitting : </a:t>
            </a:r>
            <a:r>
              <a:rPr lang="ko-KR" altLang="en-US" sz="2000">
                <a:latin typeface="나눔고딕"/>
                <a:ea typeface="나눔고딕"/>
              </a:rPr>
              <a:t>학습데이터에 지나치게 잘 맞춰져서 새로운 데이터를 잘 예측하지 못하는 경우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학습 데이터셋에 대해서는 매우 높은 성능을 보이지만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새로운 데이터에 대해서는 성능이 낮아지는 현상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모델이 너무 복잡하거나 데이터가 적은 경우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ko-KR" altLang="en-US" sz="2000">
              <a:latin typeface="나눔고딕"/>
              <a:ea typeface="나눔고딕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Underfitting : </a:t>
            </a:r>
            <a:r>
              <a:rPr lang="ko-KR" altLang="en-US" sz="2000">
                <a:latin typeface="나눔고딕"/>
                <a:ea typeface="나눔고딕"/>
              </a:rPr>
              <a:t>학습데이터조차 잘 예측하지 못하는 경우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학습 데이터셋과 테스트 데이터셋 모두에서 예측 성능이 낮음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모델이 너무 단순하여 데이터의 패턴을 포착하지 못하는 경우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7757" y="7847384"/>
            <a:ext cx="8784590" cy="6863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*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교차검증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(k-fold)</a:t>
            </a:r>
            <a:endParaRPr 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7092" y="8533726"/>
            <a:ext cx="10391573" cy="100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overfitting </a:t>
            </a:r>
            <a:r>
              <a:rPr lang="ko-KR" altLang="en-US" sz="2000">
                <a:latin typeface="나눔고딕"/>
                <a:ea typeface="나눔고딕"/>
              </a:rPr>
              <a:t>방지</a:t>
            </a:r>
            <a:r>
              <a:rPr lang="en-US" altLang="ko-KR" sz="2000">
                <a:latin typeface="나눔고딕"/>
                <a:ea typeface="나눔고딕"/>
              </a:rPr>
              <a:t>!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데이터를 여러 번 나눠 학습하고 검증하는 방식</a:t>
            </a:r>
          </a:p>
        </p:txBody>
      </p:sp>
      <p:pic>
        <p:nvPicPr>
          <p:cNvPr id="14" name="그림 13" descr="스크린샷, 도표, 라인, 사각형이(가) 표시된 사진&#10;&#10;자동 생성된 설명">
            <a:extLst>
              <a:ext uri="{FF2B5EF4-FFF2-40B4-BE49-F238E27FC236}">
                <a16:creationId xmlns:a16="http://schemas.microsoft.com/office/drawing/2014/main" id="{E3024AD3-EB91-23A6-CABC-959A6D0D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358" y="2529840"/>
            <a:ext cx="5437154" cy="70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7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0207EA3D-A6DF-43E5-D9DE-75551A81DC95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8F7D86E-08A2-BC6A-F475-EBC8E6148188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4485BBD-8139-360F-F48F-38B7E2DF6601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206233" y="3071898"/>
            <a:ext cx="8805446" cy="7285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L1, L2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정규화</a:t>
            </a:r>
            <a:endParaRPr 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7091" y="4076943"/>
            <a:ext cx="16135420" cy="997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>
                <a:latin typeface="나눔고딕"/>
                <a:ea typeface="나눔고딕"/>
              </a:rPr>
              <a:t>선형 회귀의 단점을 보완하여 가중치 규제 하는 방법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latin typeface="나눔고딕"/>
                <a:ea typeface="나눔고딕"/>
              </a:rPr>
              <a:t>-</a:t>
            </a:r>
            <a:r>
              <a:rPr lang="ko-KR" altLang="en-US" sz="2000">
                <a:latin typeface="나눔고딕"/>
                <a:ea typeface="나눔고딕"/>
              </a:rPr>
              <a:t> 가중치 </a:t>
            </a:r>
            <a:r>
              <a:rPr lang="en-US" altLang="ko-KR" sz="2000">
                <a:latin typeface="나눔고딕"/>
                <a:ea typeface="나눔고딕"/>
              </a:rPr>
              <a:t>=</a:t>
            </a:r>
            <a:r>
              <a:rPr lang="ko-KR" altLang="en-US" sz="2000">
                <a:latin typeface="나눔고딕"/>
                <a:ea typeface="나눔고딕"/>
              </a:rPr>
              <a:t> 기울기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독립 변수 </a:t>
            </a:r>
            <a:r>
              <a:rPr lang="en-US" altLang="ko-KR" sz="2000">
                <a:latin typeface="나눔고딕"/>
                <a:ea typeface="나눔고딕"/>
              </a:rPr>
              <a:t>X</a:t>
            </a:r>
            <a:r>
              <a:rPr lang="ko-KR" altLang="en-US" sz="2000">
                <a:latin typeface="나눔고딕"/>
                <a:ea typeface="나눔고딕"/>
              </a:rPr>
              <a:t>가 종속변수 </a:t>
            </a:r>
            <a:r>
              <a:rPr lang="en-US" altLang="ko-KR" sz="2000">
                <a:latin typeface="나눔고딕"/>
                <a:ea typeface="나눔고딕"/>
              </a:rPr>
              <a:t>Y</a:t>
            </a:r>
            <a:r>
              <a:rPr lang="ko-KR" altLang="en-US" sz="2000">
                <a:latin typeface="나눔고딕"/>
                <a:ea typeface="나눔고딕"/>
              </a:rPr>
              <a:t>에 미치는 영향의 크기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77092" y="5446975"/>
            <a:ext cx="7045257" cy="1228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 dirty="0">
                <a:latin typeface="나눔고딕"/>
                <a:ea typeface="나눔고딕"/>
              </a:rPr>
              <a:t>＊</a:t>
            </a:r>
            <a:r>
              <a:rPr lang="en-US" altLang="ko-KR" sz="3000" dirty="0">
                <a:latin typeface="나눔고딕"/>
                <a:ea typeface="나눔고딕"/>
              </a:rPr>
              <a:t>Lasso (L1)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dirty="0">
                <a:latin typeface="나눔고딕"/>
                <a:ea typeface="나눔고딕"/>
              </a:rPr>
              <a:t>feature</a:t>
            </a:r>
            <a:r>
              <a:rPr lang="ko-KR" altLang="en-US" sz="2000" dirty="0">
                <a:latin typeface="나눔고딕"/>
                <a:ea typeface="나눔고딕"/>
              </a:rPr>
              <a:t>의 가중치를 </a:t>
            </a:r>
            <a:r>
              <a:rPr lang="en-US" altLang="ko-KR" sz="2000" dirty="0">
                <a:latin typeface="나눔고딕"/>
                <a:ea typeface="나눔고딕"/>
              </a:rPr>
              <a:t>0</a:t>
            </a:r>
            <a:r>
              <a:rPr lang="ko-KR" altLang="en-US" sz="2000" dirty="0">
                <a:latin typeface="나눔고딕"/>
                <a:ea typeface="나눔고딕"/>
              </a:rPr>
              <a:t>으로 만드는 방법</a:t>
            </a:r>
            <a:endParaRPr lang="en-US" altLang="ko-KR" sz="2000" dirty="0">
              <a:latin typeface="나눔고딕"/>
              <a:ea typeface="나눔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725FC-8589-0FDE-F0D5-5E55C3629F54}"/>
              </a:ext>
            </a:extLst>
          </p:cNvPr>
          <p:cNvSpPr txBox="1"/>
          <p:nvPr/>
        </p:nvSpPr>
        <p:spPr>
          <a:xfrm>
            <a:off x="8689569" y="5446975"/>
            <a:ext cx="7652899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＊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Ridge (L2)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lasso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가중치들이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되지만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ridge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가중치들은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가까워질 뿐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되지는 않는다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가중치를 작게 만들어 모델이 너무 복잡해지는 것을 방지하는 방법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5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645912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err="1"/>
              <a:t>결정트리와</a:t>
            </a:r>
            <a:r>
              <a:rPr lang="ko-KR" altLang="en-US" dirty="0"/>
              <a:t> 클러스터링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04957-D77E-3080-8F38-9212E133314F}"/>
              </a:ext>
            </a:extLst>
          </p:cNvPr>
          <p:cNvSpPr txBox="1"/>
          <p:nvPr/>
        </p:nvSpPr>
        <p:spPr>
          <a:xfrm>
            <a:off x="1028699" y="3883967"/>
            <a:ext cx="860168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데이터가 어느 카테고리에 속하는지 예측하는 문제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이메일이 스팸인지 아닌지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환자가 병에 걸렸는지 아닌지 여부를 예측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C802B815-A124-5E97-083F-AEB30F6CDFBA}"/>
              </a:ext>
            </a:extLst>
          </p:cNvPr>
          <p:cNvSpPr txBox="1"/>
          <p:nvPr/>
        </p:nvSpPr>
        <p:spPr>
          <a:xfrm>
            <a:off x="1481608" y="3052442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 (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77688451-BA9B-83D1-12B6-2BEB13C38F9E}"/>
              </a:ext>
            </a:extLst>
          </p:cNvPr>
          <p:cNvSpPr txBox="1"/>
          <p:nvPr/>
        </p:nvSpPr>
        <p:spPr>
          <a:xfrm>
            <a:off x="1481608" y="5143500"/>
            <a:ext cx="2876383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결정트리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▶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11C26A8E-AE3B-9FE0-F8DB-A333651B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79" y="3407370"/>
            <a:ext cx="8765104" cy="6228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01CB3F-0DBC-F471-1861-E8D6C1979FEC}"/>
              </a:ext>
            </a:extLst>
          </p:cNvPr>
          <p:cNvSpPr txBox="1"/>
          <p:nvPr/>
        </p:nvSpPr>
        <p:spPr>
          <a:xfrm>
            <a:off x="1028699" y="6154287"/>
            <a:ext cx="7667829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트리 모양의 구조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조건을 기준으로 데이터를 분류하여 마지막에 나오는 노드가 최종 예측 결과를 나타냄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A376DA-AE95-2145-3F7A-A7E02E57E8B2}"/>
              </a:ext>
            </a:extLst>
          </p:cNvPr>
          <p:cNvSpPr/>
          <p:nvPr/>
        </p:nvSpPr>
        <p:spPr>
          <a:xfrm>
            <a:off x="1188239" y="7952854"/>
            <a:ext cx="960209" cy="640966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62AB5A-D752-DD60-0E93-170C3821DE88}"/>
              </a:ext>
            </a:extLst>
          </p:cNvPr>
          <p:cNvSpPr/>
          <p:nvPr/>
        </p:nvSpPr>
        <p:spPr>
          <a:xfrm>
            <a:off x="2148448" y="7952854"/>
            <a:ext cx="6548080" cy="640966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해석이 쉽다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연속형 모두 처리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9AC96A-772F-7199-AD9C-4A50B28D7240}"/>
              </a:ext>
            </a:extLst>
          </p:cNvPr>
          <p:cNvSpPr/>
          <p:nvPr/>
        </p:nvSpPr>
        <p:spPr>
          <a:xfrm>
            <a:off x="1188239" y="8585245"/>
            <a:ext cx="960209" cy="640966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100BD7-36F2-A578-D8B9-9F76E9F63609}"/>
              </a:ext>
            </a:extLst>
          </p:cNvPr>
          <p:cNvSpPr/>
          <p:nvPr/>
        </p:nvSpPr>
        <p:spPr>
          <a:xfrm>
            <a:off x="2148448" y="8585245"/>
            <a:ext cx="6548080" cy="640966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너무 깊으면 작은 변화에도 민감</a:t>
            </a:r>
          </a:p>
        </p:txBody>
      </p:sp>
    </p:spTree>
    <p:extLst>
      <p:ext uri="{BB962C8B-B14F-4D97-AF65-F5344CB8AC3E}">
        <p14:creationId xmlns:p14="http://schemas.microsoft.com/office/powerpoint/2010/main" val="41148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01854-A380-4A18-4316-D723A05A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0704AC9-BB13-D1B7-FAA2-2B360B791F43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47E267-AA7D-7E2D-ECE7-ADCAC92B7D95}"/>
              </a:ext>
            </a:extLst>
          </p:cNvPr>
          <p:cNvSpPr txBox="1"/>
          <p:nvPr/>
        </p:nvSpPr>
        <p:spPr>
          <a:xfrm>
            <a:off x="1896104" y="1375750"/>
            <a:ext cx="6645912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err="1"/>
              <a:t>결정트리와</a:t>
            </a:r>
            <a:r>
              <a:rPr lang="ko-KR" altLang="en-US" dirty="0"/>
              <a:t> 클러스터링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C50F175-D729-46D6-1947-16C2F7AAAFBF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BA5C8E9C-9C11-B470-98B1-ADC1AD0210FC}"/>
              </a:ext>
            </a:extLst>
          </p:cNvPr>
          <p:cNvSpPr txBox="1"/>
          <p:nvPr/>
        </p:nvSpPr>
        <p:spPr>
          <a:xfrm>
            <a:off x="1481608" y="3052442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방지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2C571B7-8DEE-925C-6ADD-98C9844BB241}"/>
              </a:ext>
            </a:extLst>
          </p:cNvPr>
          <p:cNvSpPr txBox="1"/>
          <p:nvPr/>
        </p:nvSpPr>
        <p:spPr>
          <a:xfrm>
            <a:off x="1481608" y="4786972"/>
            <a:ext cx="2876383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가지치기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EFD98-267D-F181-739A-51D92F1CFC3A}"/>
              </a:ext>
            </a:extLst>
          </p:cNvPr>
          <p:cNvSpPr txBox="1"/>
          <p:nvPr/>
        </p:nvSpPr>
        <p:spPr>
          <a:xfrm>
            <a:off x="1387734" y="5526082"/>
            <a:ext cx="3329292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불필요한 가지를 잘라내기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 descr="실루엣, 클립아트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B71E986D-4479-B88A-90E2-6BA4A8CDA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68" y="4786972"/>
            <a:ext cx="10320341" cy="351021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9F3C9E0D-8094-A16A-8764-D62788C46D87}"/>
              </a:ext>
            </a:extLst>
          </p:cNvPr>
          <p:cNvSpPr txBox="1"/>
          <p:nvPr/>
        </p:nvSpPr>
        <p:spPr>
          <a:xfrm>
            <a:off x="1481608" y="6665918"/>
            <a:ext cx="2876383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깊이 제한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A7EDD-2118-1E99-D495-16411A2C1BB7}"/>
              </a:ext>
            </a:extLst>
          </p:cNvPr>
          <p:cNvSpPr txBox="1"/>
          <p:nvPr/>
        </p:nvSpPr>
        <p:spPr>
          <a:xfrm>
            <a:off x="1387733" y="7405028"/>
            <a:ext cx="602474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깊이를 제한하여 너무 깊게 분할되지 않도록 방지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깊이가 깊어질수록 과적합의 가능성이 높아짐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0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C5DA3-40C8-5D74-899D-7E439EC5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A0899D3F-CD72-1F26-6BCD-5195849BDAE4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F3797DE-89F9-7082-6873-AC19BB979887}"/>
              </a:ext>
            </a:extLst>
          </p:cNvPr>
          <p:cNvSpPr txBox="1"/>
          <p:nvPr/>
        </p:nvSpPr>
        <p:spPr>
          <a:xfrm>
            <a:off x="1896104" y="1375750"/>
            <a:ext cx="6645912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err="1"/>
              <a:t>결정트리와</a:t>
            </a:r>
            <a:r>
              <a:rPr lang="ko-KR" altLang="en-US" dirty="0"/>
              <a:t> 클러스터링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C10F73A-C386-A8EC-302E-0DEA96D1758B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226A5-1522-033B-0481-96E953F476C3}"/>
              </a:ext>
            </a:extLst>
          </p:cNvPr>
          <p:cNvSpPr txBox="1"/>
          <p:nvPr/>
        </p:nvSpPr>
        <p:spPr>
          <a:xfrm>
            <a:off x="1028699" y="3883967"/>
            <a:ext cx="860168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모델 학습 후 각 모델의 예측을 다수결로 결정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모델의 예측을 결합하여 더 좋은 성능 기대할 수 있음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27058FC-08D8-4A1D-EDB3-4DF8A6A51AC4}"/>
              </a:ext>
            </a:extLst>
          </p:cNvPr>
          <p:cNvSpPr txBox="1"/>
          <p:nvPr/>
        </p:nvSpPr>
        <p:spPr>
          <a:xfrm>
            <a:off x="1481608" y="3052442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보팅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(Voting)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BC1BF-ADF3-5A42-19FB-0643280BCE5A}"/>
              </a:ext>
            </a:extLst>
          </p:cNvPr>
          <p:cNvSpPr txBox="1"/>
          <p:nvPr/>
        </p:nvSpPr>
        <p:spPr>
          <a:xfrm>
            <a:off x="1028699" y="5795763"/>
            <a:ext cx="9963556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데이터셋에서 여러 데이터 샘플을 중복 허용하여 뽑아 여러 모델을 학습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랜덤포레스트가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배깅의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대표적인 예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159354B-95C4-726A-FE92-C367B8F788BE}"/>
              </a:ext>
            </a:extLst>
          </p:cNvPr>
          <p:cNvSpPr txBox="1"/>
          <p:nvPr/>
        </p:nvSpPr>
        <p:spPr>
          <a:xfrm>
            <a:off x="1481608" y="496423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배깅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(Bagging)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2C760-FF83-AF74-5F3C-28ED84837362}"/>
              </a:ext>
            </a:extLst>
          </p:cNvPr>
          <p:cNvSpPr txBox="1"/>
          <p:nvPr/>
        </p:nvSpPr>
        <p:spPr>
          <a:xfrm>
            <a:off x="1028699" y="8182556"/>
            <a:ext cx="9963556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여러 번 학습시키되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모델이 틀린 부분을 집중적으로 학습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정확한 예측은 가능하지만 계산 비용이 크다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BFFD1DA-C537-A49E-5D46-386A97748C41}"/>
              </a:ext>
            </a:extLst>
          </p:cNvPr>
          <p:cNvSpPr txBox="1"/>
          <p:nvPr/>
        </p:nvSpPr>
        <p:spPr>
          <a:xfrm>
            <a:off x="1481608" y="7351031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부스팅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(Boosting)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89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1689A0F-9E79-EF0B-F7C7-44AD0F7F140F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7989DCF-8503-91D8-6324-6F1C2F570ECC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피처엔지니어링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1A9354E-6544-EF97-7658-E0BB8C97551F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4F49BF5-1550-8A3A-EF2E-E40E28A0FFD0}"/>
              </a:ext>
            </a:extLst>
          </p:cNvPr>
          <p:cNvSpPr txBox="1"/>
          <p:nvPr/>
        </p:nvSpPr>
        <p:spPr>
          <a:xfrm>
            <a:off x="1325179" y="2951074"/>
            <a:ext cx="3169000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랜덤포레스트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 descr="도표, 스크린샷, 스케치, 라인이(가) 표시된 사진">
            <a:extLst>
              <a:ext uri="{FF2B5EF4-FFF2-40B4-BE49-F238E27FC236}">
                <a16:creationId xmlns:a16="http://schemas.microsoft.com/office/drawing/2014/main" id="{F47627E1-F412-E679-8806-8E142D59A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34" y="4040218"/>
            <a:ext cx="7935009" cy="5792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29046-A5F0-4098-D05A-5E415DFCF828}"/>
              </a:ext>
            </a:extLst>
          </p:cNvPr>
          <p:cNvSpPr txBox="1"/>
          <p:nvPr/>
        </p:nvSpPr>
        <p:spPr>
          <a:xfrm>
            <a:off x="9834145" y="4040218"/>
            <a:ext cx="7636731" cy="527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얼마나 모델의 성능에 기여하였는지 평가할 수 있는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랜덤포레스트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학습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트리가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분할할 때 기여한 정도 측정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중요도 합산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중요도를 트리마다 합산하여 전체 모델에서의 중요도 계산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해석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중요한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일수록 높은 중요도 값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8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63184-C665-42C2-E502-C0B8A285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8291582-67A5-F2CB-0B3B-BF08B26ED0AD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DDF645-B8CD-D938-5119-04A47299A69A}"/>
              </a:ext>
            </a:extLst>
          </p:cNvPr>
          <p:cNvSpPr txBox="1"/>
          <p:nvPr/>
        </p:nvSpPr>
        <p:spPr>
          <a:xfrm>
            <a:off x="1896104" y="1375750"/>
            <a:ext cx="6645912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 err="1"/>
              <a:t>결정트리와</a:t>
            </a:r>
            <a:r>
              <a:rPr lang="ko-KR" altLang="en-US" dirty="0"/>
              <a:t> 클러스터링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8109C4D-EB7A-30FF-7EFF-259AEA98A271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2585D-E5BC-7A13-485B-0601F9B9F579}"/>
              </a:ext>
            </a:extLst>
          </p:cNvPr>
          <p:cNvSpPr txBox="1"/>
          <p:nvPr/>
        </p:nvSpPr>
        <p:spPr>
          <a:xfrm>
            <a:off x="1028699" y="3883967"/>
            <a:ext cx="811530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정답이 없는 데이터에서 유사한 데이터끼리 그룹으로 묶는 비지도학습방법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target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없다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내의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데이터를 여러 그룹으로 나누는 것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010692D-94FC-B99E-B8C9-9E16CD365459}"/>
              </a:ext>
            </a:extLst>
          </p:cNvPr>
          <p:cNvSpPr txBox="1"/>
          <p:nvPr/>
        </p:nvSpPr>
        <p:spPr>
          <a:xfrm>
            <a:off x="1481608" y="3052442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클러스터링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1509D-7579-C06C-926A-D9FAAE7983E7}"/>
              </a:ext>
            </a:extLst>
          </p:cNvPr>
          <p:cNvSpPr txBox="1"/>
          <p:nvPr/>
        </p:nvSpPr>
        <p:spPr>
          <a:xfrm>
            <a:off x="9204522" y="3883967"/>
            <a:ext cx="860168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분류는 정답 데이터인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label, target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있는 데이터를 기반으로 예측을 하지만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클러스터링은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없는 데이터를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group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나눈다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D0D6CE8-F059-E662-960A-7F9B8BDB223E}"/>
              </a:ext>
            </a:extLst>
          </p:cNvPr>
          <p:cNvSpPr txBox="1"/>
          <p:nvPr/>
        </p:nvSpPr>
        <p:spPr>
          <a:xfrm>
            <a:off x="9657431" y="3052442"/>
            <a:ext cx="7601870" cy="713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클러스터링 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VS 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7A06B-5928-2CA7-8BBD-DAA0BC6A6D1A}"/>
              </a:ext>
            </a:extLst>
          </p:cNvPr>
          <p:cNvSpPr txBox="1"/>
          <p:nvPr/>
        </p:nvSpPr>
        <p:spPr>
          <a:xfrm>
            <a:off x="1028699" y="7784003"/>
            <a:ext cx="9258355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그룹을 나누어 각 그룹의 중심을 기준으로 유클리드 거리를 사용하여 데이터를 반복적으로 재배치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계산이 빠르고 직관적이지만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미리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정해야한다는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어려움이 있음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이상치에 민감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08990-43A7-B1BF-7D93-280AB7A30F96}"/>
              </a:ext>
            </a:extLst>
          </p:cNvPr>
          <p:cNvSpPr txBox="1"/>
          <p:nvPr/>
        </p:nvSpPr>
        <p:spPr>
          <a:xfrm>
            <a:off x="1481608" y="695247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K-means Clustering</a:t>
            </a:r>
          </a:p>
        </p:txBody>
      </p:sp>
      <p:pic>
        <p:nvPicPr>
          <p:cNvPr id="14" name="그림 13" descr="텍스트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20B09BE5-984B-2572-D77E-54B7B7BE5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40" y="5143500"/>
            <a:ext cx="6972246" cy="49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선형회귀와 </a:t>
            </a: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로지스틱회귀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데이터전처리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검정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피쳐엔지니어링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결정트리와</a:t>
            </a: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피처엔지니어링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951074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피처엔지니어링이란</a:t>
            </a:r>
            <a:r>
              <a:rPr lang="en-US" altLang="ko-KR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845665"/>
            <a:ext cx="880544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성능을 높이기 위해 데이터를 변환하고 새로운 변수를 생성하는 과정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699" y="4767037"/>
            <a:ext cx="6597786" cy="4889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1. </a:t>
            </a:r>
            <a:r>
              <a:rPr lang="ko-KR" altLang="en-US" sz="3000">
                <a:latin typeface="나눔고딕"/>
                <a:ea typeface="나눔고딕"/>
              </a:rPr>
              <a:t>결측값 처리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결측치를 평균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중앙값으로 대체하거나 제거하는 방법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ko-KR" altLang="en-US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2. </a:t>
            </a:r>
            <a:r>
              <a:rPr lang="ko-KR" altLang="en-US" sz="3000">
                <a:latin typeface="나눔고딕"/>
                <a:ea typeface="나눔고딕"/>
              </a:rPr>
              <a:t>이상치 처리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시각화와 </a:t>
            </a:r>
            <a:r>
              <a:rPr lang="en-US" altLang="ko-KR" sz="2000">
                <a:latin typeface="나눔고딕"/>
                <a:ea typeface="나눔고딕"/>
              </a:rPr>
              <a:t>IQR</a:t>
            </a:r>
            <a:r>
              <a:rPr lang="ko-KR" altLang="en-US" sz="2000">
                <a:latin typeface="나눔고딕"/>
                <a:ea typeface="나눔고딕"/>
              </a:rPr>
              <a:t> 범위를 계산하여 특정 값으로 조정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3 </a:t>
            </a:r>
            <a:r>
              <a:rPr lang="ko-KR" altLang="en-US" sz="3000">
                <a:latin typeface="나눔고딕"/>
                <a:ea typeface="나눔고딕"/>
              </a:rPr>
              <a:t>스케일링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피처의 크기를 조정하여 모델 학습을 용이하게 하는 기법</a:t>
            </a:r>
            <a:r>
              <a:rPr lang="en-US" altLang="ko-KR" sz="2000">
                <a:latin typeface="나눔고딕"/>
                <a:ea typeface="나눔고딕"/>
              </a:rPr>
              <a:t>(Min-Max Scaling, Standard Scaing)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9890" y="4767037"/>
            <a:ext cx="9457718" cy="4889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4. </a:t>
            </a:r>
            <a:r>
              <a:rPr lang="ko-KR" altLang="en-US" sz="3000">
                <a:latin typeface="나눔고딕"/>
                <a:ea typeface="나눔고딕"/>
              </a:rPr>
              <a:t>인코딩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범주형 데이터를 숫자로 변환하는 기법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Label Encoding, One-Hot Encoding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5.</a:t>
            </a:r>
            <a:r>
              <a:rPr lang="ko-KR" altLang="en-US" sz="3000">
                <a:latin typeface="나눔고딕"/>
                <a:ea typeface="나눔고딕"/>
              </a:rPr>
              <a:t>피처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latin typeface="나눔고딕"/>
                <a:ea typeface="나눔고딕"/>
              </a:rPr>
              <a:t>-</a:t>
            </a:r>
            <a:r>
              <a:rPr lang="ko-KR" altLang="en-US" sz="2000">
                <a:latin typeface="나눔고딕"/>
                <a:ea typeface="나눔고딕"/>
              </a:rPr>
              <a:t> 날짜에서 요일과 월 분리 등을 통한 기존 변수에서 새로운 변수를 생성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6. </a:t>
            </a:r>
            <a:r>
              <a:rPr lang="ko-KR" altLang="en-US" sz="3000">
                <a:latin typeface="나눔고딕"/>
                <a:ea typeface="나눔고딕"/>
              </a:rPr>
              <a:t>피처 선택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상관계수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카이제곱 검정 등을 이요한 중요한 변수 선택</a:t>
            </a:r>
          </a:p>
        </p:txBody>
      </p:sp>
    </p:spTree>
    <p:extLst>
      <p:ext uri="{BB962C8B-B14F-4D97-AF65-F5344CB8AC3E}">
        <p14:creationId xmlns:p14="http://schemas.microsoft.com/office/powerpoint/2010/main" val="156213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A5267C3-D3F0-9BAC-B907-57770CFF4EC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3D7AC28-94D1-8970-771F-9F88F878D04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피처엔지니어링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8A0563D-32CC-A877-46D8-88AC8C06BFF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CA8B037-3F4F-85EA-031E-492F4E017B0E}"/>
              </a:ext>
            </a:extLst>
          </p:cNvPr>
          <p:cNvSpPr txBox="1"/>
          <p:nvPr/>
        </p:nvSpPr>
        <p:spPr>
          <a:xfrm>
            <a:off x="1028700" y="2951074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상관분석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698" y="3845665"/>
            <a:ext cx="15566688" cy="191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두 변수 간의 관계를 측정하는 방법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-1~1</a:t>
            </a:r>
            <a:r>
              <a:rPr lang="ko-KR" altLang="en-US" sz="2000">
                <a:latin typeface="나눔고딕"/>
                <a:ea typeface="나눔고딕"/>
              </a:rPr>
              <a:t>까지의 값을 갖는 상관계수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고딕"/>
                <a:ea typeface="나눔고딕"/>
              </a:rPr>
              <a:t>1</a:t>
            </a:r>
            <a:r>
              <a:rPr lang="ko-KR" altLang="en-US" sz="2000">
                <a:latin typeface="나눔고딕"/>
                <a:ea typeface="나눔고딕"/>
              </a:rPr>
              <a:t>에 가까울 수록 강한 양의 상관관계</a:t>
            </a:r>
            <a:r>
              <a:rPr lang="en-US" altLang="ko-KR" sz="2000">
                <a:latin typeface="나눔고딕"/>
                <a:ea typeface="나눔고딕"/>
              </a:rPr>
              <a:t>, -1</a:t>
            </a:r>
            <a:r>
              <a:rPr lang="ko-KR" altLang="en-US" sz="2000">
                <a:latin typeface="나눔고딕"/>
                <a:ea typeface="나눔고딕"/>
              </a:rPr>
              <a:t>에 가까울 수록 강한 음의 상관관계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한계 </a:t>
            </a:r>
            <a:r>
              <a:rPr lang="en-US" altLang="ko-KR" sz="2000">
                <a:latin typeface="나눔고딕"/>
                <a:ea typeface="나눔고딕"/>
              </a:rPr>
              <a:t>: </a:t>
            </a:r>
            <a:r>
              <a:rPr lang="ko-KR" altLang="en-US" sz="2000">
                <a:latin typeface="나눔고딕"/>
                <a:ea typeface="나눔고딕"/>
              </a:rPr>
              <a:t>상관계수는 상관 관계만을 측정하며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두 변수 간의 상관관계가 </a:t>
            </a:r>
            <a:r>
              <a:rPr lang="ko-KR" altLang="en-US" sz="2000" u="sng">
                <a:latin typeface="나눔고딕"/>
                <a:ea typeface="나눔고딕"/>
              </a:rPr>
              <a:t>반드시 인과관계를 의미하지는 않는다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575552-E87C-1DB8-B173-3D09C74D42EC}"/>
              </a:ext>
            </a:extLst>
          </p:cNvPr>
          <p:cNvSpPr/>
          <p:nvPr/>
        </p:nvSpPr>
        <p:spPr>
          <a:xfrm>
            <a:off x="1746769" y="5924093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피어슨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상관계수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F65FF-70EB-ACF1-B6D1-60E972FC1224}"/>
              </a:ext>
            </a:extLst>
          </p:cNvPr>
          <p:cNvSpPr/>
          <p:nvPr/>
        </p:nvSpPr>
        <p:spPr>
          <a:xfrm>
            <a:off x="5121732" y="5924093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연속형 변수 간의 선형적 관계 측정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365334-6414-6B0F-58EA-24C58A5028C2}"/>
              </a:ext>
            </a:extLst>
          </p:cNvPr>
          <p:cNvSpPr/>
          <p:nvPr/>
        </p:nvSpPr>
        <p:spPr>
          <a:xfrm>
            <a:off x="1746769" y="7006348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스피어만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상관계수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054F00-9F63-E8AA-BCC1-5E22BD100A32}"/>
              </a:ext>
            </a:extLst>
          </p:cNvPr>
          <p:cNvSpPr/>
          <p:nvPr/>
        </p:nvSpPr>
        <p:spPr>
          <a:xfrm>
            <a:off x="5121732" y="7006348"/>
            <a:ext cx="6595354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순위형 변수 간의 비선형적 관계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869CB-54A7-C2AF-F2D9-9E1CF3668E4E}"/>
              </a:ext>
            </a:extLst>
          </p:cNvPr>
          <p:cNvSpPr txBox="1"/>
          <p:nvPr/>
        </p:nvSpPr>
        <p:spPr>
          <a:xfrm>
            <a:off x="1896104" y="8538840"/>
            <a:ext cx="1843272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미만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C3FAB-D1C8-E217-77F2-11B4E6382965}"/>
              </a:ext>
            </a:extLst>
          </p:cNvPr>
          <p:cNvSpPr txBox="1"/>
          <p:nvPr/>
        </p:nvSpPr>
        <p:spPr>
          <a:xfrm>
            <a:off x="1590978" y="932429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약한 상관관계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29418-D153-32C0-0A9F-404C632EDB57}"/>
              </a:ext>
            </a:extLst>
          </p:cNvPr>
          <p:cNvSpPr txBox="1"/>
          <p:nvPr/>
        </p:nvSpPr>
        <p:spPr>
          <a:xfrm>
            <a:off x="7149040" y="8538840"/>
            <a:ext cx="200993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 ~ 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1D846-9755-A8D1-2D81-70C2EC77BCC8}"/>
              </a:ext>
            </a:extLst>
          </p:cNvPr>
          <p:cNvSpPr txBox="1"/>
          <p:nvPr/>
        </p:nvSpPr>
        <p:spPr>
          <a:xfrm>
            <a:off x="6369398" y="9324291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 정도의 상관관계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D9842-CC93-126B-4CCE-C8737FF037A5}"/>
              </a:ext>
            </a:extLst>
          </p:cNvPr>
          <p:cNvSpPr txBox="1"/>
          <p:nvPr/>
        </p:nvSpPr>
        <p:spPr>
          <a:xfrm>
            <a:off x="12568635" y="8538840"/>
            <a:ext cx="1843272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0.7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97CF7-E7A1-911B-C747-5477B1110494}"/>
              </a:ext>
            </a:extLst>
          </p:cNvPr>
          <p:cNvSpPr txBox="1"/>
          <p:nvPr/>
        </p:nvSpPr>
        <p:spPr>
          <a:xfrm>
            <a:off x="12263509" y="932429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강한 상관관계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BA8A0C-3D33-2EBC-66D1-E7C7A7DA397A}"/>
              </a:ext>
            </a:extLst>
          </p:cNvPr>
          <p:cNvSpPr/>
          <p:nvPr/>
        </p:nvSpPr>
        <p:spPr>
          <a:xfrm>
            <a:off x="4473308" y="9166927"/>
            <a:ext cx="1296848" cy="116732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081DFB-1BD2-DDB1-E99D-9DEFA0518C24}"/>
              </a:ext>
            </a:extLst>
          </p:cNvPr>
          <p:cNvSpPr/>
          <p:nvPr/>
        </p:nvSpPr>
        <p:spPr>
          <a:xfrm>
            <a:off x="10420238" y="9166927"/>
            <a:ext cx="1296848" cy="116732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6391F-3124-9681-6605-78CACFC3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6B99C0C8-EB4F-6E56-F387-8AA52CBF763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394F783-E8F2-5FFC-07D8-04276E10612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피처엔지니어링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46B3961-8D20-1695-EA2A-87064E3A5C5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7D5F396-CD75-0948-B5F0-1346E8CA1DB7}"/>
              </a:ext>
            </a:extLst>
          </p:cNvPr>
          <p:cNvSpPr txBox="1"/>
          <p:nvPr/>
        </p:nvSpPr>
        <p:spPr>
          <a:xfrm>
            <a:off x="1325179" y="2951074"/>
            <a:ext cx="2118412" cy="6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산점도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▼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 descr="스크린샷, 패턴, 디자인이(가) 표시된 사진&#10;&#10;자동 생성된 설명">
            <a:extLst>
              <a:ext uri="{FF2B5EF4-FFF2-40B4-BE49-F238E27FC236}">
                <a16:creationId xmlns:a16="http://schemas.microsoft.com/office/drawing/2014/main" id="{43E12806-31FD-C239-C533-1109E0CE9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79" y="4085364"/>
            <a:ext cx="4460004" cy="5670256"/>
          </a:xfrm>
          <a:prstGeom prst="rect">
            <a:avLst/>
          </a:prstGeom>
        </p:spPr>
      </p:pic>
      <p:pic>
        <p:nvPicPr>
          <p:cNvPr id="22" name="그림 21" descr="텍스트, 스크린샷, 라인, 다채로움이(가) 표시된 사진&#10;&#10;자동 생성된 설명">
            <a:extLst>
              <a:ext uri="{FF2B5EF4-FFF2-40B4-BE49-F238E27FC236}">
                <a16:creationId xmlns:a16="http://schemas.microsoft.com/office/drawing/2014/main" id="{47130F9E-F903-351E-1260-6274E1FC2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88" y="4085364"/>
            <a:ext cx="10429832" cy="5113043"/>
          </a:xfrm>
          <a:prstGeom prst="rect">
            <a:avLst/>
          </a:prstGeom>
        </p:spPr>
      </p:pic>
      <p:sp>
        <p:nvSpPr>
          <p:cNvPr id="23" name="TextBox 8">
            <a:extLst>
              <a:ext uri="{FF2B5EF4-FFF2-40B4-BE49-F238E27FC236}">
                <a16:creationId xmlns:a16="http://schemas.microsoft.com/office/drawing/2014/main" id="{62C98C0C-C193-6E36-76D1-26CEB22A668A}"/>
              </a:ext>
            </a:extLst>
          </p:cNvPr>
          <p:cNvSpPr txBox="1"/>
          <p:nvPr/>
        </p:nvSpPr>
        <p:spPr>
          <a:xfrm>
            <a:off x="6525488" y="2951272"/>
            <a:ext cx="2287772" cy="1430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히트맵</a:t>
            </a: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▼</a:t>
            </a:r>
            <a:endParaRPr lang="en-US" altLang="ko-KR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>
              <a:lnSpc>
                <a:spcPts val="5847"/>
              </a:lnSpc>
              <a:spcBef>
                <a:spcPct val="0"/>
              </a:spcBef>
            </a:pP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39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24" name="타원 23"/>
          <p:cNvSpPr/>
          <p:nvPr/>
        </p:nvSpPr>
        <p:spPr>
          <a:xfrm>
            <a:off x="5050276" y="3299297"/>
            <a:ext cx="6667499" cy="6667499"/>
          </a:xfrm>
          <a:prstGeom prst="ellipse">
            <a:avLst/>
          </a:prstGeom>
          <a:solidFill>
            <a:srgbClr val="2E5743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5" name="타원 24"/>
          <p:cNvSpPr/>
          <p:nvPr/>
        </p:nvSpPr>
        <p:spPr>
          <a:xfrm>
            <a:off x="5722222" y="4742479"/>
            <a:ext cx="5224317" cy="5224317"/>
          </a:xfrm>
          <a:prstGeom prst="ellipse">
            <a:avLst/>
          </a:prstGeom>
          <a:solidFill>
            <a:srgbClr val="2E574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6" name="타원 25"/>
          <p:cNvSpPr/>
          <p:nvPr/>
        </p:nvSpPr>
        <p:spPr>
          <a:xfrm>
            <a:off x="6884850" y="6762934"/>
            <a:ext cx="3203862" cy="3203862"/>
          </a:xfrm>
          <a:prstGeom prst="ellipse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7" name="TextBox 8"/>
          <p:cNvSpPr txBox="1"/>
          <p:nvPr/>
        </p:nvSpPr>
        <p:spPr>
          <a:xfrm>
            <a:off x="8075778" y="3708413"/>
            <a:ext cx="460642" cy="7302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</a:p>
        </p:txBody>
      </p:sp>
      <p:sp>
        <p:nvSpPr>
          <p:cNvPr id="28" name="TextBox 8"/>
          <p:cNvSpPr txBox="1"/>
          <p:nvPr/>
        </p:nvSpPr>
        <p:spPr>
          <a:xfrm>
            <a:off x="7391132" y="5506040"/>
            <a:ext cx="1950295" cy="732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chemeClr val="lt1"/>
                </a:solidFill>
                <a:latin typeface="나눔고딕 ExtraBold"/>
                <a:ea typeface="나눔고딕 ExtraBold"/>
                <a:cs typeface="+mn-cs"/>
              </a:rPr>
              <a:t>머신러닝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7676882" y="7938667"/>
            <a:ext cx="1467118" cy="7328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chemeClr val="lt1"/>
                </a:solidFill>
                <a:latin typeface="나눔고딕 ExtraBold"/>
                <a:ea typeface="나눔고딕 ExtraBold"/>
                <a:cs typeface="+mn-cs"/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14895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선형회귀와 로지스틱회귀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965018" y="3402638"/>
            <a:ext cx="1794872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독립변수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759889" y="3402638"/>
            <a:ext cx="4022269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X, 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예측에 사용되는 변수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965018" y="4484893"/>
            <a:ext cx="1794872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 b="1">
                <a:latin typeface="나눔고딕"/>
                <a:ea typeface="나눔고딕"/>
              </a:rPr>
              <a:t>종속변수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759889" y="4484893"/>
            <a:ext cx="4022269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 b="1">
                <a:solidFill>
                  <a:srgbClr val="2E5743"/>
                </a:solidFill>
                <a:latin typeface="나눔고딕"/>
                <a:ea typeface="나눔고딕"/>
              </a:rPr>
              <a:t>Y, </a:t>
            </a:r>
            <a:r>
              <a:rPr lang="ko-KR" altLang="en-US" sz="2400" b="1">
                <a:solidFill>
                  <a:srgbClr val="2E5743"/>
                </a:solidFill>
                <a:latin typeface="나눔고딕"/>
                <a:ea typeface="나눔고딕"/>
              </a:rPr>
              <a:t>예측하려는 목표 값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206233" y="3402638"/>
            <a:ext cx="8805446" cy="71305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선형회귀란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  <a:endParaRPr 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6232" y="4297229"/>
            <a:ext cx="10391573" cy="1911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독립변수와 종속변수 간의 관계가 직선으로 표현될 수 있다고 가정하는 모델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예를 들면</a:t>
            </a:r>
            <a:r>
              <a:rPr lang="en-US" altLang="ko-KR" sz="2000">
                <a:latin typeface="나눔고딕"/>
                <a:ea typeface="나눔고딕"/>
              </a:rPr>
              <a:t>, </a:t>
            </a:r>
            <a:r>
              <a:rPr lang="ko-KR" altLang="en-US" sz="2000">
                <a:latin typeface="나눔고딕"/>
                <a:ea typeface="나눔고딕"/>
              </a:rPr>
              <a:t>공부 시간이 많을 수록 시험 점수가 올라가는 관계를 직선으로 나타내는 것이 가능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그렇기 때문에</a:t>
            </a:r>
            <a:r>
              <a:rPr lang="en-US" altLang="ko-KR" sz="2000">
                <a:latin typeface="나눔고딕"/>
                <a:ea typeface="나눔고딕"/>
              </a:rPr>
              <a:t>,</a:t>
            </a:r>
            <a:r>
              <a:rPr lang="ko-KR" altLang="en-US" sz="2000">
                <a:latin typeface="나눔고딕"/>
                <a:ea typeface="나눔고딕"/>
              </a:rPr>
              <a:t> 독립 변수와 종속 변수 사이의 관계가 선형이어야하며 각 데이터가 독립적이어야한다</a:t>
            </a:r>
            <a:r>
              <a:rPr lang="en-US" altLang="ko-KR" sz="2000">
                <a:latin typeface="나눔고딕"/>
                <a:ea typeface="나눔고딕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8700" y="6689676"/>
            <a:ext cx="7045257" cy="165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＊</a:t>
            </a:r>
            <a:r>
              <a:rPr lang="en-US" altLang="ko-KR" sz="3000">
                <a:latin typeface="나눔고딕"/>
                <a:ea typeface="나눔고딕"/>
              </a:rPr>
              <a:t>Linear Regression (</a:t>
            </a:r>
            <a:r>
              <a:rPr lang="ko-KR" altLang="en-US" sz="3000">
                <a:latin typeface="나눔고딕"/>
                <a:ea typeface="나눔고딕"/>
              </a:rPr>
              <a:t>단순 선형회귀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하나의 독립변수를 사용하여 종속변수를 예측하는 경우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공부시간으로 시험점수 예측하기</a:t>
            </a:r>
            <a:endParaRPr lang="en-US" altLang="ko-KR" sz="2000">
              <a:latin typeface="나눔고딕"/>
              <a:ea typeface="나눔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41174" y="6689676"/>
            <a:ext cx="8640593" cy="211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＊</a:t>
            </a:r>
            <a:r>
              <a:rPr lang="en-US" altLang="ko-KR" sz="3000">
                <a:latin typeface="나눔고딕"/>
                <a:ea typeface="나눔고딕"/>
              </a:rPr>
              <a:t>Multiple Linear Regression (</a:t>
            </a:r>
            <a:r>
              <a:rPr lang="ko-KR" altLang="en-US" sz="3000">
                <a:latin typeface="나눔고딕"/>
                <a:ea typeface="나눔고딕"/>
              </a:rPr>
              <a:t>다중 선형회귀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여러 개의 독립변수를 사용하여 종속변수를 예측하는 경우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고딕"/>
                <a:ea typeface="나눔고딕"/>
              </a:rPr>
              <a:t>공부 시간 </a:t>
            </a:r>
            <a:r>
              <a:rPr lang="en-US" altLang="ko-KR" sz="2000">
                <a:latin typeface="나눔고딕"/>
                <a:ea typeface="나눔고딕"/>
              </a:rPr>
              <a:t>+ </a:t>
            </a:r>
            <a:r>
              <a:rPr lang="ko-KR" altLang="en-US" sz="2000">
                <a:latin typeface="나눔고딕"/>
                <a:ea typeface="나눔고딕"/>
              </a:rPr>
              <a:t>수면 시간으로 시험점수 예측하기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9860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DE787D46-910B-8A39-D85B-135B42314E7C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111D943-3D11-7465-5969-FAEEF169F35F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6756958-48FE-528C-2A24-93559EEA79D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36F09497-21E7-1C13-72B2-39D31D4ADA65}"/>
              </a:ext>
            </a:extLst>
          </p:cNvPr>
          <p:cNvSpPr txBox="1"/>
          <p:nvPr/>
        </p:nvSpPr>
        <p:spPr>
          <a:xfrm>
            <a:off x="1206233" y="340263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학습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D3A4-2CAD-D4F0-52D9-0DB8A4FAC928}"/>
              </a:ext>
            </a:extLst>
          </p:cNvPr>
          <p:cNvSpPr txBox="1"/>
          <p:nvPr/>
        </p:nvSpPr>
        <p:spPr>
          <a:xfrm>
            <a:off x="1206232" y="4297229"/>
            <a:ext cx="1039157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학습시킬 때에는 데이터가 필요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데이터를 통째로 넣을까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B6CAD08-79D8-A195-6A29-62BEE080F0B8}"/>
              </a:ext>
            </a:extLst>
          </p:cNvPr>
          <p:cNvSpPr/>
          <p:nvPr/>
        </p:nvSpPr>
        <p:spPr>
          <a:xfrm>
            <a:off x="4338536" y="6337349"/>
            <a:ext cx="6400800" cy="961802"/>
          </a:xfrm>
          <a:prstGeom prst="parallelogram">
            <a:avLst/>
          </a:prstGeom>
          <a:solidFill>
            <a:srgbClr val="2E57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데이터</a:t>
            </a: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76F7D78E-DA44-6A01-D408-0BCBB442BBC0}"/>
              </a:ext>
            </a:extLst>
          </p:cNvPr>
          <p:cNvSpPr/>
          <p:nvPr/>
        </p:nvSpPr>
        <p:spPr>
          <a:xfrm>
            <a:off x="10498579" y="6337349"/>
            <a:ext cx="3625982" cy="961802"/>
          </a:xfrm>
          <a:prstGeom prst="parallelogram">
            <a:avLst/>
          </a:prstGeom>
          <a:solidFill>
            <a:srgbClr val="2E57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데이터</a:t>
            </a: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42B955CB-643C-8C69-8A5E-0240BD608EEC}"/>
              </a:ext>
            </a:extLst>
          </p:cNvPr>
          <p:cNvSpPr/>
          <p:nvPr/>
        </p:nvSpPr>
        <p:spPr>
          <a:xfrm>
            <a:off x="10212830" y="6007392"/>
            <a:ext cx="571497" cy="1621715"/>
          </a:xfrm>
          <a:prstGeom prst="parallelogram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1FE896-E76F-66C2-BE45-B5DDEF37D090}"/>
              </a:ext>
            </a:extLst>
          </p:cNvPr>
          <p:cNvSpPr txBox="1"/>
          <p:nvPr/>
        </p:nvSpPr>
        <p:spPr>
          <a:xfrm>
            <a:off x="2898843" y="8022764"/>
            <a:ext cx="12490313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모델이 새로운 데이터를 잘 예측할 수 있는지 확인이 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학습에 사용할 부분과 테스트에 사용할 부분으로 나누는 작업이 필요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 : 20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분리합니다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2AAB08-9D5B-861A-CF82-6BC6CA66A2AC}"/>
              </a:ext>
            </a:extLst>
          </p:cNvPr>
          <p:cNvCxnSpPr/>
          <p:nvPr/>
        </p:nvCxnSpPr>
        <p:spPr>
          <a:xfrm>
            <a:off x="4630366" y="5856051"/>
            <a:ext cx="5582464" cy="0"/>
          </a:xfrm>
          <a:prstGeom prst="line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869823-19BD-56CA-2EDC-2185818E860D}"/>
              </a:ext>
            </a:extLst>
          </p:cNvPr>
          <p:cNvCxnSpPr>
            <a:cxnSpLocks/>
          </p:cNvCxnSpPr>
          <p:nvPr/>
        </p:nvCxnSpPr>
        <p:spPr>
          <a:xfrm>
            <a:off x="10739336" y="5856051"/>
            <a:ext cx="3385225" cy="0"/>
          </a:xfrm>
          <a:prstGeom prst="line">
            <a:avLst/>
          </a:prstGeom>
          <a:ln w="28575">
            <a:solidFill>
              <a:srgbClr val="2E574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D01566-EC2A-16BF-FBF8-6E4265C904B9}"/>
              </a:ext>
            </a:extLst>
          </p:cNvPr>
          <p:cNvSpPr txBox="1"/>
          <p:nvPr/>
        </p:nvSpPr>
        <p:spPr>
          <a:xfrm>
            <a:off x="7071403" y="5388308"/>
            <a:ext cx="700389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56CC5-D41E-89DB-5E4B-5AACCBB80C03}"/>
              </a:ext>
            </a:extLst>
          </p:cNvPr>
          <p:cNvSpPr txBox="1"/>
          <p:nvPr/>
        </p:nvSpPr>
        <p:spPr>
          <a:xfrm>
            <a:off x="11961375" y="5388308"/>
            <a:ext cx="700389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8330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3F4311C-55BE-A205-2064-DB3946740AFB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9826B02-7400-88A5-0BA8-1177B28A93AD}"/>
              </a:ext>
            </a:extLst>
          </p:cNvPr>
          <p:cNvSpPr txBox="1"/>
          <p:nvPr/>
        </p:nvSpPr>
        <p:spPr>
          <a:xfrm>
            <a:off x="1896104" y="1375750"/>
            <a:ext cx="7247896" cy="839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선형회귀와 </a:t>
            </a:r>
            <a:r>
              <a:rPr lang="ko-KR" altLang="en-US" dirty="0" err="1"/>
              <a:t>로지스틱회귀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741EDBA-C836-9614-8046-3FF2E7EDC5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A503C91-0764-B285-6D52-C6D7436B4757}"/>
              </a:ext>
            </a:extLst>
          </p:cNvPr>
          <p:cNvSpPr txBox="1"/>
          <p:nvPr/>
        </p:nvSpPr>
        <p:spPr>
          <a:xfrm>
            <a:off x="1206233" y="3402638"/>
            <a:ext cx="8805446" cy="7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  <a:spcBef>
                <a:spcPct val="0"/>
              </a:spcBef>
            </a:pPr>
            <a:r>
              <a:rPr lang="ko-KR" altLang="en-US" sz="4176" spc="-279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선형회귀 모델의 평가</a:t>
            </a:r>
            <a:endParaRPr lang="en-US" sz="4176" spc="-279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5532D8-0CCC-26ED-C9EC-2BE127B2FE3A}"/>
              </a:ext>
            </a:extLst>
          </p:cNvPr>
          <p:cNvSpPr/>
          <p:nvPr/>
        </p:nvSpPr>
        <p:spPr>
          <a:xfrm>
            <a:off x="1746769" y="4582236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결정계수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(R²)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E4928-6F24-95DA-6EE6-31AE8ECCC404}"/>
              </a:ext>
            </a:extLst>
          </p:cNvPr>
          <p:cNvSpPr/>
          <p:nvPr/>
        </p:nvSpPr>
        <p:spPr>
          <a:xfrm>
            <a:off x="5121732" y="4582236"/>
            <a:ext cx="11668208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 얼마나 잘 설명하는지</a:t>
            </a:r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가까울수록 예측이 잘 맞는다는 뜻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16198A-4B33-CF17-3B36-BD3FCE6336C9}"/>
              </a:ext>
            </a:extLst>
          </p:cNvPr>
          <p:cNvSpPr/>
          <p:nvPr/>
        </p:nvSpPr>
        <p:spPr>
          <a:xfrm>
            <a:off x="1746769" y="5664491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884D31-B9CC-176B-AC86-7597D937019A}"/>
              </a:ext>
            </a:extLst>
          </p:cNvPr>
          <p:cNvSpPr/>
          <p:nvPr/>
        </p:nvSpPr>
        <p:spPr>
          <a:xfrm>
            <a:off x="5121732" y="5664491"/>
            <a:ext cx="11668208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예측값과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실제값의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차이를 제곱하여 평균한 값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3E6D4-C7F3-F83E-D974-C7F1D87293CF}"/>
              </a:ext>
            </a:extLst>
          </p:cNvPr>
          <p:cNvSpPr/>
          <p:nvPr/>
        </p:nvSpPr>
        <p:spPr>
          <a:xfrm>
            <a:off x="1746769" y="6787019"/>
            <a:ext cx="3374963" cy="1122528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RMSE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7160FC-F3F5-D3F0-CC9B-59B21A1F3470}"/>
              </a:ext>
            </a:extLst>
          </p:cNvPr>
          <p:cNvSpPr/>
          <p:nvPr/>
        </p:nvSpPr>
        <p:spPr>
          <a:xfrm>
            <a:off x="5121732" y="6787019"/>
            <a:ext cx="11668208" cy="1122528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MSE</a:t>
            </a:r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제곱근을 취한 값으로 값이 작을수록 예측이 정확하다</a:t>
            </a:r>
          </a:p>
        </p:txBody>
      </p:sp>
    </p:spTree>
    <p:extLst>
      <p:ext uri="{BB962C8B-B14F-4D97-AF65-F5344CB8AC3E}">
        <p14:creationId xmlns:p14="http://schemas.microsoft.com/office/powerpoint/2010/main" val="305558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1087</Words>
  <Application>Microsoft Office PowerPoint</Application>
  <PresentationFormat>사용자 지정</PresentationFormat>
  <Paragraphs>234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나눔고딕</vt:lpstr>
      <vt:lpstr>나눔고딕 ExtraBold</vt:lpstr>
      <vt:lpstr>나눔고딕 Light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110</cp:revision>
  <dcterms:created xsi:type="dcterms:W3CDTF">2006-08-16T00:00:00Z</dcterms:created>
  <dcterms:modified xsi:type="dcterms:W3CDTF">2024-11-05T07:53:01Z</dcterms:modified>
  <cp:version/>
</cp:coreProperties>
</file>