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82" r:id="rId6"/>
    <p:sldId id="281" r:id="rId7"/>
    <p:sldId id="297" r:id="rId8"/>
    <p:sldId id="295" r:id="rId9"/>
    <p:sldId id="296" r:id="rId10"/>
    <p:sldId id="298" r:id="rId11"/>
    <p:sldId id="267" r:id="rId12"/>
    <p:sldId id="285" r:id="rId13"/>
    <p:sldId id="278" r:id="rId14"/>
    <p:sldId id="286" r:id="rId15"/>
    <p:sldId id="299" r:id="rId16"/>
    <p:sldId id="288" r:id="rId17"/>
    <p:sldId id="300" r:id="rId18"/>
    <p:sldId id="301" r:id="rId19"/>
    <p:sldId id="266" r:id="rId20"/>
  </p:sldIdLst>
  <p:sldSz cx="18288000" cy="10287000"/>
  <p:notesSz cx="6858000" cy="9144000"/>
  <p:embeddedFontLst>
    <p:embeddedFont>
      <p:font typeface="pretendard" panose="020B0600000101010101" charset="-127"/>
      <p:regular r:id="rId22"/>
      <p:bold r:id="rId23"/>
    </p:embeddedFont>
    <p:embeddedFont>
      <p:font typeface="나눔고딕 ExtraBold" panose="020B0600000101010101" charset="-127"/>
      <p:bold r:id="rId24"/>
    </p:embeddedFont>
    <p:embeddedFont>
      <p:font typeface="나눔고딕 Light" panose="020B0600000101010101" charset="-127"/>
      <p:regular r:id="rId25"/>
    </p:embeddedFont>
    <p:embeddedFont>
      <p:font typeface="나눔고딕" pitchFamily="2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743"/>
    <a:srgbClr val="F7F3EF"/>
    <a:srgbClr val="9DA6A2"/>
    <a:srgbClr val="F5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99E3A-A78E-52E6-4537-5EDDFFC4BE34}" v="4" dt="2024-08-07T05:24:23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37" autoAdjust="0"/>
  </p:normalViewPr>
  <p:slideViewPr>
    <p:cSldViewPr snapToGrid="0">
      <p:cViewPr varScale="1">
        <p:scale>
          <a:sx n="48" d="100"/>
          <a:sy n="48" d="100"/>
        </p:scale>
        <p:origin x="36" y="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99A7-9E4C-4FF0-B9C6-1CFC6EF9F1E7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70646-5ADD-4710-B5DC-FAF900DD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2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06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06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06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20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93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7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2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0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>
            <a:extLst>
              <a:ext uri="{FF2B5EF4-FFF2-40B4-BE49-F238E27FC236}">
                <a16:creationId xmlns:a16="http://schemas.microsoft.com/office/drawing/2014/main" id="{3CBAA499-0C4B-5A5B-4114-09D6B2E4CA15}"/>
              </a:ext>
            </a:extLst>
          </p:cNvPr>
          <p:cNvGrpSpPr/>
          <p:nvPr userDrawn="1"/>
        </p:nvGrpSpPr>
        <p:grpSpPr>
          <a:xfrm>
            <a:off x="13267507" y="0"/>
            <a:ext cx="5020493" cy="10287000"/>
            <a:chOff x="0" y="0"/>
            <a:chExt cx="1322270" cy="2709333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EFC406C-4B83-2E97-F92B-697E4C27558B}"/>
                </a:ext>
              </a:extLst>
            </p:cNvPr>
            <p:cNvSpPr/>
            <p:nvPr/>
          </p:nvSpPr>
          <p:spPr>
            <a:xfrm>
              <a:off x="0" y="0"/>
              <a:ext cx="1322270" cy="2709333"/>
            </a:xfrm>
            <a:custGeom>
              <a:avLst/>
              <a:gdLst/>
              <a:ahLst/>
              <a:cxnLst/>
              <a:rect l="l" t="t" r="r" b="b"/>
              <a:pathLst>
                <a:path w="1322270" h="2709333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D5C585E0-0856-FB35-09B7-89F0A3EC769A}"/>
                </a:ext>
              </a:extLst>
            </p:cNvPr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25ED4-EA54-D76D-F671-AB37893A3347}"/>
              </a:ext>
            </a:extLst>
          </p:cNvPr>
          <p:cNvSpPr txBox="1"/>
          <p:nvPr userDrawn="1"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BE28-F911-670A-AE4C-FFF2FE64C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07BD7E-3446-ED8B-D83B-6C092F0B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9F5B1-7B8D-FCB2-B506-781BA5D5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9A35-EC05-EB5A-C7B0-044B717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CC937-2ECF-AA1C-99AE-923C2166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7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01D4C-9CDC-1AB8-B635-CC7B713A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82E03-C160-A6FD-90A7-5751AC3B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391A3-A614-C266-AA61-F6933A8E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6E949-C1A0-F64A-9212-3A4F555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1BFF-C0B4-132B-848E-089B055B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5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A7A1-4FF0-A39C-1114-5A7CE9D5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74240-75F0-178E-8716-6BE299DC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37D35-E147-598B-35C0-49EEA2FF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4AD4B-4EC7-01D9-0010-EDF5DB5C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82412-9397-A08F-71AF-1DE260FD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4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425C6-1A07-9B7E-EAB4-DD28C7B4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82909-B20A-A106-BB5B-07F62C16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DA6B6-D249-C331-69FA-6E07867C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E1582-D4A2-322E-018E-7F0BAA23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C241E-E394-86BF-51A9-2DE3B7E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2195-6317-B692-E13C-B9A8FB7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1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E5CB-6D44-DC96-AB68-F0C1C652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7C27A-D6FF-D76D-58A7-3A22E754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F355A-4FDC-C9FD-67CA-B9E05349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C1908-CF16-879B-FD6C-DA13F58BC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5F8E38-C243-DFFA-3B96-D02355AF1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0C65E7-57FC-2210-73A1-85F3537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51FDD-8058-E639-7B01-D015197F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53B011-7806-9A59-813C-573A5C0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08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E253-9922-00FD-3BB8-2783E4D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66E48-504C-6626-04F0-B4520EB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FBE26-D3DF-704F-C558-33C16D7C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F31E3-29D5-905A-C68C-E8492F6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7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37CCD-0FA2-187F-DBD8-E78D45A5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B09D1-86BC-1242-4FAB-7B6A555F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D019A-48EC-9D45-A3AC-18CF6D7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57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B54F-9D62-1A0E-3D4D-7F73EB89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A4235-4569-E2DF-8444-3CD04C1A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2375E-2C77-B870-F2FE-729A300C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2970C-A1E6-5052-7E3E-6641E1B2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8D9B9-B23A-E419-E241-75ACAB7F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F73C-8FC4-D228-0FE2-F54BC18C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0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DFCA-F0A1-8ADB-D523-6DAD477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3D29D-9D5A-BC88-4C5E-97BF17DEF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398F4-DB6E-027E-50EF-24E29433B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A5667-64AC-D279-49AD-EC6FA890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48A1B-A831-86BE-E828-A8929BE7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47D80-0103-842E-1F57-D5867917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63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90C24-6BEE-BF6A-44AB-8FAB9F71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6C143-63B3-CC5E-F78F-678B7F462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EFE36-4DFD-897B-A72E-7CD0A63D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9C75A-B5BF-2207-BAF2-8DC7F90E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500A6-721B-FB13-59DC-A8E51668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01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8B4EF-602B-A40E-487E-22B044E7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13066-87B3-FF63-8F7C-A2F663172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95A2-5E66-DE74-5F46-647C305E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25ED9-7788-1AF2-A4A1-C85F5142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F5E07-27FD-9738-4A54-9234B27A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8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43BA8FB6-5A51-90E8-CDCA-C57722F24F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333" b="-333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5EB1-F330-4E1C-F894-B2DC38273444}"/>
              </a:ext>
            </a:extLst>
          </p:cNvPr>
          <p:cNvSpPr txBox="1"/>
          <p:nvPr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C7883-98EC-2F66-24C9-8FC68C9B8B14}"/>
              </a:ext>
            </a:extLst>
          </p:cNvPr>
          <p:cNvSpPr/>
          <p:nvPr/>
        </p:nvSpPr>
        <p:spPr>
          <a:xfrm>
            <a:off x="18650857" y="0"/>
            <a:ext cx="1028700" cy="1028700"/>
          </a:xfrm>
          <a:prstGeom prst="rect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5CB80-688B-AEEF-3446-51AEF9409749}"/>
              </a:ext>
            </a:extLst>
          </p:cNvPr>
          <p:cNvSpPr/>
          <p:nvPr/>
        </p:nvSpPr>
        <p:spPr>
          <a:xfrm>
            <a:off x="20000685" y="0"/>
            <a:ext cx="1028700" cy="1028700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C237-9371-29DF-2924-5E40546FEBCB}"/>
              </a:ext>
            </a:extLst>
          </p:cNvPr>
          <p:cNvSpPr txBox="1"/>
          <p:nvPr/>
        </p:nvSpPr>
        <p:spPr>
          <a:xfrm>
            <a:off x="18752457" y="1567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CF6-5E9E-B856-F541-872E54662A14}"/>
              </a:ext>
            </a:extLst>
          </p:cNvPr>
          <p:cNvSpPr txBox="1"/>
          <p:nvPr/>
        </p:nvSpPr>
        <p:spPr>
          <a:xfrm>
            <a:off x="18752457" y="2026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7087-EB1A-7D7B-6175-FC926DAFF231}"/>
              </a:ext>
            </a:extLst>
          </p:cNvPr>
          <p:cNvSpPr txBox="1"/>
          <p:nvPr/>
        </p:nvSpPr>
        <p:spPr>
          <a:xfrm>
            <a:off x="18752457" y="247571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1C4350-16E9-4780-ECB8-6801E05F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8EFC7-6EC1-DD78-DD54-A7AE2392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AB63E-63D4-3ECB-1933-8EC22FB2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E8DBC-0DB2-4D12-BBAD-E256BC06966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1E055-4061-039C-205F-3D179A64A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5B938-2E4D-A500-5BD5-39989DA6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B92E4-C70F-F203-61BC-3721C7FEF89E}"/>
              </a:ext>
            </a:extLst>
          </p:cNvPr>
          <p:cNvSpPr txBox="1"/>
          <p:nvPr/>
        </p:nvSpPr>
        <p:spPr>
          <a:xfrm>
            <a:off x="16611600" y="1905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pic>
        <p:nvPicPr>
          <p:cNvPr id="8" name="그림 7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69ED21AA-2D92-7594-E53B-3D18C8D504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600" y="177166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6142368"/>
            <a:ext cx="9526504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736524"/>
            <a:ext cx="1638336" cy="1638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65373" y="4574849"/>
            <a:ext cx="2873053" cy="3935139"/>
            <a:chOff x="0" y="0"/>
            <a:chExt cx="756689" cy="1036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6689" cy="1036415"/>
            </a:xfrm>
            <a:custGeom>
              <a:avLst/>
              <a:gdLst/>
              <a:ahLst/>
              <a:cxnLst/>
              <a:rect l="l" t="t" r="r" b="b"/>
              <a:pathLst>
                <a:path w="756689" h="1036415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01900" y="72009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3941869"/>
            <a:ext cx="11810222" cy="1492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575"/>
              </a:lnSpc>
            </a:pPr>
            <a:r>
              <a:rPr lang="ko-KR" altLang="en-US" sz="6000" spc="-232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 프로그래밍 및 데이터구조</a:t>
            </a:r>
            <a:endParaRPr lang="en-US" sz="6000" spc="-232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6800" y="6254679"/>
            <a:ext cx="8400401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6"/>
              </a:lnSpc>
            </a:pPr>
            <a:r>
              <a:rPr lang="en-US" sz="3797" spc="-91" dirty="0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 03. </a:t>
            </a:r>
            <a:r>
              <a:rPr lang="ko-KR" altLang="en-US" sz="3797" spc="-91" dirty="0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파이썬 자료형</a:t>
            </a:r>
            <a:endParaRPr lang="en-US" sz="3797" spc="-91" dirty="0">
              <a:solidFill>
                <a:srgbClr val="37373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539147" y="8799880"/>
            <a:ext cx="5405092" cy="4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  <a:spcBef>
                <a:spcPct val="0"/>
              </a:spcBef>
            </a:pPr>
            <a:r>
              <a:rPr lang="ko-KR" altLang="en-US" sz="2776" spc="-186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강의자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김수빈</a:t>
            </a:r>
            <a:endParaRPr lang="en-US" sz="2776" spc="-186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8914723"/>
            <a:ext cx="276360" cy="2763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1" name="그림 20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91C016FD-1A89-0618-6D7C-81F5EAFBB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2" y="2019702"/>
            <a:ext cx="1105497" cy="1105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리스트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30953" y="3571941"/>
            <a:ext cx="5525496" cy="68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최대값 </a:t>
            </a: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(max)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0F071-FC03-2F37-806E-421D9BFB0ED7}"/>
              </a:ext>
            </a:extLst>
          </p:cNvPr>
          <p:cNvSpPr txBox="1"/>
          <p:nvPr/>
        </p:nvSpPr>
        <p:spPr>
          <a:xfrm>
            <a:off x="2630952" y="4809703"/>
            <a:ext cx="6333367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요소 안에 있는 값들 중 최대값 출력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max(list1)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9834147" y="3571941"/>
            <a:ext cx="4869406" cy="68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최소값 </a:t>
            </a: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(min)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00F071-FC03-2F37-806E-421D9BFB0ED7}"/>
              </a:ext>
            </a:extLst>
          </p:cNvPr>
          <p:cNvSpPr txBox="1"/>
          <p:nvPr/>
        </p:nvSpPr>
        <p:spPr>
          <a:xfrm>
            <a:off x="9834146" y="4809703"/>
            <a:ext cx="6333367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요소 안에 있는 값들 중 최소값 출력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min(list1)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70D5C6A3-8B11-5766-6EFF-51CB8181555B}"/>
              </a:ext>
            </a:extLst>
          </p:cNvPr>
          <p:cNvSpPr txBox="1"/>
          <p:nvPr/>
        </p:nvSpPr>
        <p:spPr>
          <a:xfrm>
            <a:off x="2630953" y="6679815"/>
            <a:ext cx="5525496" cy="68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합계 </a:t>
            </a: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(sum)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2A71E-9987-21A5-A8CF-577B3095F2F1}"/>
              </a:ext>
            </a:extLst>
          </p:cNvPr>
          <p:cNvSpPr txBox="1"/>
          <p:nvPr/>
        </p:nvSpPr>
        <p:spPr>
          <a:xfrm>
            <a:off x="2630952" y="7917577"/>
            <a:ext cx="6333367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요소 안에 있는 값들의 합계 출력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sum(list1)</a:t>
            </a:r>
          </a:p>
        </p:txBody>
      </p:sp>
    </p:spTree>
    <p:extLst>
      <p:ext uri="{BB962C8B-B14F-4D97-AF65-F5344CB8AC3E}">
        <p14:creationId xmlns:p14="http://schemas.microsoft.com/office/powerpoint/2010/main" val="307354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 err="1"/>
              <a:t>튜플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0F071-FC03-2F37-806E-421D9BFB0ED7}"/>
              </a:ext>
            </a:extLst>
          </p:cNvPr>
          <p:cNvSpPr txBox="1"/>
          <p:nvPr/>
        </p:nvSpPr>
        <p:spPr>
          <a:xfrm>
            <a:off x="1028700" y="3235411"/>
            <a:ext cx="4946383" cy="511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소괄호를 사용하여 정의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쉼표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',＇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구분된 여러 요소들을 포함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타입의 데이터 함께 저장 가능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요소의 데이터 타입이 서로 달라고 무방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한번 생성되면 수정할 수 없는 불변성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불변성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데이터 타입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중첩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튜플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= tuple()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= (1, 2, 3, 4, 5)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최대값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최소값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인덱싱과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모두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리스트와 동일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636B10-525D-7BA5-B03E-8D7CF6216FBA}"/>
              </a:ext>
            </a:extLst>
          </p:cNvPr>
          <p:cNvSpPr txBox="1"/>
          <p:nvPr/>
        </p:nvSpPr>
        <p:spPr>
          <a:xfrm>
            <a:off x="6353736" y="3235411"/>
            <a:ext cx="9151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tuple1 = (1, 2, 3)</a:t>
            </a: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tuple2 = (4, 5, 6)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▼ 결합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(+)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tuple1 + tuple2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　　→　　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(1, 2, 3, 4, 5, 6)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DE7CC-3ED6-7D78-8851-D8AFC60E779C}"/>
              </a:ext>
            </a:extLst>
          </p:cNvPr>
          <p:cNvSpPr txBox="1"/>
          <p:nvPr/>
        </p:nvSpPr>
        <p:spPr>
          <a:xfrm>
            <a:off x="6353736" y="6121751"/>
            <a:ext cx="9151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▼ 반복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(*)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tuple1 * 3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　　→　　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(1, 2, 3, 1, 2, 3, 1, 2, 3)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C4F3F-1634-FE19-B430-22EE13F8A628}"/>
              </a:ext>
            </a:extLst>
          </p:cNvPr>
          <p:cNvSpPr txBox="1"/>
          <p:nvPr/>
        </p:nvSpPr>
        <p:spPr>
          <a:xfrm>
            <a:off x="6353736" y="7929830"/>
            <a:ext cx="9151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▼ 길이 구하기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(tuple1)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　　→　　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898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집합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0F071-FC03-2F37-806E-421D9BFB0ED7}"/>
              </a:ext>
            </a:extLst>
          </p:cNvPr>
          <p:cNvSpPr txBox="1"/>
          <p:nvPr/>
        </p:nvSpPr>
        <p:spPr>
          <a:xfrm>
            <a:off x="1028700" y="3146234"/>
            <a:ext cx="11275428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중괄호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 }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정의하는 집합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요소들을 쉼표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‘,’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중복된 값을 허용하지 않으며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순서가 없는 자료형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집합 내 요소들은 고유하며 인덱싱이나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슬라이싱을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지원하지 않는다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 없음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순서 없음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중복된 요소가 추가되면 하나만 유지된다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set( )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B5B310-1D47-5E30-EC84-8E7B4516C8D9}"/>
              </a:ext>
            </a:extLst>
          </p:cNvPr>
          <p:cNvGrpSpPr/>
          <p:nvPr/>
        </p:nvGrpSpPr>
        <p:grpSpPr>
          <a:xfrm>
            <a:off x="9144000" y="3146234"/>
            <a:ext cx="6488498" cy="4146178"/>
            <a:chOff x="-55055" y="6074652"/>
            <a:chExt cx="6488498" cy="414617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9301E67-5E52-18CA-4F90-17EF1AF7AB88}"/>
                </a:ext>
              </a:extLst>
            </p:cNvPr>
            <p:cNvSpPr/>
            <p:nvPr/>
          </p:nvSpPr>
          <p:spPr>
            <a:xfrm>
              <a:off x="336176" y="6074652"/>
              <a:ext cx="4146178" cy="4146178"/>
            </a:xfrm>
            <a:prstGeom prst="ellipse">
              <a:avLst/>
            </a:prstGeom>
            <a:solidFill>
              <a:srgbClr val="2E574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2BC1DA6-0DB0-A26C-C9CE-43679679E0FB}"/>
                </a:ext>
              </a:extLst>
            </p:cNvPr>
            <p:cNvSpPr/>
            <p:nvPr/>
          </p:nvSpPr>
          <p:spPr>
            <a:xfrm>
              <a:off x="1896035" y="6074652"/>
              <a:ext cx="4146178" cy="4146178"/>
            </a:xfrm>
            <a:prstGeom prst="ellipse">
              <a:avLst/>
            </a:prstGeom>
            <a:solidFill>
              <a:srgbClr val="2E574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9E9E7E-2370-35AC-F5C6-9F4AB9A4B479}"/>
                </a:ext>
              </a:extLst>
            </p:cNvPr>
            <p:cNvSpPr txBox="1"/>
            <p:nvPr/>
          </p:nvSpPr>
          <p:spPr>
            <a:xfrm>
              <a:off x="-55055" y="6278357"/>
              <a:ext cx="6488498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/>
                <a:t>　　　　　</a:t>
              </a:r>
              <a:r>
                <a:rPr lang="en-US" altLang="ko-KR" sz="3000" dirty="0"/>
                <a:t>1</a:t>
              </a:r>
              <a:r>
                <a:rPr lang="ko-KR" altLang="en-US" sz="3000" dirty="0"/>
                <a:t>　　　　　　　　　　　　</a:t>
              </a:r>
              <a:endParaRPr lang="en-US" altLang="ko-KR" sz="3000" dirty="0"/>
            </a:p>
            <a:p>
              <a:endParaRPr lang="en-US" altLang="ko-KR" sz="3000" dirty="0"/>
            </a:p>
            <a:p>
              <a:endParaRPr lang="en-US" altLang="ko-KR" sz="3000" dirty="0"/>
            </a:p>
            <a:p>
              <a:r>
                <a:rPr lang="ko-KR" altLang="en-US" sz="3000" dirty="0"/>
                <a:t>　　　　　　　　</a:t>
              </a:r>
              <a:r>
                <a:rPr lang="en-US" altLang="ko-KR" sz="3000" dirty="0"/>
                <a:t>2</a:t>
              </a:r>
              <a:r>
                <a:rPr lang="ko-KR" altLang="en-US" sz="3000" dirty="0"/>
                <a:t>　　　　</a:t>
              </a:r>
              <a:endParaRPr lang="en-US" altLang="ko-KR" sz="3000" dirty="0"/>
            </a:p>
            <a:p>
              <a:r>
                <a:rPr lang="ko-KR" altLang="en-US" sz="3000" dirty="0"/>
                <a:t>　　　　　　　　　　　　　　</a:t>
              </a:r>
              <a:r>
                <a:rPr lang="en-US" altLang="ko-KR" sz="3000" dirty="0"/>
                <a:t>3</a:t>
              </a:r>
            </a:p>
            <a:p>
              <a:r>
                <a:rPr lang="ko-KR" altLang="en-US" sz="3000" dirty="0"/>
                <a:t>　　　</a:t>
              </a:r>
              <a:r>
                <a:rPr lang="en-US" altLang="ko-KR" sz="3000" dirty="0"/>
                <a:t>4</a:t>
              </a:r>
              <a:r>
                <a:rPr lang="ko-KR" altLang="en-US" sz="3000" dirty="0"/>
                <a:t>　　　　　</a:t>
              </a:r>
              <a:r>
                <a:rPr lang="en-US" altLang="ko-KR" sz="3000" dirty="0"/>
                <a:t>5</a:t>
              </a:r>
              <a:r>
                <a:rPr lang="ko-KR" altLang="en-US" sz="3000" dirty="0"/>
                <a:t>　　　　　</a:t>
              </a:r>
              <a:endParaRPr lang="en-US" altLang="ko-KR" sz="3000" dirty="0"/>
            </a:p>
            <a:p>
              <a:r>
                <a:rPr lang="ko-KR" altLang="en-US" sz="3000" dirty="0"/>
                <a:t>　　　　　　　　　　　　　</a:t>
              </a:r>
              <a:r>
                <a:rPr lang="en-US" altLang="ko-KR" sz="3000" dirty="0"/>
                <a:t>6</a:t>
              </a:r>
              <a:endParaRPr lang="ko-KR" alt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56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집합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182313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집합의 연산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0F071-FC03-2F37-806E-421D9BFB0ED7}"/>
              </a:ext>
            </a:extLst>
          </p:cNvPr>
          <p:cNvSpPr txBox="1"/>
          <p:nvPr/>
        </p:nvSpPr>
        <p:spPr>
          <a:xfrm>
            <a:off x="1028700" y="4076904"/>
            <a:ext cx="8805446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집합은 수학적 집합 이론에 기반한 여러 가지 연산을 지원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연산을 통해 두 집합 간의 관계를 분석 가능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271227" y="5462060"/>
            <a:ext cx="6715716" cy="2960275"/>
            <a:chOff x="9741069" y="3164586"/>
            <a:chExt cx="6715716" cy="2960275"/>
          </a:xfrm>
        </p:grpSpPr>
        <p:sp>
          <p:nvSpPr>
            <p:cNvPr id="9" name="직사각형 8"/>
            <p:cNvSpPr/>
            <p:nvPr/>
          </p:nvSpPr>
          <p:spPr>
            <a:xfrm>
              <a:off x="9741069" y="3164586"/>
              <a:ext cx="2927690" cy="740664"/>
            </a:xfrm>
            <a:prstGeom prst="rect">
              <a:avLst/>
            </a:prstGeom>
            <a:solidFill>
              <a:srgbClr val="2E5743"/>
            </a:solidFill>
            <a:ln>
              <a:solidFill>
                <a:srgbClr val="F7F3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메서드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668759" y="3164586"/>
              <a:ext cx="3788026" cy="740664"/>
            </a:xfrm>
            <a:prstGeom prst="rect">
              <a:avLst/>
            </a:prstGeom>
            <a:solidFill>
              <a:srgbClr val="2E5743"/>
            </a:solidFill>
            <a:ln>
              <a:solidFill>
                <a:srgbClr val="F7F3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연산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756258" y="3902869"/>
              <a:ext cx="2910119" cy="7406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E57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2E5743"/>
                  </a:solidFill>
                </a:rPr>
                <a:t>| or union()</a:t>
              </a:r>
              <a:endPara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671140" y="3902869"/>
              <a:ext cx="3771669" cy="7406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E57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합집합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756258" y="4643533"/>
              <a:ext cx="2910119" cy="7406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E57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2E5743"/>
                  </a:solidFill>
                </a:rPr>
                <a:t>&amp; or intersection()</a:t>
              </a:r>
              <a:endPara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71140" y="4643533"/>
              <a:ext cx="3771669" cy="7406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E57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교집합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756258" y="5384197"/>
              <a:ext cx="2910119" cy="7406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E57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2E5743"/>
                  </a:solidFill>
                </a:rPr>
                <a:t>- or difference()</a:t>
              </a:r>
              <a:endPara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71140" y="5384197"/>
              <a:ext cx="3771669" cy="7406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E57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차집합</a:t>
              </a:r>
              <a:endPara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13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집합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8700" y="3235411"/>
            <a:ext cx="10786782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2400" b="1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집합은 순서가 없어 인덱싱이 불가능하기 때문에</a:t>
            </a:r>
            <a:r>
              <a:rPr lang="en-US" altLang="ko-KR" sz="2400" b="1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 내부의 값의 수정이 불가능하다</a:t>
            </a:r>
            <a:endParaRPr lang="en-US" altLang="ko-KR" sz="2400" b="1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71032C-27E6-384A-4AFB-436ED64A5A33}"/>
              </a:ext>
            </a:extLst>
          </p:cNvPr>
          <p:cNvGrpSpPr/>
          <p:nvPr/>
        </p:nvGrpSpPr>
        <p:grpSpPr>
          <a:xfrm>
            <a:off x="3521335" y="4661179"/>
            <a:ext cx="4397204" cy="4397204"/>
            <a:chOff x="689147" y="3506089"/>
            <a:chExt cx="4397204" cy="4397204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3368FD91-C5E6-D5E3-8A91-82F398FEC8D0}"/>
                </a:ext>
              </a:extLst>
            </p:cNvPr>
            <p:cNvGrpSpPr/>
            <p:nvPr/>
          </p:nvGrpSpPr>
          <p:grpSpPr>
            <a:xfrm>
              <a:off x="689147" y="3506089"/>
              <a:ext cx="4397204" cy="4397204"/>
              <a:chOff x="0" y="0"/>
              <a:chExt cx="812800" cy="812800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34684B6A-53B4-6765-8CE2-1D869C76190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3CBC7"/>
              </a:solidFill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ko-KR" altLang="en-US" sz="2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" name="TextBox 6">
                <a:extLst>
                  <a:ext uri="{FF2B5EF4-FFF2-40B4-BE49-F238E27FC236}">
                    <a16:creationId xmlns:a16="http://schemas.microsoft.com/office/drawing/2014/main" id="{5E75D6BA-2144-988E-7F60-55DCD27D298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3600">
                  <a:solidFill>
                    <a:srgbClr val="37373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FFBE0169-BF81-D6D9-79C2-A0EAA83067F0}"/>
                </a:ext>
              </a:extLst>
            </p:cNvPr>
            <p:cNvSpPr txBox="1"/>
            <p:nvPr/>
          </p:nvSpPr>
          <p:spPr>
            <a:xfrm>
              <a:off x="1717849" y="4012707"/>
              <a:ext cx="2339800" cy="687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7"/>
                </a:lnSpc>
                <a:spcBef>
                  <a:spcPct val="0"/>
                </a:spcBef>
              </a:pPr>
              <a:r>
                <a:rPr lang="ko-KR" altLang="en-US" sz="4200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추가</a:t>
              </a:r>
              <a:endParaRPr lang="en-US" sz="4200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7BC533-8B9C-178C-00C0-C2D63DC16F3C}"/>
                </a:ext>
              </a:extLst>
            </p:cNvPr>
            <p:cNvSpPr txBox="1"/>
            <p:nvPr/>
          </p:nvSpPr>
          <p:spPr>
            <a:xfrm>
              <a:off x="1101385" y="4922760"/>
              <a:ext cx="3572728" cy="1135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add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update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AC380D-9236-F808-EC8C-6E18A4CA0D3E}"/>
              </a:ext>
            </a:extLst>
          </p:cNvPr>
          <p:cNvGrpSpPr/>
          <p:nvPr/>
        </p:nvGrpSpPr>
        <p:grpSpPr>
          <a:xfrm>
            <a:off x="8899389" y="4661179"/>
            <a:ext cx="4397204" cy="4397204"/>
            <a:chOff x="689147" y="3506089"/>
            <a:chExt cx="4397204" cy="4397204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307E189A-A08D-9B01-7DF9-2BD7A815FADF}"/>
                </a:ext>
              </a:extLst>
            </p:cNvPr>
            <p:cNvGrpSpPr/>
            <p:nvPr/>
          </p:nvGrpSpPr>
          <p:grpSpPr>
            <a:xfrm>
              <a:off x="689147" y="3506089"/>
              <a:ext cx="4397204" cy="4397204"/>
              <a:chOff x="0" y="0"/>
              <a:chExt cx="812800" cy="812800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A58192E6-6E83-B6D2-028A-6180CC387BA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3CBC7"/>
              </a:solidFill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ko-KR" altLang="en-US" sz="2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1" name="TextBox 6">
                <a:extLst>
                  <a:ext uri="{FF2B5EF4-FFF2-40B4-BE49-F238E27FC236}">
                    <a16:creationId xmlns:a16="http://schemas.microsoft.com/office/drawing/2014/main" id="{F174FF19-DDDF-F79B-21FE-F5F15767BF6D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3600">
                  <a:solidFill>
                    <a:srgbClr val="37373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277DFA79-B28E-1D1D-ACCF-4090E02250F0}"/>
                </a:ext>
              </a:extLst>
            </p:cNvPr>
            <p:cNvSpPr txBox="1"/>
            <p:nvPr/>
          </p:nvSpPr>
          <p:spPr>
            <a:xfrm>
              <a:off x="1717849" y="4012707"/>
              <a:ext cx="2339800" cy="687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7"/>
                </a:lnSpc>
                <a:spcBef>
                  <a:spcPct val="0"/>
                </a:spcBef>
              </a:pPr>
              <a:r>
                <a:rPr lang="ko-KR" altLang="en-US" sz="4200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삭제</a:t>
              </a:r>
              <a:endParaRPr lang="en-US" sz="4200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74607-4286-7A5D-62D5-D389C51A0EA8}"/>
                </a:ext>
              </a:extLst>
            </p:cNvPr>
            <p:cNvSpPr txBox="1"/>
            <p:nvPr/>
          </p:nvSpPr>
          <p:spPr>
            <a:xfrm>
              <a:off x="1101385" y="4922760"/>
              <a:ext cx="3572728" cy="2797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remove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discard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pop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clear</a:t>
              </a:r>
            </a:p>
            <a:p>
              <a:pPr algn="ctr">
                <a:lnSpc>
                  <a:spcPct val="150000"/>
                </a:lnSpc>
              </a:pP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52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 err="1"/>
              <a:t>딕셔너리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504957-D77E-3080-8F38-9212E133314F}"/>
              </a:ext>
            </a:extLst>
          </p:cNvPr>
          <p:cNvSpPr txBox="1"/>
          <p:nvPr/>
        </p:nvSpPr>
        <p:spPr>
          <a:xfrm>
            <a:off x="1028700" y="3235411"/>
            <a:ext cx="7380194" cy="419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중괄호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{}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정의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키와 값의 쌍으로 저장하는 자료형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키와 값은 콜론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‘:’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구분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값의 쌍은 쉼표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‘,’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순서가 유지되며 가변적인 자료형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한번 정의된 후에도 값을 변경하거나 추가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삭제할 수 있음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구조화하여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저장할 때 유용한 자료형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dict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dict1 = {‘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: ‘python’, ‘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: 3.9}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28E35F9-D0B0-1EE9-6F82-B860D0239A83}"/>
              </a:ext>
            </a:extLst>
          </p:cNvPr>
          <p:cNvGrpSpPr/>
          <p:nvPr/>
        </p:nvGrpSpPr>
        <p:grpSpPr>
          <a:xfrm>
            <a:off x="8542016" y="3028993"/>
            <a:ext cx="4241655" cy="2628900"/>
            <a:chOff x="7878628" y="3028993"/>
            <a:chExt cx="5505515" cy="2628900"/>
          </a:xfrm>
        </p:grpSpPr>
        <p:sp>
          <p:nvSpPr>
            <p:cNvPr id="10" name="모서리가 둥근 직사각형 17">
              <a:extLst>
                <a:ext uri="{FF2B5EF4-FFF2-40B4-BE49-F238E27FC236}">
                  <a16:creationId xmlns:a16="http://schemas.microsoft.com/office/drawing/2014/main" id="{ABA0196F-3F78-FB29-F40D-A7437D22FC92}"/>
                </a:ext>
              </a:extLst>
            </p:cNvPr>
            <p:cNvSpPr/>
            <p:nvPr/>
          </p:nvSpPr>
          <p:spPr>
            <a:xfrm>
              <a:off x="7878628" y="3028993"/>
              <a:ext cx="5505515" cy="26289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EF46022F-6F0E-EB44-77C0-5F650EF8AA83}"/>
                </a:ext>
              </a:extLst>
            </p:cNvPr>
            <p:cNvSpPr txBox="1"/>
            <p:nvPr/>
          </p:nvSpPr>
          <p:spPr>
            <a:xfrm>
              <a:off x="8750607" y="3283946"/>
              <a:ext cx="3761558" cy="6863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7"/>
                </a:lnSpc>
                <a:spcBef>
                  <a:spcPct val="0"/>
                </a:spcBef>
              </a:pPr>
              <a:r>
                <a:rPr lang="ko-KR" altLang="en-US" sz="4176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키와 값의 쌍</a:t>
              </a:r>
              <a:endParaRPr 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463EB9-0A9C-2F2E-7A36-3D5EFA0BC702}"/>
                </a:ext>
              </a:extLst>
            </p:cNvPr>
            <p:cNvSpPr txBox="1"/>
            <p:nvPr/>
          </p:nvSpPr>
          <p:spPr>
            <a:xfrm>
              <a:off x="8265394" y="4052568"/>
              <a:ext cx="4991099" cy="96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각 키는 고유한 값을 가지며 키를 사용하여 값을 빠르게 조회할 수 있음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D0ED8CF-FE5F-21C2-AD81-1FBB10B55DA7}"/>
              </a:ext>
            </a:extLst>
          </p:cNvPr>
          <p:cNvGrpSpPr/>
          <p:nvPr/>
        </p:nvGrpSpPr>
        <p:grpSpPr>
          <a:xfrm>
            <a:off x="8542016" y="6114417"/>
            <a:ext cx="4241655" cy="2628900"/>
            <a:chOff x="7878628" y="3105150"/>
            <a:chExt cx="5505515" cy="2628900"/>
          </a:xfrm>
        </p:grpSpPr>
        <p:sp>
          <p:nvSpPr>
            <p:cNvPr id="15" name="모서리가 둥근 직사각형 17">
              <a:extLst>
                <a:ext uri="{FF2B5EF4-FFF2-40B4-BE49-F238E27FC236}">
                  <a16:creationId xmlns:a16="http://schemas.microsoft.com/office/drawing/2014/main" id="{C99AD5FA-2962-7BA1-B879-14C0240969B1}"/>
                </a:ext>
              </a:extLst>
            </p:cNvPr>
            <p:cNvSpPr/>
            <p:nvPr/>
          </p:nvSpPr>
          <p:spPr>
            <a:xfrm>
              <a:off x="7878628" y="3105150"/>
              <a:ext cx="5505515" cy="26289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B1A8420B-AB1B-3711-B30E-92AF1FECBB2E}"/>
                </a:ext>
              </a:extLst>
            </p:cNvPr>
            <p:cNvSpPr txBox="1"/>
            <p:nvPr/>
          </p:nvSpPr>
          <p:spPr>
            <a:xfrm>
              <a:off x="8750607" y="3428839"/>
              <a:ext cx="3761558" cy="6863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7"/>
                </a:lnSpc>
                <a:spcBef>
                  <a:spcPct val="0"/>
                </a:spcBef>
              </a:pPr>
              <a:r>
                <a:rPr lang="ko-KR" altLang="en-US" sz="4176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순서 유지</a:t>
              </a:r>
              <a:endParaRPr 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1BC239-28BF-B13D-DC3D-0065385B812D}"/>
                </a:ext>
              </a:extLst>
            </p:cNvPr>
            <p:cNvSpPr txBox="1"/>
            <p:nvPr/>
          </p:nvSpPr>
          <p:spPr>
            <a:xfrm>
              <a:off x="8265394" y="4343443"/>
              <a:ext cx="4991100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삽입된 순서를 유지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9604DFB-8538-8252-BCCE-23DEA5129A45}"/>
              </a:ext>
            </a:extLst>
          </p:cNvPr>
          <p:cNvGrpSpPr/>
          <p:nvPr/>
        </p:nvGrpSpPr>
        <p:grpSpPr>
          <a:xfrm>
            <a:off x="13149875" y="3028993"/>
            <a:ext cx="4241655" cy="2628900"/>
            <a:chOff x="7878628" y="3028993"/>
            <a:chExt cx="5505515" cy="2628900"/>
          </a:xfrm>
        </p:grpSpPr>
        <p:sp>
          <p:nvSpPr>
            <p:cNvPr id="29" name="모서리가 둥근 직사각형 17">
              <a:extLst>
                <a:ext uri="{FF2B5EF4-FFF2-40B4-BE49-F238E27FC236}">
                  <a16:creationId xmlns:a16="http://schemas.microsoft.com/office/drawing/2014/main" id="{F3BFC341-0EC6-7F7B-08EB-BDB6C3695C0D}"/>
                </a:ext>
              </a:extLst>
            </p:cNvPr>
            <p:cNvSpPr/>
            <p:nvPr/>
          </p:nvSpPr>
          <p:spPr>
            <a:xfrm>
              <a:off x="7878628" y="3028993"/>
              <a:ext cx="5505515" cy="26289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316E07C2-2F5E-C61B-4665-B05D60FEB797}"/>
                </a:ext>
              </a:extLst>
            </p:cNvPr>
            <p:cNvSpPr txBox="1"/>
            <p:nvPr/>
          </p:nvSpPr>
          <p:spPr>
            <a:xfrm>
              <a:off x="8750607" y="3283946"/>
              <a:ext cx="3761558" cy="6863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7"/>
                </a:lnSpc>
                <a:spcBef>
                  <a:spcPct val="0"/>
                </a:spcBef>
              </a:pPr>
              <a:r>
                <a:rPr lang="ko-KR" altLang="en-US" sz="4176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키의 고유성</a:t>
              </a:r>
              <a:endParaRPr 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99C066-FA0F-EA4D-ECC9-1DA674F31756}"/>
                </a:ext>
              </a:extLst>
            </p:cNvPr>
            <p:cNvSpPr txBox="1"/>
            <p:nvPr/>
          </p:nvSpPr>
          <p:spPr>
            <a:xfrm>
              <a:off x="8265394" y="4052568"/>
              <a:ext cx="4991099" cy="1423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각 키는 중복될 수 없음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동일한 키가 사용되는 경우 마지막 값이 유지됨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60A2B72-F0B1-11B1-753E-7AC6BAFADCA3}"/>
              </a:ext>
            </a:extLst>
          </p:cNvPr>
          <p:cNvGrpSpPr/>
          <p:nvPr/>
        </p:nvGrpSpPr>
        <p:grpSpPr>
          <a:xfrm>
            <a:off x="13149875" y="6114417"/>
            <a:ext cx="4241655" cy="2628900"/>
            <a:chOff x="7878628" y="3105150"/>
            <a:chExt cx="5505515" cy="2628900"/>
          </a:xfrm>
        </p:grpSpPr>
        <p:sp>
          <p:nvSpPr>
            <p:cNvPr id="33" name="모서리가 둥근 직사각형 17">
              <a:extLst>
                <a:ext uri="{FF2B5EF4-FFF2-40B4-BE49-F238E27FC236}">
                  <a16:creationId xmlns:a16="http://schemas.microsoft.com/office/drawing/2014/main" id="{8BC3AFC6-19A8-090E-8232-1995144F6AB1}"/>
                </a:ext>
              </a:extLst>
            </p:cNvPr>
            <p:cNvSpPr/>
            <p:nvPr/>
          </p:nvSpPr>
          <p:spPr>
            <a:xfrm>
              <a:off x="7878628" y="3105150"/>
              <a:ext cx="5505515" cy="26289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8">
              <a:extLst>
                <a:ext uri="{FF2B5EF4-FFF2-40B4-BE49-F238E27FC236}">
                  <a16:creationId xmlns:a16="http://schemas.microsoft.com/office/drawing/2014/main" id="{614ECCB3-A548-533E-7295-81AE125320AF}"/>
                </a:ext>
              </a:extLst>
            </p:cNvPr>
            <p:cNvSpPr txBox="1"/>
            <p:nvPr/>
          </p:nvSpPr>
          <p:spPr>
            <a:xfrm>
              <a:off x="8750607" y="3428839"/>
              <a:ext cx="3761558" cy="6863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7"/>
                </a:lnSpc>
                <a:spcBef>
                  <a:spcPct val="0"/>
                </a:spcBef>
              </a:pPr>
              <a:r>
                <a:rPr lang="ko-KR" altLang="en-US" sz="4176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가변성</a:t>
              </a:r>
              <a:endParaRPr 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0EE056-1961-3D2A-E1DF-7963E1F03878}"/>
                </a:ext>
              </a:extLst>
            </p:cNvPr>
            <p:cNvSpPr txBox="1"/>
            <p:nvPr/>
          </p:nvSpPr>
          <p:spPr>
            <a:xfrm>
              <a:off x="8265394" y="4343443"/>
              <a:ext cx="4991099" cy="96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생성된 후에도 키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값을 수정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추가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삭제할 수 있음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86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 err="1"/>
              <a:t>딕셔너리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760205" y="4266732"/>
            <a:ext cx="4122417" cy="3984966"/>
            <a:chOff x="689147" y="3506089"/>
            <a:chExt cx="4397204" cy="4397204"/>
          </a:xfrm>
        </p:grpSpPr>
        <p:grpSp>
          <p:nvGrpSpPr>
            <p:cNvPr id="24" name="Group 4"/>
            <p:cNvGrpSpPr/>
            <p:nvPr/>
          </p:nvGrpSpPr>
          <p:grpSpPr>
            <a:xfrm>
              <a:off x="689147" y="3506089"/>
              <a:ext cx="4397204" cy="4397204"/>
              <a:chOff x="0" y="0"/>
              <a:chExt cx="812800" cy="812800"/>
            </a:xfrm>
          </p:grpSpPr>
          <p:sp>
            <p:nvSpPr>
              <p:cNvPr id="27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3CBC7"/>
              </a:solidFill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ko-KR" altLang="en-US" sz="2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TextBox 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3600">
                  <a:solidFill>
                    <a:srgbClr val="37373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5" name="TextBox 8"/>
            <p:cNvSpPr txBox="1"/>
            <p:nvPr/>
          </p:nvSpPr>
          <p:spPr>
            <a:xfrm>
              <a:off x="1717849" y="4012707"/>
              <a:ext cx="2339800" cy="687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7"/>
                </a:lnSpc>
                <a:spcBef>
                  <a:spcPct val="0"/>
                </a:spcBef>
              </a:pPr>
              <a:r>
                <a:rPr lang="ko-KR" altLang="en-US" sz="4200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추가</a:t>
              </a:r>
              <a:r>
                <a:rPr lang="en-US" altLang="ko-KR" sz="4200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4200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수정</a:t>
              </a:r>
              <a:endParaRPr lang="en-US" sz="4200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00F071-FC03-2F37-806E-421D9BFB0ED7}"/>
                </a:ext>
              </a:extLst>
            </p:cNvPr>
            <p:cNvSpPr txBox="1"/>
            <p:nvPr/>
          </p:nvSpPr>
          <p:spPr>
            <a:xfrm>
              <a:off x="1101385" y="4922760"/>
              <a:ext cx="3572728" cy="2475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새로운 키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값을 </a:t>
              </a:r>
              <a:r>
                <a:rPr lang="ko-KR" altLang="en-US" sz="2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딕셔너리에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추가</a:t>
              </a: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기존 키에 대해 새로운 값을 할당하여 </a:t>
              </a:r>
              <a:r>
                <a: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수정</a:t>
              </a:r>
              <a:endPara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71032C-27E6-384A-4AFB-436ED64A5A33}"/>
              </a:ext>
            </a:extLst>
          </p:cNvPr>
          <p:cNvGrpSpPr/>
          <p:nvPr/>
        </p:nvGrpSpPr>
        <p:grpSpPr>
          <a:xfrm>
            <a:off x="4956394" y="4266732"/>
            <a:ext cx="4122417" cy="3984966"/>
            <a:chOff x="689147" y="3506089"/>
            <a:chExt cx="4397204" cy="4397204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3368FD91-C5E6-D5E3-8A91-82F398FEC8D0}"/>
                </a:ext>
              </a:extLst>
            </p:cNvPr>
            <p:cNvGrpSpPr/>
            <p:nvPr/>
          </p:nvGrpSpPr>
          <p:grpSpPr>
            <a:xfrm>
              <a:off x="689147" y="3506089"/>
              <a:ext cx="4397204" cy="4397204"/>
              <a:chOff x="0" y="0"/>
              <a:chExt cx="812800" cy="812800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34684B6A-53B4-6765-8CE2-1D869C76190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3CBC7"/>
              </a:solidFill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ko-KR" altLang="en-US" sz="2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" name="TextBox 6">
                <a:extLst>
                  <a:ext uri="{FF2B5EF4-FFF2-40B4-BE49-F238E27FC236}">
                    <a16:creationId xmlns:a16="http://schemas.microsoft.com/office/drawing/2014/main" id="{5E75D6BA-2144-988E-7F60-55DCD27D298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3600">
                  <a:solidFill>
                    <a:srgbClr val="37373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FFBE0169-BF81-D6D9-79C2-A0EAA83067F0}"/>
                </a:ext>
              </a:extLst>
            </p:cNvPr>
            <p:cNvSpPr txBox="1"/>
            <p:nvPr/>
          </p:nvSpPr>
          <p:spPr>
            <a:xfrm>
              <a:off x="1717849" y="4012707"/>
              <a:ext cx="2339800" cy="687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7"/>
                </a:lnSpc>
                <a:spcBef>
                  <a:spcPct val="0"/>
                </a:spcBef>
              </a:pPr>
              <a:r>
                <a:rPr lang="ko-KR" altLang="en-US" sz="4200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삭제</a:t>
              </a:r>
              <a:endParaRPr lang="en-US" sz="4200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7BC533-8B9C-178C-00C0-C2D63DC16F3C}"/>
                </a:ext>
              </a:extLst>
            </p:cNvPr>
            <p:cNvSpPr txBox="1"/>
            <p:nvPr/>
          </p:nvSpPr>
          <p:spPr>
            <a:xfrm>
              <a:off x="1101385" y="4922760"/>
              <a:ext cx="3572728" cy="1689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del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pop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clear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AAC68B3-276D-410B-00B1-8D9B9500F625}"/>
              </a:ext>
            </a:extLst>
          </p:cNvPr>
          <p:cNvGrpSpPr/>
          <p:nvPr/>
        </p:nvGrpSpPr>
        <p:grpSpPr>
          <a:xfrm>
            <a:off x="9213051" y="4266732"/>
            <a:ext cx="4122417" cy="3984966"/>
            <a:chOff x="689147" y="3506089"/>
            <a:chExt cx="4397204" cy="4397204"/>
          </a:xfrm>
        </p:grpSpPr>
        <p:grpSp>
          <p:nvGrpSpPr>
            <p:cNvPr id="22" name="Group 4">
              <a:extLst>
                <a:ext uri="{FF2B5EF4-FFF2-40B4-BE49-F238E27FC236}">
                  <a16:creationId xmlns:a16="http://schemas.microsoft.com/office/drawing/2014/main" id="{AE75DED4-A01F-42CA-C2D9-96C015093313}"/>
                </a:ext>
              </a:extLst>
            </p:cNvPr>
            <p:cNvGrpSpPr/>
            <p:nvPr/>
          </p:nvGrpSpPr>
          <p:grpSpPr>
            <a:xfrm>
              <a:off x="689147" y="3506089"/>
              <a:ext cx="4397204" cy="4397204"/>
              <a:chOff x="0" y="0"/>
              <a:chExt cx="812800" cy="812800"/>
            </a:xfrm>
          </p:grpSpPr>
          <p:sp>
            <p:nvSpPr>
              <p:cNvPr id="34" name="Freeform 5">
                <a:extLst>
                  <a:ext uri="{FF2B5EF4-FFF2-40B4-BE49-F238E27FC236}">
                    <a16:creationId xmlns:a16="http://schemas.microsoft.com/office/drawing/2014/main" id="{8EE01289-53E2-12C6-8DD3-D5346C7FD00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3CBC7"/>
              </a:solidFill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ko-KR" altLang="en-US" sz="2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TextBox 6">
                <a:extLst>
                  <a:ext uri="{FF2B5EF4-FFF2-40B4-BE49-F238E27FC236}">
                    <a16:creationId xmlns:a16="http://schemas.microsoft.com/office/drawing/2014/main" id="{C225176C-D101-E0A0-1DCD-BDC7B4E2CB6D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3600">
                  <a:solidFill>
                    <a:srgbClr val="37373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2" name="TextBox 8">
              <a:extLst>
                <a:ext uri="{FF2B5EF4-FFF2-40B4-BE49-F238E27FC236}">
                  <a16:creationId xmlns:a16="http://schemas.microsoft.com/office/drawing/2014/main" id="{0B526CA2-ED7A-A7E8-8A6F-813064B052C2}"/>
                </a:ext>
              </a:extLst>
            </p:cNvPr>
            <p:cNvSpPr txBox="1"/>
            <p:nvPr/>
          </p:nvSpPr>
          <p:spPr>
            <a:xfrm>
              <a:off x="1717849" y="4012707"/>
              <a:ext cx="2339800" cy="7581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7"/>
                </a:lnSpc>
                <a:spcBef>
                  <a:spcPct val="0"/>
                </a:spcBef>
              </a:pPr>
              <a:r>
                <a:rPr lang="ko-KR" altLang="en-US" sz="4200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병합</a:t>
              </a:r>
              <a:endParaRPr lang="en-US" altLang="ko-KR" sz="4200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06C444-36E0-E3A1-9E0E-0F6D5220698E}"/>
                </a:ext>
              </a:extLst>
            </p:cNvPr>
            <p:cNvSpPr txBox="1"/>
            <p:nvPr/>
          </p:nvSpPr>
          <p:spPr>
            <a:xfrm>
              <a:off x="1101385" y="4922760"/>
              <a:ext cx="3572728" cy="1253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|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update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B25DD10-5731-B9F5-AD7B-343248D09B43}"/>
              </a:ext>
            </a:extLst>
          </p:cNvPr>
          <p:cNvGrpSpPr/>
          <p:nvPr/>
        </p:nvGrpSpPr>
        <p:grpSpPr>
          <a:xfrm>
            <a:off x="13405378" y="4266732"/>
            <a:ext cx="4122417" cy="3984966"/>
            <a:chOff x="689147" y="3506089"/>
            <a:chExt cx="4397204" cy="4397204"/>
          </a:xfrm>
        </p:grpSpPr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8B25AD45-AE8D-604A-9186-90A8EA324579}"/>
                </a:ext>
              </a:extLst>
            </p:cNvPr>
            <p:cNvGrpSpPr/>
            <p:nvPr/>
          </p:nvGrpSpPr>
          <p:grpSpPr>
            <a:xfrm>
              <a:off x="689147" y="3506089"/>
              <a:ext cx="4397204" cy="4397204"/>
              <a:chOff x="0" y="0"/>
              <a:chExt cx="812800" cy="812800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EF4E259A-E083-882F-7B24-66C26493E3A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3CBC7"/>
              </a:solidFill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ko-KR" altLang="en-US" sz="2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1" name="TextBox 6">
                <a:extLst>
                  <a:ext uri="{FF2B5EF4-FFF2-40B4-BE49-F238E27FC236}">
                    <a16:creationId xmlns:a16="http://schemas.microsoft.com/office/drawing/2014/main" id="{1345737B-7CF1-7DC3-4F63-850E3C3951D2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3600">
                  <a:solidFill>
                    <a:srgbClr val="37373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8" name="TextBox 8">
              <a:extLst>
                <a:ext uri="{FF2B5EF4-FFF2-40B4-BE49-F238E27FC236}">
                  <a16:creationId xmlns:a16="http://schemas.microsoft.com/office/drawing/2014/main" id="{5397499C-404C-FC9B-76CE-918F3A626951}"/>
                </a:ext>
              </a:extLst>
            </p:cNvPr>
            <p:cNvSpPr txBox="1"/>
            <p:nvPr/>
          </p:nvSpPr>
          <p:spPr>
            <a:xfrm>
              <a:off x="1717849" y="4012707"/>
              <a:ext cx="2339800" cy="7581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7"/>
                </a:lnSpc>
                <a:spcBef>
                  <a:spcPct val="0"/>
                </a:spcBef>
              </a:pPr>
              <a:r>
                <a:rPr lang="ko-KR" altLang="en-US" sz="4200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값 호출</a:t>
              </a:r>
              <a:endParaRPr lang="en-US" altLang="ko-KR" sz="4200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1E4F7E-3C7B-D22C-E1A0-FDBAA14E9E61}"/>
                </a:ext>
              </a:extLst>
            </p:cNvPr>
            <p:cNvSpPr txBox="1"/>
            <p:nvPr/>
          </p:nvSpPr>
          <p:spPr>
            <a:xfrm>
              <a:off x="1101385" y="4922760"/>
              <a:ext cx="3572728" cy="2475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get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keys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values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6343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내장함수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28E35F9-D0B0-1EE9-6F82-B860D0239A83}"/>
              </a:ext>
            </a:extLst>
          </p:cNvPr>
          <p:cNvGrpSpPr/>
          <p:nvPr/>
        </p:nvGrpSpPr>
        <p:grpSpPr>
          <a:xfrm>
            <a:off x="1387734" y="3871674"/>
            <a:ext cx="4743678" cy="4517045"/>
            <a:chOff x="7878628" y="3028993"/>
            <a:chExt cx="5505515" cy="2628900"/>
          </a:xfrm>
        </p:grpSpPr>
        <p:sp>
          <p:nvSpPr>
            <p:cNvPr id="10" name="모서리가 둥근 직사각형 17">
              <a:extLst>
                <a:ext uri="{FF2B5EF4-FFF2-40B4-BE49-F238E27FC236}">
                  <a16:creationId xmlns:a16="http://schemas.microsoft.com/office/drawing/2014/main" id="{ABA0196F-3F78-FB29-F40D-A7437D22FC92}"/>
                </a:ext>
              </a:extLst>
            </p:cNvPr>
            <p:cNvSpPr/>
            <p:nvPr/>
          </p:nvSpPr>
          <p:spPr>
            <a:xfrm>
              <a:off x="7878628" y="3028993"/>
              <a:ext cx="5505515" cy="26289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EF46022F-6F0E-EB44-77C0-5F650EF8AA83}"/>
                </a:ext>
              </a:extLst>
            </p:cNvPr>
            <p:cNvSpPr txBox="1"/>
            <p:nvPr/>
          </p:nvSpPr>
          <p:spPr>
            <a:xfrm>
              <a:off x="8750607" y="3283946"/>
              <a:ext cx="3761558" cy="3994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7"/>
                </a:lnSpc>
                <a:spcBef>
                  <a:spcPct val="0"/>
                </a:spcBef>
              </a:pPr>
              <a:r>
                <a:rPr lang="en-US" altLang="ko-KR" sz="4176" spc="-279" dirty="0" err="1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len</a:t>
              </a:r>
              <a:r>
                <a:rPr lang="en-US" altLang="ko-KR" sz="4176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 )</a:t>
              </a:r>
              <a:endParaRPr 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463EB9-0A9C-2F2E-7A36-3D5EFA0BC702}"/>
                </a:ext>
              </a:extLst>
            </p:cNvPr>
            <p:cNvSpPr txBox="1"/>
            <p:nvPr/>
          </p:nvSpPr>
          <p:spPr>
            <a:xfrm>
              <a:off x="8265393" y="3853387"/>
              <a:ext cx="4991099" cy="1634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시퀀스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문자열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튜플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등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또는 컬렉션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0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딕셔너리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집합 등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의 길이를 구하는데 사용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문자열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 수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항목 수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딕셔너리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키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값 쌍의 수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EB6FB7-B59A-9AA3-C122-D8046BB26551}"/>
              </a:ext>
            </a:extLst>
          </p:cNvPr>
          <p:cNvGrpSpPr/>
          <p:nvPr/>
        </p:nvGrpSpPr>
        <p:grpSpPr>
          <a:xfrm>
            <a:off x="6772161" y="3871674"/>
            <a:ext cx="4743678" cy="4517045"/>
            <a:chOff x="7878628" y="3028993"/>
            <a:chExt cx="5505515" cy="2628900"/>
          </a:xfrm>
        </p:grpSpPr>
        <p:sp>
          <p:nvSpPr>
            <p:cNvPr id="5" name="모서리가 둥근 직사각형 17">
              <a:extLst>
                <a:ext uri="{FF2B5EF4-FFF2-40B4-BE49-F238E27FC236}">
                  <a16:creationId xmlns:a16="http://schemas.microsoft.com/office/drawing/2014/main" id="{B940A181-3F12-7C22-771D-D0BA3ED86D53}"/>
                </a:ext>
              </a:extLst>
            </p:cNvPr>
            <p:cNvSpPr/>
            <p:nvPr/>
          </p:nvSpPr>
          <p:spPr>
            <a:xfrm>
              <a:off x="7878628" y="3028993"/>
              <a:ext cx="5505515" cy="26289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01E6FF38-C98C-9121-175D-26802F8A5F56}"/>
                </a:ext>
              </a:extLst>
            </p:cNvPr>
            <p:cNvSpPr txBox="1"/>
            <p:nvPr/>
          </p:nvSpPr>
          <p:spPr>
            <a:xfrm>
              <a:off x="8750607" y="3283946"/>
              <a:ext cx="3761558" cy="3994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7"/>
                </a:lnSpc>
                <a:spcBef>
                  <a:spcPct val="0"/>
                </a:spcBef>
              </a:pPr>
              <a:r>
                <a:rPr lang="en-US" altLang="ko-KR" sz="4176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range( )</a:t>
              </a:r>
              <a:endParaRPr 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70A9C8-462D-F646-52F0-90BBA07F823E}"/>
                </a:ext>
              </a:extLst>
            </p:cNvPr>
            <p:cNvSpPr txBox="1"/>
            <p:nvPr/>
          </p:nvSpPr>
          <p:spPr>
            <a:xfrm>
              <a:off x="8265393" y="3853387"/>
              <a:ext cx="4991099" cy="1365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숫자의 시퀀스를 생성하는 함수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특정 범위를 지정할 때 사용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range(</a:t>
              </a:r>
              <a:r>
                <a:rPr lang="en-US" altLang="ko-KR" sz="20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start:stop:step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start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생략하면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0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부터 생성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step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생략하면 기본값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E0BEBE4-229C-67BA-4495-4614D8B1DADE}"/>
              </a:ext>
            </a:extLst>
          </p:cNvPr>
          <p:cNvGrpSpPr/>
          <p:nvPr/>
        </p:nvGrpSpPr>
        <p:grpSpPr>
          <a:xfrm>
            <a:off x="12156590" y="3871674"/>
            <a:ext cx="4743678" cy="4517045"/>
            <a:chOff x="7878628" y="3028993"/>
            <a:chExt cx="5505515" cy="2628900"/>
          </a:xfrm>
        </p:grpSpPr>
        <p:sp>
          <p:nvSpPr>
            <p:cNvPr id="17" name="모서리가 둥근 직사각형 17">
              <a:extLst>
                <a:ext uri="{FF2B5EF4-FFF2-40B4-BE49-F238E27FC236}">
                  <a16:creationId xmlns:a16="http://schemas.microsoft.com/office/drawing/2014/main" id="{64D03719-2CE3-FF17-3BE7-E5676E0F683C}"/>
                </a:ext>
              </a:extLst>
            </p:cNvPr>
            <p:cNvSpPr/>
            <p:nvPr/>
          </p:nvSpPr>
          <p:spPr>
            <a:xfrm>
              <a:off x="7878628" y="3028993"/>
              <a:ext cx="5505515" cy="26289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0A1B3CF2-5656-79CE-8EE0-5EB0BB87AD42}"/>
                </a:ext>
              </a:extLst>
            </p:cNvPr>
            <p:cNvSpPr txBox="1"/>
            <p:nvPr/>
          </p:nvSpPr>
          <p:spPr>
            <a:xfrm>
              <a:off x="8750607" y="3283946"/>
              <a:ext cx="3761558" cy="3994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7"/>
                </a:lnSpc>
                <a:spcBef>
                  <a:spcPct val="0"/>
                </a:spcBef>
              </a:pPr>
              <a:r>
                <a:rPr lang="en-US" altLang="ko-KR" sz="4176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sort( )</a:t>
              </a:r>
              <a:endParaRPr 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8DF562-35DE-60CF-A023-EF2D6E413820}"/>
                </a:ext>
              </a:extLst>
            </p:cNvPr>
            <p:cNvSpPr txBox="1"/>
            <p:nvPr/>
          </p:nvSpPr>
          <p:spPr>
            <a:xfrm>
              <a:off x="8265393" y="3853387"/>
              <a:ext cx="4991099" cy="1634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리스트의 요소를 정렬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리스트를 오름차순 또는 내림차순으로 정렬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제자리에서 정렬하고 원본 리스트를 변경하여 저장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reverse = True :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내림차순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382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7566869"/>
            <a:ext cx="16230600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09903" y="5029200"/>
            <a:ext cx="9468194" cy="92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576" spc="-373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sz="5576" spc="-37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09381" y="6094691"/>
            <a:ext cx="9269239" cy="650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 spc="-264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646F0F-DA9A-7F9D-75F9-10FD20F20080}"/>
              </a:ext>
            </a:extLst>
          </p:cNvPr>
          <p:cNvGrpSpPr/>
          <p:nvPr/>
        </p:nvGrpSpPr>
        <p:grpSpPr>
          <a:xfrm>
            <a:off x="8324832" y="2829248"/>
            <a:ext cx="1638336" cy="1638336"/>
            <a:chOff x="1028700" y="1736524"/>
            <a:chExt cx="1638336" cy="1638336"/>
          </a:xfrm>
        </p:grpSpPr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41817F1A-AC1A-2DA9-4CB5-863480E2DE83}"/>
                </a:ext>
              </a:extLst>
            </p:cNvPr>
            <p:cNvGrpSpPr/>
            <p:nvPr/>
          </p:nvGrpSpPr>
          <p:grpSpPr>
            <a:xfrm>
              <a:off x="1028700" y="1736524"/>
              <a:ext cx="1638336" cy="1638336"/>
              <a:chOff x="0" y="0"/>
              <a:chExt cx="812800" cy="812800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CA5040D5-9D61-FEB8-5B84-AB65562FA3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DA6A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AA918FA-38DA-B922-8266-C0D5A0BE71A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pic>
          <p:nvPicPr>
            <p:cNvPr id="12" name="그림 11" descr="로고, 클립아트, 그래픽, 상징이(가) 표시된 사진&#10;&#10;자동 생성된 설명">
              <a:extLst>
                <a:ext uri="{FF2B5EF4-FFF2-40B4-BE49-F238E27FC236}">
                  <a16:creationId xmlns:a16="http://schemas.microsoft.com/office/drawing/2014/main" id="{A954115D-C0B0-B9A0-7630-37A18A13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152" y="2019702"/>
              <a:ext cx="1105497" cy="1105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2532386"/>
            <a:ext cx="11553007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34164"/>
            <a:ext cx="9284162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26"/>
              </a:lnSpc>
              <a:spcBef>
                <a:spcPct val="0"/>
              </a:spcBef>
            </a:pPr>
            <a:r>
              <a:rPr lang="en-US" sz="5876" spc="-39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26539" y="3420172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endParaRPr lang="en-US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26539" y="8045107"/>
            <a:ext cx="4537689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내장 함수</a:t>
            </a:r>
            <a:endParaRPr lang="en-US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26539" y="4576710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</a:t>
            </a:r>
            <a:endParaRPr lang="en-US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26539" y="5732843"/>
            <a:ext cx="4976285" cy="49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</a:t>
            </a:r>
            <a:endParaRPr lang="en-US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26539" y="6888975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endParaRPr lang="en-US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028700" y="3399611"/>
            <a:ext cx="678786" cy="613207"/>
            <a:chOff x="0" y="0"/>
            <a:chExt cx="178775" cy="1615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8024546"/>
            <a:ext cx="678786" cy="613207"/>
            <a:chOff x="0" y="0"/>
            <a:chExt cx="178775" cy="16150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556150"/>
            <a:ext cx="678786" cy="613207"/>
            <a:chOff x="0" y="0"/>
            <a:chExt cx="178775" cy="1615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5712282"/>
            <a:ext cx="678786" cy="613207"/>
            <a:chOff x="0" y="0"/>
            <a:chExt cx="178775" cy="1615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868414"/>
            <a:ext cx="678786" cy="613207"/>
            <a:chOff x="0" y="0"/>
            <a:chExt cx="178775" cy="1615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357503" y="2816352"/>
            <a:ext cx="1700784" cy="1024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DataType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8655" y="4791456"/>
            <a:ext cx="1700784" cy="1024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숫자형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Numberic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08079" y="4791456"/>
            <a:ext cx="1700784" cy="1024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불리언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Boolean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06927" y="4791456"/>
            <a:ext cx="1700784" cy="1024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856351" y="4791456"/>
            <a:ext cx="1700784" cy="1024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Dictionary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09231" y="6729984"/>
            <a:ext cx="1700784" cy="1024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Integer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58655" y="6729984"/>
            <a:ext cx="1700784" cy="1024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소수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Float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08079" y="6729984"/>
            <a:ext cx="1700784" cy="1024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복소수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Complex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08079" y="8951976"/>
            <a:ext cx="1700784" cy="1024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57503" y="8951976"/>
            <a:ext cx="1700784" cy="1024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606927" y="8951976"/>
            <a:ext cx="1700784" cy="1024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Tuple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화살표 연결선 20"/>
          <p:cNvCxnSpPr>
            <a:stCxn id="2" idx="2"/>
            <a:endCxn id="11" idx="0"/>
          </p:cNvCxnSpPr>
          <p:nvPr/>
        </p:nvCxnSpPr>
        <p:spPr>
          <a:xfrm>
            <a:off x="9207895" y="3840480"/>
            <a:ext cx="0" cy="950976"/>
          </a:xfrm>
          <a:prstGeom prst="straightConnector1">
            <a:avLst/>
          </a:prstGeom>
          <a:ln w="38100">
            <a:solidFill>
              <a:srgbClr val="2E574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2" idx="2"/>
            <a:endCxn id="9" idx="0"/>
          </p:cNvCxnSpPr>
          <p:nvPr/>
        </p:nvCxnSpPr>
        <p:spPr>
          <a:xfrm rot="5400000">
            <a:off x="6482983" y="2066544"/>
            <a:ext cx="950976" cy="4498848"/>
          </a:xfrm>
          <a:prstGeom prst="bentConnector3">
            <a:avLst/>
          </a:prstGeom>
          <a:ln w="28575">
            <a:solidFill>
              <a:srgbClr val="2E574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" idx="2"/>
            <a:endCxn id="10" idx="0"/>
          </p:cNvCxnSpPr>
          <p:nvPr/>
        </p:nvCxnSpPr>
        <p:spPr>
          <a:xfrm rot="5400000">
            <a:off x="7607695" y="3191256"/>
            <a:ext cx="950976" cy="2249424"/>
          </a:xfrm>
          <a:prstGeom prst="bentConnector3">
            <a:avLst/>
          </a:prstGeom>
          <a:ln w="28575">
            <a:solidFill>
              <a:srgbClr val="2E574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" idx="2"/>
            <a:endCxn id="12" idx="0"/>
          </p:cNvCxnSpPr>
          <p:nvPr/>
        </p:nvCxnSpPr>
        <p:spPr>
          <a:xfrm rot="16200000" flipH="1">
            <a:off x="9857119" y="3191256"/>
            <a:ext cx="950976" cy="2249424"/>
          </a:xfrm>
          <a:prstGeom prst="bentConnector3">
            <a:avLst/>
          </a:prstGeom>
          <a:ln w="28575">
            <a:solidFill>
              <a:srgbClr val="2E574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" idx="2"/>
            <a:endCxn id="13" idx="0"/>
          </p:cNvCxnSpPr>
          <p:nvPr/>
        </p:nvCxnSpPr>
        <p:spPr>
          <a:xfrm rot="16200000" flipH="1">
            <a:off x="10981831" y="2066544"/>
            <a:ext cx="950976" cy="4498848"/>
          </a:xfrm>
          <a:prstGeom prst="bentConnector3">
            <a:avLst/>
          </a:prstGeom>
          <a:ln w="28575">
            <a:solidFill>
              <a:srgbClr val="2E574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9" idx="2"/>
            <a:endCxn id="16" idx="0"/>
          </p:cNvCxnSpPr>
          <p:nvPr/>
        </p:nvCxnSpPr>
        <p:spPr>
          <a:xfrm rot="16200000" flipH="1">
            <a:off x="5376559" y="5148072"/>
            <a:ext cx="914400" cy="2249424"/>
          </a:xfrm>
          <a:prstGeom prst="bentConnector3">
            <a:avLst/>
          </a:prstGeom>
          <a:ln w="28575">
            <a:solidFill>
              <a:srgbClr val="2E574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9" idx="2"/>
            <a:endCxn id="14" idx="0"/>
          </p:cNvCxnSpPr>
          <p:nvPr/>
        </p:nvCxnSpPr>
        <p:spPr>
          <a:xfrm rot="5400000">
            <a:off x="3127135" y="5148072"/>
            <a:ext cx="914400" cy="2249424"/>
          </a:xfrm>
          <a:prstGeom prst="bentConnector3">
            <a:avLst/>
          </a:prstGeom>
          <a:ln w="28575">
            <a:solidFill>
              <a:srgbClr val="2E574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9" idx="2"/>
            <a:endCxn id="15" idx="0"/>
          </p:cNvCxnSpPr>
          <p:nvPr/>
        </p:nvCxnSpPr>
        <p:spPr>
          <a:xfrm>
            <a:off x="4709047" y="5815584"/>
            <a:ext cx="0" cy="914400"/>
          </a:xfrm>
          <a:prstGeom prst="straightConnector1">
            <a:avLst/>
          </a:prstGeom>
          <a:ln w="28575">
            <a:solidFill>
              <a:srgbClr val="2E574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5400000">
            <a:off x="6514987" y="6222492"/>
            <a:ext cx="3136392" cy="2249424"/>
          </a:xfrm>
          <a:prstGeom prst="bentConnector3">
            <a:avLst>
              <a:gd name="adj1" fmla="val 72157"/>
            </a:avLst>
          </a:prstGeom>
          <a:ln w="28575">
            <a:solidFill>
              <a:srgbClr val="2E574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1" idx="2"/>
            <a:endCxn id="19" idx="0"/>
          </p:cNvCxnSpPr>
          <p:nvPr/>
        </p:nvCxnSpPr>
        <p:spPr>
          <a:xfrm rot="16200000" flipH="1">
            <a:off x="8764411" y="6259068"/>
            <a:ext cx="3136392" cy="2249424"/>
          </a:xfrm>
          <a:prstGeom prst="bentConnector3">
            <a:avLst>
              <a:gd name="adj1" fmla="val 70991"/>
            </a:avLst>
          </a:prstGeom>
          <a:ln w="28575">
            <a:solidFill>
              <a:srgbClr val="2E574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1" idx="2"/>
            <a:endCxn id="18" idx="0"/>
          </p:cNvCxnSpPr>
          <p:nvPr/>
        </p:nvCxnSpPr>
        <p:spPr>
          <a:xfrm>
            <a:off x="9207895" y="5815584"/>
            <a:ext cx="0" cy="3136392"/>
          </a:xfrm>
          <a:prstGeom prst="straightConnector1">
            <a:avLst/>
          </a:prstGeom>
          <a:ln w="28575">
            <a:solidFill>
              <a:srgbClr val="2E574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357503" y="4791456"/>
            <a:ext cx="1700784" cy="1024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시퀀스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Sequence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83183" y="8629650"/>
            <a:ext cx="4527917" cy="152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332607" y="4615434"/>
            <a:ext cx="4507343" cy="14234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리스트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21066" y="3964177"/>
            <a:ext cx="4836550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자료형</a:t>
            </a:r>
            <a:endParaRPr lang="ko-KR" altLang="en-US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57616" y="3964177"/>
            <a:ext cx="6722436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547713" y="4702460"/>
            <a:ext cx="4807522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 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b="1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59997" y="4702460"/>
            <a:ext cx="6693408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‘Hello, World!’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47713" y="5443124"/>
            <a:ext cx="4807522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(list)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359997" y="5443124"/>
            <a:ext cx="6693408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[1, 2, 3]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47713" y="6183788"/>
            <a:ext cx="4807522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tuple)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59997" y="6183788"/>
            <a:ext cx="6693408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꺾인 연결선 18"/>
          <p:cNvCxnSpPr>
            <a:stCxn id="37" idx="1"/>
            <a:endCxn id="43" idx="1"/>
          </p:cNvCxnSpPr>
          <p:nvPr/>
        </p:nvCxnSpPr>
        <p:spPr>
          <a:xfrm rot="10800000" flipV="1">
            <a:off x="3547713" y="5072792"/>
            <a:ext cx="12700" cy="1481328"/>
          </a:xfrm>
          <a:prstGeom prst="bentConnector3">
            <a:avLst>
              <a:gd name="adj1" fmla="val 4392000"/>
            </a:avLst>
          </a:prstGeom>
          <a:ln w="28575">
            <a:solidFill>
              <a:srgbClr val="2E574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3403" y="5582623"/>
            <a:ext cx="115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시퀀스</a:t>
            </a:r>
          </a:p>
        </p:txBody>
      </p:sp>
      <p:sp>
        <p:nvSpPr>
          <p:cNvPr id="26" name="TextBox 23"/>
          <p:cNvSpPr txBox="1"/>
          <p:nvPr/>
        </p:nvSpPr>
        <p:spPr>
          <a:xfrm>
            <a:off x="3547713" y="7430924"/>
            <a:ext cx="9189094" cy="49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altLang="ko-KR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시퀀스 </a:t>
            </a:r>
            <a:r>
              <a:rPr lang="ko-KR" altLang="en-US" sz="3000" spc="-199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자료형</a:t>
            </a:r>
            <a:r>
              <a:rPr lang="ko-KR" altLang="en-US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요소들이 연속적으로 이어진 </a:t>
            </a:r>
            <a:r>
              <a:rPr lang="ko-KR" altLang="en-US" sz="3000" spc="-199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자료형</a:t>
            </a:r>
            <a:endParaRPr lang="en-US" sz="3000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23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64384" y="8943063"/>
            <a:ext cx="446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https://wikidocs.net/14</a:t>
            </a:r>
            <a:endParaRPr lang="ko-KR" altLang="en-US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s://wikidocs.net/images/page/14/02_3_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04" y="3563355"/>
            <a:ext cx="6534961" cy="536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93576" y="3584415"/>
            <a:ext cx="720068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</a:pPr>
            <a:r>
              <a:rPr lang="en-US" altLang="ko-KR" sz="24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ko-KR" altLang="en-US" sz="24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자료형을 포함할 수 있는 </a:t>
            </a:r>
            <a:r>
              <a:rPr lang="ko-KR" altLang="en-US" sz="2400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파이썬의</a:t>
            </a:r>
            <a:r>
              <a:rPr lang="ko-KR" altLang="en-US" sz="24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자료구조</a:t>
            </a:r>
            <a:endParaRPr lang="en-US" altLang="ko-KR" sz="24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3576" y="6327901"/>
            <a:ext cx="123456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24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 = list()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93576" y="7152115"/>
            <a:ext cx="4836132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list1 = [</a:t>
            </a:r>
            <a:r>
              <a:rPr lang="ko-KR" altLang="en-US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r>
              <a:rPr lang="en-US" altLang="ko-KR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r>
              <a:rPr lang="en-US" altLang="ko-KR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 </a:t>
            </a:r>
            <a:r>
              <a:rPr lang="ko-KR" altLang="en-US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r>
              <a:rPr lang="en-US" altLang="ko-KR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3, </a:t>
            </a:r>
            <a:r>
              <a:rPr lang="ko-KR" altLang="en-US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r>
              <a:rPr lang="en-US" altLang="ko-KR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 …]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93576" y="4319374"/>
            <a:ext cx="657590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</a:pPr>
            <a:r>
              <a:rPr lang="en-US" altLang="ko-KR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대괄호 </a:t>
            </a:r>
            <a:r>
              <a:rPr lang="en-US" altLang="ko-KR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] </a:t>
            </a:r>
            <a:r>
              <a:rPr lang="ko-KR" altLang="en-US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감싸고</a:t>
            </a:r>
            <a:r>
              <a:rPr lang="en-US" altLang="ko-KR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요소는 쉼표 </a:t>
            </a:r>
            <a:r>
              <a:rPr lang="en-US" altLang="ko-KR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‘,’</a:t>
            </a:r>
            <a:r>
              <a:rPr lang="ko-KR" altLang="en-US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구분하여 생성</a:t>
            </a:r>
            <a:endParaRPr lang="en-US" altLang="ko-KR" sz="2400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3576" y="5054333"/>
            <a:ext cx="91514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</a:pPr>
            <a:r>
              <a:rPr lang="en-US" altLang="ko-KR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데이터 타입을 요소로 가질 수 있으며</a:t>
            </a:r>
            <a:r>
              <a:rPr lang="en-US" altLang="ko-KR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 리스트 안에 여러 타입이 혼합될 수 있다</a:t>
            </a:r>
            <a:r>
              <a:rPr lang="en-US" altLang="ko-KR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93576" y="7976330"/>
            <a:ext cx="360470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2400" b="1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가변성</a:t>
            </a:r>
            <a:r>
              <a:rPr lang="en-US" altLang="ko-KR" sz="2400" b="1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순서 유지</a:t>
            </a:r>
            <a:r>
              <a:rPr lang="en-US" altLang="ko-KR" sz="2400" b="1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중복 허용</a:t>
            </a:r>
            <a:endParaRPr lang="en-US" altLang="ko-KR" sz="2400" b="1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79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8700" y="3235411"/>
            <a:ext cx="9151474" cy="570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</a:pPr>
            <a:r>
              <a:rPr lang="en-US" altLang="ko-KR" sz="2400" b="1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리스트의  연산</a:t>
            </a:r>
            <a:endParaRPr lang="en-US" altLang="ko-KR" sz="2400" b="1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" y="3874213"/>
            <a:ext cx="9151474" cy="164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</a:pPr>
            <a:r>
              <a:rPr lang="ko-KR" altLang="en-US" sz="24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결합</a:t>
            </a:r>
            <a:r>
              <a:rPr lang="en-US" altLang="ko-KR" sz="24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</a:t>
            </a:r>
            <a:r>
              <a:rPr lang="en-US" altLang="ko-KR" sz="24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길이 구하기</a:t>
            </a:r>
            <a:endParaRPr lang="en-US" altLang="ko-KR" sz="24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4167"/>
              </a:lnSpc>
              <a:spcBef>
                <a:spcPct val="0"/>
              </a:spcBef>
            </a:pPr>
            <a:endParaRPr lang="en-US" altLang="ko-KR" sz="24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4167"/>
              </a:lnSpc>
              <a:spcBef>
                <a:spcPct val="0"/>
              </a:spcBef>
            </a:pPr>
            <a:r>
              <a:rPr lang="en-US" altLang="ko-KR" sz="24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24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r>
              <a:rPr lang="en-US" altLang="ko-KR" sz="24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튜플과</a:t>
            </a:r>
            <a:r>
              <a:rPr lang="ko-KR" altLang="en-US" sz="24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동일</a:t>
            </a:r>
            <a:endParaRPr lang="en-US" altLang="ko-KR" sz="24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3736" y="3235411"/>
            <a:ext cx="9151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list1 = [1, 2, 3]</a:t>
            </a: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list2 = [4, 5, 6]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▼ 결합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(+)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list1 + list2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　　→　　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2, 3, 4, 5, 6]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53736" y="6121751"/>
            <a:ext cx="9151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▼ 반복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(*)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list1 * 3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　　→　　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2, 3, 1, 2, 3, 1, 2, 3]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53736" y="7929830"/>
            <a:ext cx="9151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▼ 길이 구하기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(list1)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　　→　　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688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8700" y="3235411"/>
            <a:ext cx="9151474" cy="570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</a:pPr>
            <a:r>
              <a:rPr lang="en-US" altLang="ko-KR" sz="2400" b="1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리스트의 인덱싱</a:t>
            </a:r>
            <a:endParaRPr lang="en-US" altLang="ko-KR" sz="2400" b="1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" y="3874213"/>
            <a:ext cx="91514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</a:pPr>
            <a:r>
              <a:rPr lang="ko-KR" altLang="en-US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범위에 있는 요소 가져오기</a:t>
            </a:r>
            <a:endParaRPr lang="en-US" altLang="ko-KR" sz="2400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00" y="5306753"/>
            <a:ext cx="915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fruits = ["apple", "banana", "cherry", “peach", " strawberry "]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700" y="4675811"/>
            <a:ext cx="91514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</a:pPr>
            <a:r>
              <a:rPr lang="ko-KR" altLang="en-US" sz="2400" b="1" spc="-199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　　　　　　</a:t>
            </a:r>
            <a:r>
              <a:rPr lang="en-US" altLang="ko-KR" sz="2400" b="1" spc="-199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2400" b="1" spc="-199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　　　　　</a:t>
            </a:r>
            <a:r>
              <a:rPr lang="en-US" altLang="ko-KR" sz="2400" b="1" spc="-199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b="1" spc="-199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　　　　　</a:t>
            </a:r>
            <a:r>
              <a:rPr lang="en-US" altLang="ko-KR" sz="2400" b="1" spc="-199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400" b="1" spc="-199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　　　　</a:t>
            </a:r>
            <a:r>
              <a:rPr lang="en-US" altLang="ko-KR" sz="2400" b="1" spc="-199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2400" b="1" spc="-199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　　　　　</a:t>
            </a:r>
            <a:r>
              <a:rPr lang="en-US" altLang="ko-KR" sz="2400" b="1" spc="-199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8700" y="6178497"/>
            <a:ext cx="915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마지막 요소는 음수 인덱스인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-1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로 접근 가능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8700" y="5768418"/>
            <a:ext cx="91514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</a:pPr>
            <a:r>
              <a:rPr lang="ko-KR" altLang="en-US" sz="2400" b="1" spc="-199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　　　　　　　　　　　　　　　　　　　　　　　　　　　　</a:t>
            </a:r>
            <a:r>
              <a:rPr lang="en-US" altLang="ko-KR" sz="2400" b="1" spc="-199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829550" y="5727132"/>
            <a:ext cx="1581150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28700" y="7059353"/>
            <a:ext cx="915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print(fruits[0])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　　→　　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apple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8700" y="7733012"/>
            <a:ext cx="915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print(fruits[3])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　　→　　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peach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28700" y="8406671"/>
            <a:ext cx="915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print(fruits[-1])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　　→　　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strawberry </a:t>
            </a:r>
          </a:p>
        </p:txBody>
      </p:sp>
    </p:spTree>
    <p:extLst>
      <p:ext uri="{BB962C8B-B14F-4D97-AF65-F5344CB8AC3E}">
        <p14:creationId xmlns:p14="http://schemas.microsoft.com/office/powerpoint/2010/main" val="209356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8700" y="3235411"/>
            <a:ext cx="9151474" cy="570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</a:pPr>
            <a:r>
              <a:rPr lang="en-US" altLang="ko-KR" sz="2400" b="1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리스트의  </a:t>
            </a:r>
            <a:r>
              <a:rPr lang="ko-KR" altLang="en-US" sz="2400" b="1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endParaRPr lang="en-US" altLang="ko-KR" sz="2400" b="1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" y="3874213"/>
            <a:ext cx="91514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</a:pPr>
            <a:r>
              <a:rPr lang="ko-KR" altLang="en-US" sz="24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위치에 있는 요소 추출하기</a:t>
            </a:r>
            <a:endParaRPr lang="en-US" altLang="ko-KR" sz="2400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00" y="5306753"/>
            <a:ext cx="915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numbers = [0, 1, 2, 3, 4, 5, 6, 7, 8, 9]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700" y="4505155"/>
            <a:ext cx="91514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</a:pPr>
            <a:r>
              <a:rPr lang="en-US" altLang="ko-KR" sz="24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list[start:stop]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8700" y="5968947"/>
            <a:ext cx="9151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start, stop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은 생략이 가능합니다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start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생략시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번째부터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, stop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생략 시 마지막까지 출력됩니다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8700" y="7059353"/>
            <a:ext cx="915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numbers[2:6]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　　→　　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[2, 3, 4, 5]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8700" y="7733012"/>
            <a:ext cx="915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numbers[:3]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　　→　　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[0, 1, 2]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28700" y="8406671"/>
            <a:ext cx="915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numbers[2:]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　　→　　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[2, 3, 4, 5, 6, 7, 8, 9]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8700" y="9054371"/>
            <a:ext cx="915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numbers[::-1]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　　→　　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[9, 8, 7, 6, 5, 4, 3, 2, 1, 0]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0893940" y="3565190"/>
            <a:ext cx="4397204" cy="4397204"/>
            <a:chOff x="689147" y="3506089"/>
            <a:chExt cx="4397204" cy="4397204"/>
          </a:xfrm>
        </p:grpSpPr>
        <p:grpSp>
          <p:nvGrpSpPr>
            <p:cNvPr id="24" name="Group 4"/>
            <p:cNvGrpSpPr/>
            <p:nvPr/>
          </p:nvGrpSpPr>
          <p:grpSpPr>
            <a:xfrm>
              <a:off x="689147" y="3506089"/>
              <a:ext cx="4397204" cy="4397204"/>
              <a:chOff x="0" y="0"/>
              <a:chExt cx="812800" cy="812800"/>
            </a:xfrm>
          </p:grpSpPr>
          <p:sp>
            <p:nvSpPr>
              <p:cNvPr id="27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3CBC7"/>
              </a:solidFill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ko-KR" altLang="en-US" sz="2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TextBox 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3600">
                  <a:solidFill>
                    <a:srgbClr val="37373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5" name="TextBox 8"/>
            <p:cNvSpPr txBox="1"/>
            <p:nvPr/>
          </p:nvSpPr>
          <p:spPr>
            <a:xfrm>
              <a:off x="1717849" y="4012707"/>
              <a:ext cx="2339800" cy="6501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7"/>
                </a:lnSpc>
                <a:spcBef>
                  <a:spcPct val="0"/>
                </a:spcBef>
              </a:pPr>
              <a:r>
                <a:rPr lang="en-US" altLang="ko-KR" sz="3000" spc="-279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step</a:t>
              </a:r>
              <a:endParaRPr lang="en-US" sz="3000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00F071-FC03-2F37-806E-421D9BFB0ED7}"/>
                </a:ext>
              </a:extLst>
            </p:cNvPr>
            <p:cNvSpPr txBox="1"/>
            <p:nvPr/>
          </p:nvSpPr>
          <p:spPr>
            <a:xfrm>
              <a:off x="1101385" y="4922760"/>
              <a:ext cx="357272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rPr>
                <a:t>[start:stop:step]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step</a:t>
              </a:r>
              <a:r>
                <a:rPr lang="ko-KR" altLang="en-US" sz="2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에 값을 넣어주면 </a:t>
              </a:r>
              <a:r>
                <a: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rPr>
                <a:t>step </a:t>
              </a:r>
              <a:r>
                <a:rPr lang="ko-KR" altLang="en-US" sz="240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간격</a:t>
              </a:r>
              <a:r>
                <a:rPr lang="ko-KR" altLang="en-US" sz="2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으로 요소 추출</a:t>
              </a:r>
              <a:endPara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40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 값은 </a:t>
              </a:r>
              <a:r>
                <a: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rPr>
                <a:t>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052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8700" y="3235411"/>
            <a:ext cx="9151474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28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리스트는 가변 자료형 이므로 요소를 수정</a:t>
            </a:r>
            <a:r>
              <a:rPr lang="en-US" altLang="ko-KR" sz="28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r>
              <a:rPr lang="en-US" altLang="ko-KR" sz="28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삭제할 수 있다</a:t>
            </a:r>
            <a:r>
              <a:rPr lang="en-US" altLang="ko-KR" sz="28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87734" y="4661179"/>
            <a:ext cx="4397204" cy="4397204"/>
            <a:chOff x="689147" y="3506089"/>
            <a:chExt cx="4397204" cy="4397204"/>
          </a:xfrm>
        </p:grpSpPr>
        <p:grpSp>
          <p:nvGrpSpPr>
            <p:cNvPr id="24" name="Group 4"/>
            <p:cNvGrpSpPr/>
            <p:nvPr/>
          </p:nvGrpSpPr>
          <p:grpSpPr>
            <a:xfrm>
              <a:off x="689147" y="3506089"/>
              <a:ext cx="4397204" cy="4397204"/>
              <a:chOff x="0" y="0"/>
              <a:chExt cx="812800" cy="812800"/>
            </a:xfrm>
          </p:grpSpPr>
          <p:sp>
            <p:nvSpPr>
              <p:cNvPr id="27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3CBC7"/>
              </a:solidFill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ko-KR" altLang="en-US" sz="2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TextBox 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3600">
                  <a:solidFill>
                    <a:srgbClr val="37373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5" name="TextBox 8"/>
            <p:cNvSpPr txBox="1"/>
            <p:nvPr/>
          </p:nvSpPr>
          <p:spPr>
            <a:xfrm>
              <a:off x="1717849" y="4012707"/>
              <a:ext cx="2339800" cy="687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7"/>
                </a:lnSpc>
                <a:spcBef>
                  <a:spcPct val="0"/>
                </a:spcBef>
              </a:pPr>
              <a:r>
                <a:rPr lang="ko-KR" altLang="en-US" sz="4200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수정</a:t>
              </a:r>
              <a:endParaRPr lang="en-US" sz="4200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00F071-FC03-2F37-806E-421D9BFB0ED7}"/>
                </a:ext>
              </a:extLst>
            </p:cNvPr>
            <p:cNvSpPr txBox="1"/>
            <p:nvPr/>
          </p:nvSpPr>
          <p:spPr>
            <a:xfrm>
              <a:off x="1101385" y="4922760"/>
              <a:ext cx="3572728" cy="581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인덱싱을 사용한 수정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71032C-27E6-384A-4AFB-436ED64A5A33}"/>
              </a:ext>
            </a:extLst>
          </p:cNvPr>
          <p:cNvGrpSpPr/>
          <p:nvPr/>
        </p:nvGrpSpPr>
        <p:grpSpPr>
          <a:xfrm>
            <a:off x="6712770" y="4661179"/>
            <a:ext cx="4397204" cy="4397204"/>
            <a:chOff x="689147" y="3506089"/>
            <a:chExt cx="4397204" cy="4397204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3368FD91-C5E6-D5E3-8A91-82F398FEC8D0}"/>
                </a:ext>
              </a:extLst>
            </p:cNvPr>
            <p:cNvGrpSpPr/>
            <p:nvPr/>
          </p:nvGrpSpPr>
          <p:grpSpPr>
            <a:xfrm>
              <a:off x="689147" y="3506089"/>
              <a:ext cx="4397204" cy="4397204"/>
              <a:chOff x="0" y="0"/>
              <a:chExt cx="812800" cy="812800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34684B6A-53B4-6765-8CE2-1D869C76190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3CBC7"/>
              </a:solidFill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ko-KR" altLang="en-US" sz="2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" name="TextBox 6">
                <a:extLst>
                  <a:ext uri="{FF2B5EF4-FFF2-40B4-BE49-F238E27FC236}">
                    <a16:creationId xmlns:a16="http://schemas.microsoft.com/office/drawing/2014/main" id="{5E75D6BA-2144-988E-7F60-55DCD27D298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3600">
                  <a:solidFill>
                    <a:srgbClr val="37373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FFBE0169-BF81-D6D9-79C2-A0EAA83067F0}"/>
                </a:ext>
              </a:extLst>
            </p:cNvPr>
            <p:cNvSpPr txBox="1"/>
            <p:nvPr/>
          </p:nvSpPr>
          <p:spPr>
            <a:xfrm>
              <a:off x="1717849" y="4012707"/>
              <a:ext cx="2339800" cy="687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7"/>
                </a:lnSpc>
                <a:spcBef>
                  <a:spcPct val="0"/>
                </a:spcBef>
              </a:pPr>
              <a:r>
                <a:rPr lang="ko-KR" altLang="en-US" sz="4200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추가</a:t>
              </a:r>
              <a:endParaRPr lang="en-US" sz="4200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7BC533-8B9C-178C-00C0-C2D63DC16F3C}"/>
                </a:ext>
              </a:extLst>
            </p:cNvPr>
            <p:cNvSpPr txBox="1"/>
            <p:nvPr/>
          </p:nvSpPr>
          <p:spPr>
            <a:xfrm>
              <a:off x="1101385" y="4922760"/>
              <a:ext cx="3572728" cy="1689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append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insert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extend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AC380D-9236-F808-EC8C-6E18A4CA0D3E}"/>
              </a:ext>
            </a:extLst>
          </p:cNvPr>
          <p:cNvGrpSpPr/>
          <p:nvPr/>
        </p:nvGrpSpPr>
        <p:grpSpPr>
          <a:xfrm>
            <a:off x="12090824" y="4661179"/>
            <a:ext cx="4397204" cy="4397204"/>
            <a:chOff x="689147" y="3506089"/>
            <a:chExt cx="4397204" cy="4397204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307E189A-A08D-9B01-7DF9-2BD7A815FADF}"/>
                </a:ext>
              </a:extLst>
            </p:cNvPr>
            <p:cNvGrpSpPr/>
            <p:nvPr/>
          </p:nvGrpSpPr>
          <p:grpSpPr>
            <a:xfrm>
              <a:off x="689147" y="3506089"/>
              <a:ext cx="4397204" cy="4397204"/>
              <a:chOff x="0" y="0"/>
              <a:chExt cx="812800" cy="812800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A58192E6-6E83-B6D2-028A-6180CC387BA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3CBC7"/>
              </a:solidFill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ko-KR" altLang="en-US" sz="2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1" name="TextBox 6">
                <a:extLst>
                  <a:ext uri="{FF2B5EF4-FFF2-40B4-BE49-F238E27FC236}">
                    <a16:creationId xmlns:a16="http://schemas.microsoft.com/office/drawing/2014/main" id="{F174FF19-DDDF-F79B-21FE-F5F15767BF6D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3600">
                  <a:solidFill>
                    <a:srgbClr val="37373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277DFA79-B28E-1D1D-ACCF-4090E02250F0}"/>
                </a:ext>
              </a:extLst>
            </p:cNvPr>
            <p:cNvSpPr txBox="1"/>
            <p:nvPr/>
          </p:nvSpPr>
          <p:spPr>
            <a:xfrm>
              <a:off x="1717849" y="4012707"/>
              <a:ext cx="2339800" cy="687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7"/>
                </a:lnSpc>
                <a:spcBef>
                  <a:spcPct val="0"/>
                </a:spcBef>
              </a:pPr>
              <a:r>
                <a:rPr lang="ko-KR" altLang="en-US" sz="4200" spc="-279" dirty="0">
                  <a:solidFill>
                    <a:srgbClr val="2E57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삭제</a:t>
              </a:r>
              <a:endParaRPr lang="en-US" sz="4200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74607-4286-7A5D-62D5-D389C51A0EA8}"/>
                </a:ext>
              </a:extLst>
            </p:cNvPr>
            <p:cNvSpPr txBox="1"/>
            <p:nvPr/>
          </p:nvSpPr>
          <p:spPr>
            <a:xfrm>
              <a:off x="1101385" y="4922760"/>
              <a:ext cx="3572728" cy="2797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remove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pop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del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clear</a:t>
              </a:r>
            </a:p>
            <a:p>
              <a:pPr algn="ctr">
                <a:lnSpc>
                  <a:spcPct val="150000"/>
                </a:lnSpc>
              </a:pP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358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2E5743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4386</TotalTime>
  <Words>1162</Words>
  <Application>Microsoft Office PowerPoint</Application>
  <PresentationFormat>사용자 지정</PresentationFormat>
  <Paragraphs>279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Arial</vt:lpstr>
      <vt:lpstr>나눔고딕</vt:lpstr>
      <vt:lpstr>Calibri</vt:lpstr>
      <vt:lpstr>맑은 고딕</vt:lpstr>
      <vt:lpstr>pretendard</vt:lpstr>
      <vt:lpstr>나눔고딕 ExtraBold</vt:lpstr>
      <vt:lpstr>나눔고딕 Light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회사 사업 프로젝트 소개 프레젠테이션</dc:title>
  <dc:creator>user</dc:creator>
  <cp:lastModifiedBy>chunjae_DB8</cp:lastModifiedBy>
  <cp:revision>69</cp:revision>
  <dcterms:created xsi:type="dcterms:W3CDTF">2006-08-16T00:00:00Z</dcterms:created>
  <dcterms:modified xsi:type="dcterms:W3CDTF">2024-10-28T00:14:19Z</dcterms:modified>
  <dc:identifier>DAGJMp6PVJ4</dc:identifier>
</cp:coreProperties>
</file>