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357" r:id="rId5"/>
    <p:sldId id="377" r:id="rId6"/>
    <p:sldId id="378" r:id="rId7"/>
    <p:sldId id="379" r:id="rId8"/>
    <p:sldId id="369" r:id="rId9"/>
    <p:sldId id="380" r:id="rId10"/>
    <p:sldId id="381" r:id="rId11"/>
    <p:sldId id="382" r:id="rId12"/>
    <p:sldId id="266" r:id="rId13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5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04" autoAdjust="0"/>
    <p:restoredTop sz="87979" autoAdjust="0"/>
  </p:normalViewPr>
  <p:slideViewPr>
    <p:cSldViewPr snapToGrid="0">
      <p:cViewPr varScale="1">
        <p:scale>
          <a:sx n="38" d="100"/>
          <a:sy n="38" d="100"/>
        </p:scale>
        <p:origin x="24" y="43"/>
      </p:cViewPr>
      <p:guideLst>
        <p:guide orient="horz" pos="3239"/>
        <p:guide pos="575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25B199A7-9E4C-4FF0-B9C6-1CFC6EF9F1E7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5A570646-5ADD-4710-B5DC-FAF900DD2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2964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24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61AF0-697A-9AAD-62CD-F77AAA451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DA9E7BB-6607-C165-0FDB-C7D7628022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1FB571F-4053-A225-910D-DE05450E2D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48D03D-F4F7-389F-E904-D0B8B21E94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06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225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en-US" altLang="ko-KR"/>
              <a:t>https://yngie-c.github.io/nlp/2020/06/30/nlp_seq2seq/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835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981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538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FEEC8-29D6-B425-3BC9-FC9D2727C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28B7546-4DFE-3FD1-0488-E5EA0D8AD5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BDF60D5-BA32-CD31-DBAA-76786F8660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0ABBE5-F0E0-E676-3A1F-6A53B4CF0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407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692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DB00B-DD21-CDF5-7B21-BB53EB0CA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30D03BF-8DFB-7926-C7E8-A9E19800DE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20B65E4-EC0B-D7E4-B22F-7123EC3E78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A8C71-7840-0594-9586-9F18DA72B1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17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93662-318E-2DC8-9F2B-12CE0E859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8519DC8-AB80-B859-D0C0-89CBEFEFCA4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4D14D3-03C8-A852-0401-5CDB83AFE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945229-6587-99F7-A589-7C730BEEBF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898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>
            <a:extLst>
              <a:ext uri="{FF2B5EF4-FFF2-40B4-BE49-F238E27FC236}">
                <a16:creationId xmlns:a16="http://schemas.microsoft.com/office/drawing/2014/main" id="{3CBAA499-0C4B-5A5B-4114-09D6B2E4CA15}"/>
              </a:ext>
            </a:extLst>
          </p:cNvPr>
          <p:cNvGrpSpPr/>
          <p:nvPr userDrawn="1"/>
        </p:nvGrpSpPr>
        <p:grpSpPr>
          <a:xfrm>
            <a:off x="13267507" y="0"/>
            <a:ext cx="5020493" cy="10287000"/>
            <a:chOff x="0" y="0"/>
            <a:chExt cx="1322270" cy="2709333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0EFC406C-4B83-2E97-F92B-697E4C27558B}"/>
                </a:ext>
              </a:extLst>
            </p:cNvPr>
            <p:cNvSpPr/>
            <p:nvPr/>
          </p:nvSpPr>
          <p:spPr>
            <a:xfrm>
              <a:off x="0" y="0"/>
              <a:ext cx="1322270" cy="2709333"/>
            </a:xfrm>
            <a:custGeom>
              <a:avLst/>
              <a:gdLst/>
              <a:ahLst/>
              <a:cxnLst/>
              <a:rect l="l" t="t" r="r" b="b"/>
              <a:pathLst>
                <a:path w="1322270" h="2709333">
                  <a:moveTo>
                    <a:pt x="0" y="0"/>
                  </a:moveTo>
                  <a:lnTo>
                    <a:pt x="1322270" y="0"/>
                  </a:lnTo>
                  <a:lnTo>
                    <a:pt x="132227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9DA6A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TextBox 15">
              <a:extLst>
                <a:ext uri="{FF2B5EF4-FFF2-40B4-BE49-F238E27FC236}">
                  <a16:creationId xmlns:a16="http://schemas.microsoft.com/office/drawing/2014/main" id="{D5C585E0-0856-FB35-09B7-89F0A3EC769A}"/>
                </a:ext>
              </a:extLst>
            </p:cNvPr>
            <p:cNvSpPr txBox="1"/>
            <p:nvPr/>
          </p:nvSpPr>
          <p:spPr>
            <a:xfrm>
              <a:off x="0" y="-38100"/>
              <a:ext cx="132227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825ED4-EA54-D76D-F671-AB37893A3347}"/>
              </a:ext>
            </a:extLst>
          </p:cNvPr>
          <p:cNvSpPr txBox="1"/>
          <p:nvPr userDrawn="1"/>
        </p:nvSpPr>
        <p:spPr>
          <a:xfrm>
            <a:off x="16411575" y="133350"/>
            <a:ext cx="175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천재</a:t>
            </a:r>
            <a:r>
              <a:rPr lang="en-US" altLang="ko-KR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IT</a:t>
            </a:r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교육센터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8BE28-F911-670A-AE4C-FFF2FE64C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4338"/>
            <a:ext cx="13716000" cy="35814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07BD7E-3446-ED8B-D83B-6C092F0B1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850"/>
            <a:ext cx="13716000" cy="24828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9F5B1-7B8D-FCB2-B506-781BA5D5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79A35-EC05-EB5A-C7B0-044B717C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6CC937-2ECF-AA1C-99AE-923C2166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76724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01D4C-9CDC-1AB8-B635-CC7B713A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82E03-C160-A6FD-90A7-5751AC3B8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F391A3-A614-C266-AA61-F6933A8E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6E949-C1A0-F64A-9212-3A4F5554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F1BFF-C0B4-132B-848E-089B055B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55072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7A7A1-4FF0-A39C-1114-5A7CE9D5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5400"/>
            <a:ext cx="15773400" cy="427831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174240-75F0-178E-8716-6BE299DC3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988"/>
            <a:ext cx="15773400" cy="22494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37D35-E147-598B-35C0-49EEA2FF2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54AD4B-4EC7-01D9-0010-EDF5DB5C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882412-9397-A08F-71AF-1DE260FD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64945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425C6-1A07-9B7E-EAB4-DD28C7B4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82909-B20A-A106-BB5B-07F62C16C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810500" cy="652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ADA6B6-D249-C331-69FA-6E07867C2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20200" y="2738438"/>
            <a:ext cx="7810500" cy="652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4E1582-D4A2-322E-018E-7F0BAA23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CC241E-E394-86BF-51A9-2DE3B7ED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2A2195-6317-B692-E13C-B9A8FB70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90185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3E5CB-6D44-DC96-AB68-F0C1C652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547688"/>
            <a:ext cx="15773400" cy="19891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7C27A-D6FF-D76D-58A7-3A22E7541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475" y="2522538"/>
            <a:ext cx="7735888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5F355A-4FDC-C9FD-67CA-B9E053494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0475" y="3757613"/>
            <a:ext cx="7735888" cy="5527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AC1908-CF16-879B-FD6C-DA13F58BC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2538"/>
            <a:ext cx="7775575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5F8E38-C243-DFFA-3B96-D02355AF1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5575" cy="5527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0C65E7-57FC-2210-73A1-85F35378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051FDD-8058-E639-7B01-D015197F2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53B011-7806-9A59-813C-573A5C0A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0806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6E253-9922-00FD-3BB8-2783E4DE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466E48-504C-6626-04F0-B4520EBE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FFBE26-D3DF-704F-C558-33C16D7C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3F31E3-29D5-905A-C68C-E8492F62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57485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037CCD-0FA2-187F-DBD8-E78D45A5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9B09D1-86BC-1242-4FAB-7B6A555F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FD019A-48EC-9D45-A3AC-18CF6D7A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75734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8B54F-9D62-1A0E-3D4D-7F73EB89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DA4235-4569-E2DF-8444-3CD04C1AD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F2375E-2C77-B870-F2FE-729A300C0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C2970C-A1E6-5052-7E3E-6641E1B2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48D9B9-B23A-E419-E241-75ACAB7F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F0F73C-8FC4-D228-0FE2-F54BC18C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60901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8DFCA-F0A1-8ADB-D523-6DAD477C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33D29D-9D5A-BC88-4C5E-97BF17DEF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E398F4-DB6E-027E-50EF-24E29433B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CA5667-64AC-D279-49AD-EC6FA890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548A1B-A831-86BE-E828-A8929BE7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47D80-0103-842E-1F57-D5867917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16382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90C24-6BEE-BF6A-44AB-8FAB9F71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26C143-63B3-CC5E-F78F-678B7F462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EFE36-4DFD-897B-A72E-7CD0A63DC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59C75A-B5BF-2207-BAF2-8DC7F90E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500A6-721B-FB13-59DC-A8E51668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20178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48B4EF-602B-A40E-487E-22B044E72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85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613066-87B3-FF63-8F7C-A2F663172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77650" cy="87185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495A2-5E66-DE74-5F46-647C305E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125ED9-7788-1AF2-A4A1-C85F5142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9F5E07-27FD-9738-4A54-9234B27A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58385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2">
            <a:extLst>
              <a:ext uri="{FF2B5EF4-FFF2-40B4-BE49-F238E27FC236}">
                <a16:creationId xmlns:a16="http://schemas.microsoft.com/office/drawing/2014/main" id="{43BA8FB6-5A51-90E8-CDCA-C57722F24FA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t="-3333" b="-3333"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405EB1-F330-4E1C-F894-B2DC38273444}"/>
              </a:ext>
            </a:extLst>
          </p:cNvPr>
          <p:cNvSpPr txBox="1"/>
          <p:nvPr/>
        </p:nvSpPr>
        <p:spPr>
          <a:xfrm>
            <a:off x="16411575" y="133350"/>
            <a:ext cx="175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천재</a:t>
            </a:r>
            <a:r>
              <a:rPr lang="en-US" altLang="ko-KR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IT</a:t>
            </a:r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교육센터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AC7883-98EC-2F66-24C9-8FC68C9B8B14}"/>
              </a:ext>
            </a:extLst>
          </p:cNvPr>
          <p:cNvSpPr/>
          <p:nvPr/>
        </p:nvSpPr>
        <p:spPr>
          <a:xfrm>
            <a:off x="18650857" y="0"/>
            <a:ext cx="1028700" cy="1028700"/>
          </a:xfrm>
          <a:prstGeom prst="rect">
            <a:avLst/>
          </a:prstGeom>
          <a:solidFill>
            <a:srgbClr val="9DA6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05CB80-688B-AEEF-3446-51AEF9409749}"/>
              </a:ext>
            </a:extLst>
          </p:cNvPr>
          <p:cNvSpPr/>
          <p:nvPr/>
        </p:nvSpPr>
        <p:spPr>
          <a:xfrm>
            <a:off x="20000685" y="0"/>
            <a:ext cx="1028700" cy="1028700"/>
          </a:xfrm>
          <a:prstGeom prst="rect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A6C237-9371-29DF-2924-5E40546FEBCB}"/>
              </a:ext>
            </a:extLst>
          </p:cNvPr>
          <p:cNvSpPr txBox="1"/>
          <p:nvPr/>
        </p:nvSpPr>
        <p:spPr>
          <a:xfrm>
            <a:off x="18752457" y="1567543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나눔고딕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5ECF6-5E9E-B856-F541-872E54662A14}"/>
              </a:ext>
            </a:extLst>
          </p:cNvPr>
          <p:cNvSpPr txBox="1"/>
          <p:nvPr/>
        </p:nvSpPr>
        <p:spPr>
          <a:xfrm>
            <a:off x="18752457" y="2026267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나눔고딕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897087-EB1A-7D7B-6175-FC926DAFF231}"/>
              </a:ext>
            </a:extLst>
          </p:cNvPr>
          <p:cNvSpPr txBox="1"/>
          <p:nvPr/>
        </p:nvSpPr>
        <p:spPr>
          <a:xfrm>
            <a:off x="18752457" y="2475718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나눔고딕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1C4350-16E9-4780-ECB8-6801E05F4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B8EFC7-6EC1-DD78-DD54-A7AE2392C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AB63E-63D4-3ECB-1933-8EC22FB2E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2E8DBC-0DB2-4D12-BBAD-E256BC069661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1E055-4061-039C-205F-3D179A64A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F5B938-2E4D-A500-5BD5-39989DA63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2B92E4-C70F-F203-61BC-3721C7FEF89E}"/>
              </a:ext>
            </a:extLst>
          </p:cNvPr>
          <p:cNvSpPr txBox="1"/>
          <p:nvPr/>
        </p:nvSpPr>
        <p:spPr>
          <a:xfrm>
            <a:off x="16611600" y="1905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천재</a:t>
            </a:r>
            <a:r>
              <a:rPr lang="en-US" altLang="ko-KR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IT</a:t>
            </a:r>
            <a:r>
              <a: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교육센터</a:t>
            </a:r>
          </a:p>
        </p:txBody>
      </p:sp>
      <p:pic>
        <p:nvPicPr>
          <p:cNvPr id="8" name="그림 7" descr="그래픽, 상징, 로고, 폰트이(가) 표시된 사진&#10;&#10;자동 생성된 설명">
            <a:extLst>
              <a:ext uri="{FF2B5EF4-FFF2-40B4-BE49-F238E27FC236}">
                <a16:creationId xmlns:a16="http://schemas.microsoft.com/office/drawing/2014/main" id="{69ED21AA-2D92-7594-E53B-3D18C8D504C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5600" y="177166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7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6142368"/>
            <a:ext cx="9526504" cy="0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4" name="Group 4"/>
          <p:cNvGrpSpPr/>
          <p:nvPr/>
        </p:nvGrpSpPr>
        <p:grpSpPr>
          <a:xfrm>
            <a:off x="1028700" y="1736524"/>
            <a:ext cx="1638336" cy="1638336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DA6A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765373" y="4574849"/>
            <a:ext cx="2873053" cy="3935139"/>
            <a:chOff x="0" y="0"/>
            <a:chExt cx="756689" cy="103641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56689" cy="1036415"/>
            </a:xfrm>
            <a:custGeom>
              <a:avLst/>
              <a:gdLst/>
              <a:ahLst/>
              <a:cxnLst/>
              <a:rect l="l" t="t" r="r" b="b"/>
              <a:pathLst>
                <a:path w="756689" h="1036415">
                  <a:moveTo>
                    <a:pt x="0" y="0"/>
                  </a:moveTo>
                  <a:lnTo>
                    <a:pt x="756689" y="0"/>
                  </a:lnTo>
                  <a:lnTo>
                    <a:pt x="756689" y="1036415"/>
                  </a:lnTo>
                  <a:lnTo>
                    <a:pt x="0" y="1036415"/>
                  </a:lnTo>
                  <a:close/>
                </a:path>
              </a:pathLst>
            </a:custGeom>
            <a:solidFill>
              <a:srgbClr val="9DA6A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756689" cy="10745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201900" y="7200900"/>
            <a:ext cx="3086100" cy="308610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28700" y="4209923"/>
            <a:ext cx="9526504" cy="182013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defRPr/>
            </a:pPr>
            <a:r>
              <a:rPr lang="ko-KR" altLang="en-US" sz="6000" spc="-232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대규모 </a:t>
            </a:r>
            <a:r>
              <a:rPr lang="en-US" altLang="ko-KR" sz="6000" spc="-232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LLM</a:t>
            </a:r>
            <a:r>
              <a:rPr lang="ko-KR" altLang="en-US" sz="6000" spc="-232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을 활용한</a:t>
            </a:r>
          </a:p>
          <a:p>
            <a:pPr lvl="0" algn="l">
              <a:defRPr/>
            </a:pPr>
            <a:r>
              <a:rPr lang="ko-KR" altLang="en-US" sz="6000" spc="-232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지식 챗봇 개발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66800" y="6254679"/>
            <a:ext cx="8400401" cy="626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6"/>
              </a:lnSpc>
            </a:pPr>
            <a:r>
              <a:rPr lang="en-US" sz="3797" spc="-91">
                <a:solidFill>
                  <a:srgbClr val="37373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Day 01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39147" y="8799880"/>
            <a:ext cx="5405092" cy="472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  <a:spcBef>
                <a:spcPct val="0"/>
              </a:spcBef>
            </a:pPr>
            <a:r>
              <a:rPr lang="ko-KR" altLang="en-US" sz="2776" spc="-186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강의자</a:t>
            </a:r>
            <a:r>
              <a:rPr lang="ko-KR" altLang="en-US" sz="2776" spc="-186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776" spc="-186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776" spc="-186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김수빈</a:t>
            </a:r>
            <a:endParaRPr lang="en-US" sz="2776" spc="-186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1028700" y="8914723"/>
            <a:ext cx="276360" cy="27636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21" name="그림 20" descr="로고, 클립아트, 그래픽, 상징이(가) 표시된 사진&#10;&#10;자동 생성된 설명">
            <a:extLst>
              <a:ext uri="{FF2B5EF4-FFF2-40B4-BE49-F238E27FC236}">
                <a16:creationId xmlns:a16="http://schemas.microsoft.com/office/drawing/2014/main" id="{91C016FD-1A89-0618-6D7C-81F5EAFBB1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152" y="2019702"/>
            <a:ext cx="1105497" cy="11054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75805-004A-B287-4D9C-E5F245234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FFBC67F3-CC74-8522-7CEA-401E026E9CE9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43BDF35-893C-CBD9-DC2D-F5B9C0B272D1}"/>
              </a:ext>
            </a:extLst>
          </p:cNvPr>
          <p:cNvSpPr txBox="1"/>
          <p:nvPr/>
        </p:nvSpPr>
        <p:spPr>
          <a:xfrm>
            <a:off x="1896104" y="1375750"/>
            <a:ext cx="6304360" cy="83907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en-US" altLang="ko-KR"/>
              <a:t>Transformer Attention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96E7573B-9568-4986-E945-08F5EC66D733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62C05A-4958-EF3E-07A3-8BDEE6220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185" y="2607562"/>
            <a:ext cx="9620393" cy="767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8">
            <a:extLst>
              <a:ext uri="{FF2B5EF4-FFF2-40B4-BE49-F238E27FC236}">
                <a16:creationId xmlns:a16="http://schemas.microsoft.com/office/drawing/2014/main" id="{C50AD96E-2D1C-BF6F-6947-9C3033DCA3FA}"/>
              </a:ext>
            </a:extLst>
          </p:cNvPr>
          <p:cNvSpPr txBox="1"/>
          <p:nvPr/>
        </p:nvSpPr>
        <p:spPr>
          <a:xfrm>
            <a:off x="6020829" y="6447280"/>
            <a:ext cx="1244943" cy="69326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en-US" altLang="ko-KR" sz="4400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K</a:t>
            </a:r>
            <a:endParaRPr lang="ko-KR" altLang="en-US" sz="4400" spc="-279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5B720D69-4447-50BD-D2F2-469E257B8E00}"/>
              </a:ext>
            </a:extLst>
          </p:cNvPr>
          <p:cNvSpPr txBox="1"/>
          <p:nvPr/>
        </p:nvSpPr>
        <p:spPr>
          <a:xfrm>
            <a:off x="10839965" y="6790966"/>
            <a:ext cx="1244943" cy="69326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en-US" altLang="ko-KR" sz="4400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Q</a:t>
            </a:r>
            <a:endParaRPr lang="ko-KR" altLang="en-US" sz="4400" spc="-279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A7C4C3B0-8BE8-52A0-0AF4-64B797E12F28}"/>
              </a:ext>
            </a:extLst>
          </p:cNvPr>
          <p:cNvSpPr txBox="1"/>
          <p:nvPr/>
        </p:nvSpPr>
        <p:spPr>
          <a:xfrm>
            <a:off x="6955521" y="4796866"/>
            <a:ext cx="1244943" cy="69326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en-US" altLang="ko-KR" sz="4400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V</a:t>
            </a:r>
            <a:endParaRPr lang="ko-KR" altLang="en-US" sz="4400" spc="-279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28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7566869"/>
            <a:ext cx="16230600" cy="0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09903" y="5029200"/>
            <a:ext cx="9468194" cy="921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576" spc="-373" err="1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sz="5576" spc="-373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509381" y="6094691"/>
            <a:ext cx="9269239" cy="650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8"/>
              </a:lnSpc>
              <a:spcBef>
                <a:spcPct val="0"/>
              </a:spcBef>
            </a:pPr>
            <a:r>
              <a:rPr lang="en-US" sz="3941" spc="-264">
                <a:solidFill>
                  <a:srgbClr val="37373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5646F0F-DA9A-7F9D-75F9-10FD20F20080}"/>
              </a:ext>
            </a:extLst>
          </p:cNvPr>
          <p:cNvGrpSpPr/>
          <p:nvPr/>
        </p:nvGrpSpPr>
        <p:grpSpPr>
          <a:xfrm>
            <a:off x="8324832" y="2829248"/>
            <a:ext cx="1638336" cy="1638336"/>
            <a:chOff x="1028700" y="1736524"/>
            <a:chExt cx="1638336" cy="1638336"/>
          </a:xfrm>
        </p:grpSpPr>
        <p:grpSp>
          <p:nvGrpSpPr>
            <p:cNvPr id="2" name="Group 4">
              <a:extLst>
                <a:ext uri="{FF2B5EF4-FFF2-40B4-BE49-F238E27FC236}">
                  <a16:creationId xmlns:a16="http://schemas.microsoft.com/office/drawing/2014/main" id="{41817F1A-AC1A-2DA9-4CB5-863480E2DE83}"/>
                </a:ext>
              </a:extLst>
            </p:cNvPr>
            <p:cNvGrpSpPr/>
            <p:nvPr/>
          </p:nvGrpSpPr>
          <p:grpSpPr>
            <a:xfrm>
              <a:off x="1028700" y="1736524"/>
              <a:ext cx="1638336" cy="1638336"/>
              <a:chOff x="0" y="0"/>
              <a:chExt cx="812800" cy="812800"/>
            </a:xfrm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CA5040D5-9D61-FEB8-5B84-AB65562FA3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9DA6A2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" name="TextBox 6">
                <a:extLst>
                  <a:ext uri="{FF2B5EF4-FFF2-40B4-BE49-F238E27FC236}">
                    <a16:creationId xmlns:a16="http://schemas.microsoft.com/office/drawing/2014/main" id="{1AA918FA-38DA-B922-8266-C0D5A0BE71AB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pic>
          <p:nvPicPr>
            <p:cNvPr id="12" name="그림 11" descr="로고, 클립아트, 그래픽, 상징이(가) 표시된 사진&#10;&#10;자동 생성된 설명">
              <a:extLst>
                <a:ext uri="{FF2B5EF4-FFF2-40B4-BE49-F238E27FC236}">
                  <a16:creationId xmlns:a16="http://schemas.microsoft.com/office/drawing/2014/main" id="{A954115D-C0B0-B9A0-7630-37A18A13F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152" y="2019702"/>
              <a:ext cx="1105497" cy="11054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2532386"/>
            <a:ext cx="11553007" cy="0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1134164"/>
            <a:ext cx="9284162" cy="969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26"/>
              </a:lnSpc>
              <a:spcBef>
                <a:spcPct val="0"/>
              </a:spcBef>
            </a:pPr>
            <a:r>
              <a:rPr lang="en-US" sz="5876" spc="-393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926539" y="3225618"/>
            <a:ext cx="4537689" cy="49552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4167"/>
              </a:lnSpc>
              <a:spcBef>
                <a:spcPct val="0"/>
              </a:spcBef>
              <a:defRPr/>
            </a:pPr>
            <a:r>
              <a:rPr lang="en-US" altLang="ko-KR" sz="2976" spc="-199">
                <a:solidFill>
                  <a:srgbClr val="373737"/>
                </a:solidFill>
                <a:latin typeface="나눔고딕"/>
                <a:ea typeface="나눔고딕"/>
              </a:rPr>
              <a:t>Sequence - to – Sequence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26539" y="4382156"/>
            <a:ext cx="4537689" cy="53274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>
              <a:lnSpc>
                <a:spcPts val="4167"/>
              </a:lnSpc>
              <a:spcBef>
                <a:spcPct val="0"/>
              </a:spcBef>
              <a:defRPr/>
            </a:pPr>
            <a:r>
              <a:rPr lang="en-US" altLang="ko-KR" sz="2976" spc="-199">
                <a:solidFill>
                  <a:srgbClr val="373737"/>
                </a:solidFill>
                <a:latin typeface="나눔고딕"/>
                <a:ea typeface="나눔고딕"/>
              </a:rPr>
              <a:t>Transformer Attention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26539" y="5538289"/>
            <a:ext cx="4976285" cy="52913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4167"/>
              </a:lnSpc>
              <a:spcBef>
                <a:spcPct val="0"/>
              </a:spcBef>
              <a:defRPr/>
            </a:pPr>
            <a:r>
              <a:rPr lang="en-US" altLang="ko-KR" sz="2976" spc="-199">
                <a:solidFill>
                  <a:srgbClr val="373737"/>
                </a:solidFill>
                <a:latin typeface="나눔고딕"/>
                <a:ea typeface="나눔고딕"/>
              </a:rPr>
              <a:t>BERT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26539" y="6694421"/>
            <a:ext cx="4537689" cy="52552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4167"/>
              </a:lnSpc>
              <a:spcBef>
                <a:spcPct val="0"/>
              </a:spcBef>
              <a:defRPr/>
            </a:pPr>
            <a:r>
              <a:rPr lang="en-US" altLang="ko-KR" sz="2976" spc="-199">
                <a:solidFill>
                  <a:srgbClr val="373737"/>
                </a:solidFill>
                <a:latin typeface="나눔고딕"/>
                <a:ea typeface="나눔고딕"/>
              </a:rPr>
              <a:t>GPT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028700" y="3205057"/>
            <a:ext cx="678786" cy="613207"/>
            <a:chOff x="0" y="0"/>
            <a:chExt cx="178775" cy="16150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028700" y="4361596"/>
            <a:ext cx="678786" cy="613207"/>
            <a:chOff x="0" y="0"/>
            <a:chExt cx="178775" cy="161503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028700" y="5517728"/>
            <a:ext cx="678786" cy="613207"/>
            <a:chOff x="0" y="0"/>
            <a:chExt cx="178775" cy="16150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028700" y="6673860"/>
            <a:ext cx="678786" cy="613207"/>
            <a:chOff x="0" y="0"/>
            <a:chExt cx="178775" cy="161503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pPr lvl="0">
                <a:defRPr/>
              </a:pPr>
              <a:endParaRPr lang="ko-KR" altLang="en-US">
                <a:latin typeface="나눔고딕 ExtraBold"/>
                <a:ea typeface="나눔고딕 ExtraBold"/>
                <a:cs typeface="+mn-cs"/>
              </a:endParaRP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3499"/>
                </a:lnSpc>
                <a:defRPr/>
              </a:pPr>
              <a:r>
                <a:rPr lang="en-US" sz="2499">
                  <a:solidFill>
                    <a:srgbClr val="FFFFFF"/>
                  </a:solidFill>
                  <a:latin typeface="나눔고딕 ExtraBold"/>
                  <a:ea typeface="나눔고딕 ExtraBold"/>
                  <a:cs typeface="+mn-cs"/>
                </a:rPr>
                <a:t>4</a:t>
              </a:r>
            </a:p>
          </p:txBody>
        </p:sp>
      </p:grpSp>
      <p:sp>
        <p:nvSpPr>
          <p:cNvPr id="37" name="TextBox 11"/>
          <p:cNvSpPr txBox="1"/>
          <p:nvPr/>
        </p:nvSpPr>
        <p:spPr>
          <a:xfrm>
            <a:off x="1926539" y="7850553"/>
            <a:ext cx="4537689" cy="53144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4167"/>
              </a:lnSpc>
              <a:spcBef>
                <a:spcPct val="0"/>
              </a:spcBef>
              <a:defRPr/>
            </a:pPr>
            <a:r>
              <a:rPr lang="en-US" altLang="ko-KR" sz="2976" spc="-199">
                <a:solidFill>
                  <a:srgbClr val="373737"/>
                </a:solidFill>
                <a:latin typeface="나눔고딕"/>
                <a:ea typeface="나눔고딕"/>
              </a:rPr>
              <a:t>Hugging Face</a:t>
            </a:r>
          </a:p>
        </p:txBody>
      </p:sp>
      <p:grpSp>
        <p:nvGrpSpPr>
          <p:cNvPr id="38" name="Group 34"/>
          <p:cNvGrpSpPr/>
          <p:nvPr/>
        </p:nvGrpSpPr>
        <p:grpSpPr>
          <a:xfrm>
            <a:off x="1028700" y="7829992"/>
            <a:ext cx="678786" cy="613207"/>
            <a:chOff x="0" y="0"/>
            <a:chExt cx="178775" cy="161503"/>
          </a:xfrm>
        </p:grpSpPr>
        <p:sp>
          <p:nvSpPr>
            <p:cNvPr id="39" name="Freeform 35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pPr lvl="0">
                <a:defRPr/>
              </a:pPr>
              <a:endParaRPr lang="ko-KR" altLang="en-US">
                <a:latin typeface="나눔고딕 ExtraBold"/>
                <a:ea typeface="나눔고딕 ExtraBold"/>
                <a:cs typeface="+mn-cs"/>
              </a:endParaRPr>
            </a:p>
          </p:txBody>
        </p:sp>
        <p:sp>
          <p:nvSpPr>
            <p:cNvPr id="40" name="TextBox 36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3499"/>
                </a:lnSpc>
                <a:defRPr/>
              </a:pPr>
              <a:r>
                <a:rPr lang="en-US" altLang="ko-KR" sz="2499">
                  <a:solidFill>
                    <a:srgbClr val="FFFFFF"/>
                  </a:solidFill>
                  <a:latin typeface="나눔고딕 ExtraBold"/>
                  <a:ea typeface="나눔고딕 ExtraBold"/>
                  <a:cs typeface="+mn-cs"/>
                </a:rPr>
                <a:t>5</a:t>
              </a:r>
            </a:p>
          </p:txBody>
        </p:sp>
      </p:grpSp>
      <p:sp>
        <p:nvSpPr>
          <p:cNvPr id="41" name="TextBox 11"/>
          <p:cNvSpPr txBox="1"/>
          <p:nvPr/>
        </p:nvSpPr>
        <p:spPr>
          <a:xfrm>
            <a:off x="1926539" y="8892486"/>
            <a:ext cx="4537689" cy="53144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4167"/>
              </a:lnSpc>
              <a:spcBef>
                <a:spcPct val="0"/>
              </a:spcBef>
              <a:defRPr/>
            </a:pPr>
            <a:r>
              <a:rPr lang="en-US" altLang="ko-KR" sz="2976" spc="-199">
                <a:solidFill>
                  <a:srgbClr val="373737"/>
                </a:solidFill>
                <a:latin typeface="나눔고딕"/>
                <a:ea typeface="나눔고딕"/>
              </a:rPr>
              <a:t>Chatbot</a:t>
            </a:r>
          </a:p>
        </p:txBody>
      </p:sp>
      <p:grpSp>
        <p:nvGrpSpPr>
          <p:cNvPr id="42" name="Group 34"/>
          <p:cNvGrpSpPr/>
          <p:nvPr/>
        </p:nvGrpSpPr>
        <p:grpSpPr>
          <a:xfrm>
            <a:off x="1028700" y="8871924"/>
            <a:ext cx="678786" cy="613207"/>
            <a:chOff x="0" y="0"/>
            <a:chExt cx="178775" cy="161503"/>
          </a:xfrm>
        </p:grpSpPr>
        <p:sp>
          <p:nvSpPr>
            <p:cNvPr id="43" name="Freeform 35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pPr lvl="0">
                <a:defRPr/>
              </a:pPr>
              <a:endParaRPr lang="ko-KR" altLang="en-US">
                <a:latin typeface="나눔고딕 ExtraBold"/>
                <a:ea typeface="나눔고딕 ExtraBold"/>
                <a:cs typeface="+mn-cs"/>
              </a:endParaRPr>
            </a:p>
          </p:txBody>
        </p:sp>
        <p:sp>
          <p:nvSpPr>
            <p:cNvPr id="44" name="TextBox 36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3499"/>
                </a:lnSpc>
                <a:defRPr/>
              </a:pPr>
              <a:r>
                <a:rPr lang="en-US" altLang="ko-KR" sz="2499">
                  <a:solidFill>
                    <a:srgbClr val="FFFFFF"/>
                  </a:solidFill>
                  <a:latin typeface="나눔고딕 ExtraBold"/>
                  <a:ea typeface="나눔고딕 ExtraBold"/>
                  <a:cs typeface="+mn-cs"/>
                </a:rPr>
                <a:t>6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926620" cy="83907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en-US" altLang="ko-KR"/>
              <a:t>Sequence - to – Sequence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8698" y="3617599"/>
            <a:ext cx="16072528" cy="771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시퀀스를 입력받아 또 다른 시퀀스를 내놓는 모델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시퀀스</a:t>
            </a: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-</a:t>
            </a: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투</a:t>
            </a: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-</a:t>
            </a: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시퀀스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3501" y="4632960"/>
            <a:ext cx="16307838" cy="489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6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3" y="1375750"/>
            <a:ext cx="6778339" cy="83907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en-US" altLang="ko-KR"/>
              <a:t>Sequence - to – Sequence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8698" y="3617599"/>
            <a:ext cx="16072528" cy="771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시퀀스를 입력받아 또 다른 시퀀스를 내놓는 모델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시퀀스</a:t>
            </a: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-</a:t>
            </a: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투</a:t>
            </a: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-</a:t>
            </a: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시퀀스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14061" y="4632960"/>
            <a:ext cx="16379118" cy="491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57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6284" y="4632960"/>
            <a:ext cx="17155432" cy="4384416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926620" cy="83907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en-US" altLang="ko-KR"/>
              <a:t>Sequence - to – Sequence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8698" y="3617599"/>
            <a:ext cx="16072528" cy="771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시퀀스를 입력받아 또 다른 시퀀스를 내놓는 모델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시퀀스</a:t>
            </a: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-</a:t>
            </a: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투</a:t>
            </a: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-</a:t>
            </a: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시퀀스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551700" y="6213410"/>
            <a:ext cx="1127449" cy="1885562"/>
          </a:xfrm>
          <a:prstGeom prst="rect">
            <a:avLst/>
          </a:prstGeom>
          <a:noFill/>
          <a:ln w="76200">
            <a:solidFill>
              <a:srgbClr val="B8212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70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B4B9D-4A96-0B37-3C7E-A5DA54931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846F1744-21C9-5576-300F-8F544C74C9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6284" y="4632960"/>
            <a:ext cx="17155432" cy="4384416"/>
          </a:xfrm>
          <a:prstGeom prst="rect">
            <a:avLst/>
          </a:prstGeom>
        </p:spPr>
      </p:pic>
      <p:sp>
        <p:nvSpPr>
          <p:cNvPr id="3" name="AutoShape 3">
            <a:extLst>
              <a:ext uri="{FF2B5EF4-FFF2-40B4-BE49-F238E27FC236}">
                <a16:creationId xmlns:a16="http://schemas.microsoft.com/office/drawing/2014/main" id="{3EF0AD61-4773-E7D4-73E6-785D19F53C51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E13614D7-0B01-853C-D3AA-56337EF2E03F}"/>
              </a:ext>
            </a:extLst>
          </p:cNvPr>
          <p:cNvSpPr txBox="1"/>
          <p:nvPr/>
        </p:nvSpPr>
        <p:spPr>
          <a:xfrm>
            <a:off x="1896104" y="1375750"/>
            <a:ext cx="7470318" cy="83907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en-US" altLang="ko-KR"/>
              <a:t>Sequence - to – Sequence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0C73AA15-D2A2-D561-0CED-7F22F690613F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DC3FC6-A414-6DE7-DDF8-C8C4A9E75C07}"/>
              </a:ext>
            </a:extLst>
          </p:cNvPr>
          <p:cNvSpPr txBox="1"/>
          <p:nvPr/>
        </p:nvSpPr>
        <p:spPr>
          <a:xfrm>
            <a:off x="1028698" y="3617599"/>
            <a:ext cx="16072528" cy="771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</a:t>
            </a:r>
            <a:r>
              <a:rPr lang="ko-KR" altLang="en-US" sz="3200" b="0" i="0">
                <a:solidFill>
                  <a:srgbClr val="24292F"/>
                </a:solidFill>
                <a:effectLst/>
                <a:latin typeface="Noto Sans KR"/>
              </a:rPr>
              <a:t>이전 시점의 예측값 대신 실제값을 입력으로 주는 방법</a:t>
            </a:r>
            <a:endParaRPr lang="ko-KR" altLang="en-US" sz="3000">
              <a:latin typeface="나눔고딕"/>
              <a:ea typeface="나눔고딕"/>
            </a:endParaRP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673E9BA6-C345-5A7E-89ED-35086550B1F6}"/>
              </a:ext>
            </a:extLst>
          </p:cNvPr>
          <p:cNvSpPr txBox="1"/>
          <p:nvPr/>
        </p:nvSpPr>
        <p:spPr>
          <a:xfrm>
            <a:off x="1028700" y="2835329"/>
            <a:ext cx="8805446" cy="68634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교사강요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57D9BD-123B-2D43-A871-725D6E33449D}"/>
              </a:ext>
            </a:extLst>
          </p:cNvPr>
          <p:cNvSpPr/>
          <p:nvPr/>
        </p:nvSpPr>
        <p:spPr>
          <a:xfrm rot="16200000">
            <a:off x="13539713" y="4835371"/>
            <a:ext cx="976462" cy="7387545"/>
          </a:xfrm>
          <a:prstGeom prst="rect">
            <a:avLst/>
          </a:prstGeom>
          <a:noFill/>
          <a:ln w="76200">
            <a:solidFill>
              <a:srgbClr val="B8212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28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83907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en-US" altLang="ko-KR"/>
              <a:t>Transformer Attention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8698" y="3617599"/>
            <a:ext cx="16072528" cy="4859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Tx/>
              <a:buChar char="-"/>
              <a:defRPr/>
            </a:pPr>
            <a:r>
              <a:rPr lang="en-US" altLang="ko-KR" sz="3000">
                <a:latin typeface="나눔고딕"/>
                <a:ea typeface="나눔고딕"/>
              </a:rPr>
              <a:t>seq2seq</a:t>
            </a:r>
            <a:r>
              <a:rPr lang="ko-KR" altLang="en-US" sz="3000">
                <a:latin typeface="나눔고딕"/>
                <a:ea typeface="나눔고딕"/>
              </a:rPr>
              <a:t>모델은 </a:t>
            </a:r>
            <a:r>
              <a:rPr lang="ko-KR" altLang="en-US" sz="3000" b="1">
                <a:latin typeface="나눔고딕"/>
                <a:ea typeface="나눔고딕"/>
              </a:rPr>
              <a:t>인코더</a:t>
            </a:r>
            <a:r>
              <a:rPr lang="ko-KR" altLang="en-US" sz="3000">
                <a:latin typeface="나눔고딕"/>
                <a:ea typeface="나눔고딕"/>
              </a:rPr>
              <a:t>에서 입력 시퀀스를 </a:t>
            </a:r>
            <a:r>
              <a:rPr lang="en-US" altLang="ko-KR" sz="3000">
                <a:latin typeface="나눔고딕"/>
                <a:ea typeface="나눔고딕"/>
              </a:rPr>
              <a:t>context </a:t>
            </a:r>
            <a:r>
              <a:rPr lang="ko-KR" altLang="en-US" sz="3000">
                <a:latin typeface="나눔고딕"/>
                <a:ea typeface="나눔고딕"/>
              </a:rPr>
              <a:t>벡터라는 하나의 벡터로 압축하여 표현</a:t>
            </a:r>
            <a:endParaRPr lang="en-US" altLang="ko-KR" sz="3000">
              <a:latin typeface="나눔고딕"/>
              <a:ea typeface="나눔고딕"/>
            </a:endParaRPr>
          </a:p>
          <a:p>
            <a:pPr marL="457200" lvl="0" indent="-457200">
              <a:lnSpc>
                <a:spcPct val="150000"/>
              </a:lnSpc>
              <a:buFontTx/>
              <a:buChar char="-"/>
              <a:defRPr/>
            </a:pPr>
            <a:r>
              <a:rPr lang="ko-KR" altLang="en-US" sz="3000" b="1">
                <a:latin typeface="나눔고딕"/>
                <a:ea typeface="나눔고딕"/>
              </a:rPr>
              <a:t>디코더</a:t>
            </a:r>
            <a:r>
              <a:rPr lang="ko-KR" altLang="en-US" sz="3000">
                <a:latin typeface="나눔고딕"/>
                <a:ea typeface="나눔고딕"/>
              </a:rPr>
              <a:t>는 </a:t>
            </a:r>
            <a:r>
              <a:rPr lang="en-US" altLang="ko-KR" sz="3000">
                <a:latin typeface="나눔고딕"/>
                <a:ea typeface="나눔고딕"/>
              </a:rPr>
              <a:t>context </a:t>
            </a:r>
            <a:r>
              <a:rPr lang="ko-KR" altLang="en-US" sz="3000">
                <a:latin typeface="나눔고딕"/>
                <a:ea typeface="나눔고딕"/>
              </a:rPr>
              <a:t>벡터를 통해 출력 시퀀스를 생성</a:t>
            </a:r>
            <a:endParaRPr lang="en-US" altLang="ko-KR" sz="3000">
              <a:latin typeface="나눔고딕"/>
              <a:ea typeface="나눔고딕"/>
            </a:endParaRPr>
          </a:p>
          <a:p>
            <a:pPr marL="457200" lvl="0" indent="-457200">
              <a:lnSpc>
                <a:spcPct val="150000"/>
              </a:lnSpc>
              <a:buFontTx/>
              <a:buChar char="-"/>
              <a:defRPr/>
            </a:pPr>
            <a:r>
              <a:rPr lang="ko-KR" altLang="en-US" sz="3000">
                <a:latin typeface="나눔고딕"/>
                <a:ea typeface="나눔고딕"/>
              </a:rPr>
              <a:t>하지만</a:t>
            </a:r>
            <a:r>
              <a:rPr lang="en-US" altLang="ko-KR" sz="3000">
                <a:latin typeface="나눔고딕"/>
                <a:ea typeface="나눔고딕"/>
              </a:rPr>
              <a:t>?</a:t>
            </a:r>
          </a:p>
          <a:p>
            <a:pPr marL="457200" lvl="0" indent="-457200">
              <a:lnSpc>
                <a:spcPct val="150000"/>
              </a:lnSpc>
              <a:buFontTx/>
              <a:buChar char="-"/>
              <a:defRPr/>
            </a:pPr>
            <a:r>
              <a:rPr lang="ko-KR" altLang="en-US" sz="3000">
                <a:latin typeface="나눔고딕"/>
                <a:ea typeface="나눔고딕"/>
              </a:rPr>
              <a:t>고정된 </a:t>
            </a:r>
            <a:r>
              <a:rPr lang="en-US" altLang="ko-KR" sz="3000">
                <a:latin typeface="나눔고딕"/>
                <a:ea typeface="나눔고딕"/>
              </a:rPr>
              <a:t>context</a:t>
            </a:r>
            <a:r>
              <a:rPr lang="ko-KR" altLang="en-US" sz="3000">
                <a:latin typeface="나눔고딕"/>
                <a:ea typeface="나눔고딕"/>
              </a:rPr>
              <a:t>에 모든 정보를 압축하려고 하니</a:t>
            </a:r>
            <a:r>
              <a:rPr lang="en-US" altLang="ko-KR" sz="3000">
                <a:latin typeface="나눔고딕"/>
                <a:ea typeface="나눔고딕"/>
              </a:rPr>
              <a:t>, </a:t>
            </a:r>
            <a:r>
              <a:rPr lang="ko-KR" altLang="en-US" sz="3000">
                <a:latin typeface="나눔고딕"/>
                <a:ea typeface="나눔고딕"/>
              </a:rPr>
              <a:t>정보 손실 발생</a:t>
            </a:r>
            <a:r>
              <a:rPr lang="en-US" altLang="ko-KR" sz="3000">
                <a:latin typeface="나눔고딕"/>
                <a:ea typeface="나눔고딕"/>
              </a:rPr>
              <a:t>!</a:t>
            </a:r>
          </a:p>
          <a:p>
            <a:pPr marL="457200" lvl="0" indent="-457200">
              <a:lnSpc>
                <a:spcPct val="150000"/>
              </a:lnSpc>
              <a:buFontTx/>
              <a:buChar char="-"/>
              <a:defRPr/>
            </a:pPr>
            <a:r>
              <a:rPr lang="en-US" altLang="ko-KR" sz="3000">
                <a:latin typeface="나눔고딕"/>
                <a:ea typeface="나눔고딕"/>
              </a:rPr>
              <a:t>RNN</a:t>
            </a:r>
            <a:r>
              <a:rPr lang="ko-KR" altLang="en-US" sz="3000">
                <a:latin typeface="나눔고딕"/>
                <a:ea typeface="나눔고딕"/>
              </a:rPr>
              <a:t>의 고질적인 문제</a:t>
            </a:r>
            <a:r>
              <a:rPr lang="en-US" altLang="ko-KR" sz="3000">
                <a:latin typeface="나눔고딕"/>
                <a:ea typeface="나눔고딕"/>
              </a:rPr>
              <a:t>, </a:t>
            </a:r>
            <a:r>
              <a:rPr lang="ko-KR" altLang="en-US" sz="3000">
                <a:latin typeface="나눔고딕"/>
                <a:ea typeface="나눔고딕"/>
              </a:rPr>
              <a:t>기울기 소실 문제 발생</a:t>
            </a:r>
            <a:endParaRPr lang="en-US" altLang="ko-KR" sz="3000">
              <a:latin typeface="나눔고딕"/>
              <a:ea typeface="나눔고딕"/>
            </a:endParaRPr>
          </a:p>
          <a:p>
            <a:pPr marL="457200" lvl="0" indent="-457200">
              <a:lnSpc>
                <a:spcPct val="150000"/>
              </a:lnSpc>
              <a:buFontTx/>
              <a:buChar char="-"/>
              <a:defRPr/>
            </a:pPr>
            <a:r>
              <a:rPr lang="ko-KR" altLang="en-US" sz="3000">
                <a:latin typeface="나눔고딕"/>
                <a:ea typeface="나눔고딕"/>
              </a:rPr>
              <a:t>→ 문장이 길면 번역 품질이 떨어진다</a:t>
            </a:r>
            <a:endParaRPr lang="en-US" altLang="ko-KR" sz="3000">
              <a:latin typeface="나눔고딕"/>
              <a:ea typeface="나눔고딕"/>
            </a:endParaRPr>
          </a:p>
          <a:p>
            <a:pPr marL="457200" lvl="0" indent="-457200">
              <a:lnSpc>
                <a:spcPct val="150000"/>
              </a:lnSpc>
              <a:buFontTx/>
              <a:buChar char="-"/>
              <a:defRPr/>
            </a:pPr>
            <a:r>
              <a:rPr lang="ko-KR" altLang="en-US" sz="3000">
                <a:latin typeface="나눔고딕"/>
                <a:ea typeface="나눔고딕"/>
              </a:rPr>
              <a:t>이에 대안으로 </a:t>
            </a:r>
            <a:r>
              <a:rPr lang="ko-KR" altLang="en-US" sz="3000" b="1">
                <a:latin typeface="나눔고딕"/>
                <a:ea typeface="나눔고딕"/>
              </a:rPr>
              <a:t>어텐션이</a:t>
            </a:r>
            <a:r>
              <a:rPr lang="ko-KR" altLang="en-US" sz="3000">
                <a:latin typeface="나눔고딕"/>
                <a:ea typeface="나눔고딕"/>
              </a:rPr>
              <a:t> 등장</a:t>
            </a:r>
            <a:r>
              <a:rPr lang="en-US" altLang="ko-KR" sz="3000">
                <a:latin typeface="나눔고딕"/>
                <a:ea typeface="나눔고딕"/>
              </a:rPr>
              <a:t>!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68634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Attention?</a:t>
            </a:r>
            <a:endParaRPr lang="ko-KR" altLang="en-US" sz="4176" spc="-279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9576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D9DF5-FCE0-8775-03FF-AECD4144D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53A4BF0B-9D5A-2DD6-6132-F8A50CE62E14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645AA2D-777E-F665-9E2D-84C9174E18C9}"/>
              </a:ext>
            </a:extLst>
          </p:cNvPr>
          <p:cNvSpPr txBox="1"/>
          <p:nvPr/>
        </p:nvSpPr>
        <p:spPr>
          <a:xfrm>
            <a:off x="1896104" y="1375750"/>
            <a:ext cx="6304360" cy="83907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en-US" altLang="ko-KR"/>
              <a:t>Transformer Attention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6C841322-CED5-7B51-A9AC-62A6CCABCBFD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92146F-103A-2D18-33AC-4346872C47FC}"/>
              </a:ext>
            </a:extLst>
          </p:cNvPr>
          <p:cNvSpPr txBox="1"/>
          <p:nvPr/>
        </p:nvSpPr>
        <p:spPr>
          <a:xfrm>
            <a:off x="1028698" y="3617599"/>
            <a:ext cx="16072528" cy="2781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Tx/>
              <a:buChar char="-"/>
              <a:defRPr/>
            </a:pPr>
            <a:r>
              <a:rPr lang="ko-KR" altLang="en-US" sz="3000">
                <a:latin typeface="나눔고딕"/>
                <a:ea typeface="나눔고딕"/>
              </a:rPr>
              <a:t>디코더에서 출력 단어를 예측하는 매 시점마다</a:t>
            </a:r>
            <a:r>
              <a:rPr lang="en-US" altLang="ko-KR" sz="3000">
                <a:latin typeface="나눔고딕"/>
                <a:ea typeface="나눔고딕"/>
              </a:rPr>
              <a:t>,</a:t>
            </a:r>
          </a:p>
          <a:p>
            <a:pPr marL="457200" lvl="0" indent="-457200">
              <a:lnSpc>
                <a:spcPct val="150000"/>
              </a:lnSpc>
              <a:buFontTx/>
              <a:buChar char="-"/>
              <a:defRPr/>
            </a:pPr>
            <a:r>
              <a:rPr lang="ko-KR" altLang="en-US" sz="3000">
                <a:latin typeface="나눔고딕"/>
                <a:ea typeface="나눔고딕"/>
              </a:rPr>
              <a:t>인코더에서 전체 문장을 참고한다</a:t>
            </a:r>
            <a:r>
              <a:rPr lang="en-US" altLang="ko-KR" sz="3000">
                <a:latin typeface="나눔고딕"/>
                <a:ea typeface="나눔고딕"/>
              </a:rPr>
              <a:t>!</a:t>
            </a:r>
          </a:p>
          <a:p>
            <a:pPr marL="457200" lvl="0" indent="-457200">
              <a:lnSpc>
                <a:spcPct val="150000"/>
              </a:lnSpc>
              <a:buFontTx/>
              <a:buChar char="-"/>
              <a:defRPr/>
            </a:pPr>
            <a:r>
              <a:rPr lang="ko-KR" altLang="en-US" sz="3000">
                <a:latin typeface="나눔고딕"/>
                <a:ea typeface="나눔고딕"/>
              </a:rPr>
              <a:t>이 때</a:t>
            </a:r>
            <a:r>
              <a:rPr lang="en-US" altLang="ko-KR" sz="3000">
                <a:latin typeface="나눔고딕"/>
                <a:ea typeface="나눔고딕"/>
              </a:rPr>
              <a:t>, </a:t>
            </a:r>
            <a:r>
              <a:rPr lang="ko-KR" altLang="en-US" sz="3000">
                <a:latin typeface="나눔고딕"/>
                <a:ea typeface="나눔고딕"/>
              </a:rPr>
              <a:t>동일한 비율로 전체 문장을 참고하는 것이 아니라</a:t>
            </a:r>
            <a:endParaRPr lang="en-US" altLang="ko-KR" sz="3000">
              <a:latin typeface="나눔고딕"/>
              <a:ea typeface="나눔고딕"/>
            </a:endParaRPr>
          </a:p>
          <a:p>
            <a:pPr marL="457200" lvl="0" indent="-457200">
              <a:lnSpc>
                <a:spcPct val="150000"/>
              </a:lnSpc>
              <a:buFontTx/>
              <a:buChar char="-"/>
              <a:defRPr/>
            </a:pPr>
            <a:r>
              <a:rPr lang="ko-KR" altLang="en-US" sz="3000">
                <a:latin typeface="나눔고딕"/>
                <a:ea typeface="나눔고딕"/>
              </a:rPr>
              <a:t>예측할 단어와 연관이 있는 단어를 집중</a:t>
            </a:r>
            <a:r>
              <a:rPr lang="en-US" altLang="ko-KR" sz="3000">
                <a:latin typeface="나눔고딕"/>
                <a:ea typeface="나눔고딕"/>
              </a:rPr>
              <a:t>(Attention)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158CF1B0-50B6-B709-7247-80FBEACFB2D2}"/>
              </a:ext>
            </a:extLst>
          </p:cNvPr>
          <p:cNvSpPr txBox="1"/>
          <p:nvPr/>
        </p:nvSpPr>
        <p:spPr>
          <a:xfrm>
            <a:off x="1028700" y="2835329"/>
            <a:ext cx="8805446" cy="68634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Attention?</a:t>
            </a:r>
            <a:endParaRPr lang="ko-KR" altLang="en-US" sz="4176" spc="-279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157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C4570-AD0B-CF7C-F58D-1CAAF07D5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130C71ED-3BF2-59A3-43B7-8A078B65CD75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7F9F550-B984-984E-4480-FE16991799C2}"/>
              </a:ext>
            </a:extLst>
          </p:cNvPr>
          <p:cNvSpPr txBox="1"/>
          <p:nvPr/>
        </p:nvSpPr>
        <p:spPr>
          <a:xfrm>
            <a:off x="1896104" y="1375750"/>
            <a:ext cx="6304360" cy="83907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en-US" altLang="ko-KR"/>
              <a:t>Transformer Attention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4E599A3C-B466-EFE4-783E-FAE9CBABF74A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2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DBB13E38-47EF-7E3E-6739-47605C7596CB}"/>
              </a:ext>
            </a:extLst>
          </p:cNvPr>
          <p:cNvSpPr txBox="1"/>
          <p:nvPr/>
        </p:nvSpPr>
        <p:spPr>
          <a:xfrm>
            <a:off x="1028700" y="2835329"/>
            <a:ext cx="8805446" cy="68634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Q, K, V</a:t>
            </a:r>
            <a:endParaRPr lang="ko-KR" altLang="en-US" sz="4176" spc="-279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7F52A62-95E4-4EDD-2CE2-462520A9C9E2}"/>
              </a:ext>
            </a:extLst>
          </p:cNvPr>
          <p:cNvSpPr/>
          <p:nvPr/>
        </p:nvSpPr>
        <p:spPr>
          <a:xfrm>
            <a:off x="1028700" y="3978876"/>
            <a:ext cx="2767914" cy="1164624"/>
          </a:xfrm>
          <a:prstGeom prst="roundRect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</a:t>
            </a:r>
            <a:endParaRPr lang="ko-KR" altLang="en-US" sz="36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E79EBF1-C042-750D-D35D-ECAA43172E45}"/>
              </a:ext>
            </a:extLst>
          </p:cNvPr>
          <p:cNvSpPr/>
          <p:nvPr/>
        </p:nvSpPr>
        <p:spPr>
          <a:xfrm>
            <a:off x="1028700" y="5738174"/>
            <a:ext cx="2767914" cy="1164624"/>
          </a:xfrm>
          <a:prstGeom prst="roundRect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</a:t>
            </a:r>
            <a:endParaRPr lang="ko-KR" altLang="en-US" sz="36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4FF7DBC-1778-121A-7EA1-33B7BEA87AC5}"/>
              </a:ext>
            </a:extLst>
          </p:cNvPr>
          <p:cNvSpPr/>
          <p:nvPr/>
        </p:nvSpPr>
        <p:spPr>
          <a:xfrm>
            <a:off x="1028700" y="7497472"/>
            <a:ext cx="2767914" cy="1164624"/>
          </a:xfrm>
          <a:prstGeom prst="roundRect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</a:t>
            </a:r>
            <a:endParaRPr lang="ko-KR" altLang="en-US" sz="36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4BC6E8-7A95-4E86-DE92-176159557527}"/>
              </a:ext>
            </a:extLst>
          </p:cNvPr>
          <p:cNvSpPr txBox="1"/>
          <p:nvPr/>
        </p:nvSpPr>
        <p:spPr>
          <a:xfrm>
            <a:off x="4391115" y="4165721"/>
            <a:ext cx="8978896" cy="74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200">
                <a:latin typeface="나눔고딕"/>
                <a:ea typeface="나눔고딕"/>
              </a:rPr>
              <a:t>T </a:t>
            </a:r>
            <a:r>
              <a:rPr lang="ko-KR" altLang="en-US" sz="3200">
                <a:latin typeface="나눔고딕"/>
                <a:ea typeface="나눔고딕"/>
              </a:rPr>
              <a:t>시점의 디코더 셀에서의 은닉 상태</a:t>
            </a:r>
            <a:r>
              <a:rPr lang="en-US" altLang="ko-KR" sz="3200">
                <a:latin typeface="나눔고딕"/>
                <a:ea typeface="나눔고딕"/>
              </a:rPr>
              <a:t>(Query)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05557A-5D33-A209-5D4D-B9B37A84D757}"/>
              </a:ext>
            </a:extLst>
          </p:cNvPr>
          <p:cNvSpPr txBox="1"/>
          <p:nvPr/>
        </p:nvSpPr>
        <p:spPr>
          <a:xfrm>
            <a:off x="4391115" y="5948076"/>
            <a:ext cx="8978896" cy="74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3200">
                <a:latin typeface="나눔고딕"/>
                <a:ea typeface="나눔고딕"/>
              </a:rPr>
              <a:t>모든 시점의 인코더 셀의 은닉 상태</a:t>
            </a:r>
            <a:r>
              <a:rPr lang="en-US" altLang="ko-KR" sz="3200">
                <a:latin typeface="나눔고딕"/>
                <a:ea typeface="나눔고딕"/>
              </a:rPr>
              <a:t>(Keys)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14E5E7-891E-A9ED-0191-8D2A5EE58D8E}"/>
              </a:ext>
            </a:extLst>
          </p:cNvPr>
          <p:cNvSpPr txBox="1"/>
          <p:nvPr/>
        </p:nvSpPr>
        <p:spPr>
          <a:xfrm>
            <a:off x="4391115" y="7796691"/>
            <a:ext cx="8978896" cy="74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3200">
                <a:latin typeface="나눔고딕"/>
                <a:ea typeface="나눔고딕"/>
              </a:rPr>
              <a:t>모든 시점의 인코더 셀의 은닉 상태</a:t>
            </a:r>
            <a:r>
              <a:rPr lang="en-US" altLang="ko-KR" sz="3200">
                <a:latin typeface="나눔고딕"/>
                <a:ea typeface="나눔고딕"/>
              </a:rPr>
              <a:t>(Values)</a:t>
            </a:r>
          </a:p>
        </p:txBody>
      </p:sp>
    </p:spTree>
    <p:extLst>
      <p:ext uri="{BB962C8B-B14F-4D97-AF65-F5344CB8AC3E}">
        <p14:creationId xmlns:p14="http://schemas.microsoft.com/office/powerpoint/2010/main" val="2227059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2E5743"/>
          </a:solidFill>
          <a:headEnd w="med" len="med"/>
          <a:tailEnd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319</Words>
  <Application>Microsoft Office PowerPoint</Application>
  <PresentationFormat>사용자 지정</PresentationFormat>
  <Paragraphs>85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Noto Sans KR</vt:lpstr>
      <vt:lpstr>pretendard</vt:lpstr>
      <vt:lpstr>나눔고딕</vt:lpstr>
      <vt:lpstr>나눔고딕 ExtraBold</vt:lpstr>
      <vt:lpstr>나눔고딕 Light</vt:lpstr>
      <vt:lpstr>맑은 고딕</vt:lpstr>
      <vt:lpstr>Arial</vt:lpstr>
      <vt:lpstr>Calibri</vt:lpstr>
      <vt:lpstr>Office Theme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심플한 회사 사업 프로젝트 소개 프레젠테이션</dc:title>
  <dc:creator>user</dc:creator>
  <cp:lastModifiedBy>chunjae_DB1</cp:lastModifiedBy>
  <cp:revision>232</cp:revision>
  <dcterms:created xsi:type="dcterms:W3CDTF">2006-08-16T00:00:00Z</dcterms:created>
  <dcterms:modified xsi:type="dcterms:W3CDTF">2024-11-21T00:05:57Z</dcterms:modified>
  <cp:version/>
</cp:coreProperties>
</file>