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357" r:id="rId5"/>
    <p:sldId id="369" r:id="rId6"/>
    <p:sldId id="370" r:id="rId7"/>
    <p:sldId id="371" r:id="rId8"/>
    <p:sldId id="372" r:id="rId9"/>
    <p:sldId id="373" r:id="rId10"/>
    <p:sldId id="375" r:id="rId11"/>
    <p:sldId id="376" r:id="rId12"/>
    <p:sldId id="374" r:id="rId13"/>
    <p:sldId id="377" r:id="rId14"/>
    <p:sldId id="378" r:id="rId15"/>
    <p:sldId id="379" r:id="rId16"/>
    <p:sldId id="380" r:id="rId17"/>
    <p:sldId id="381" r:id="rId18"/>
    <p:sldId id="266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743"/>
    <a:srgbClr val="F6F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87979" autoAdjust="0"/>
  </p:normalViewPr>
  <p:slideViewPr>
    <p:cSldViewPr snapToGrid="0">
      <p:cViewPr varScale="1">
        <p:scale>
          <a:sx n="66" d="100"/>
          <a:sy n="66" d="100"/>
        </p:scale>
        <p:origin x="570" y="72"/>
      </p:cViewPr>
      <p:guideLst>
        <p:guide orient="horz" pos="3239"/>
        <p:guide pos="5755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5B199A7-9E4C-4FF0-B9C6-1CFC6EF9F1E7}" type="datetime1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A570646-5ADD-4710-B5DC-FAF900DD2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296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24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74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717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2D87A-614A-0965-69DC-875526324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7F082D-537A-BB91-AFA3-4D22A0B955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D0DBAE-AA10-FE9B-F926-7D85ED9A5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D2AF2-0FF5-C333-8279-6A8B00B23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14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793FB-338B-5F80-BF9C-1B4A20093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A94AD5-E299-73AD-F384-2A6F4C4097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14D5DB-2F84-76C3-E22F-539629F2F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2E1D8-E0E8-F382-4DA1-C0C0B96ACB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258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69315-C3B9-8C3D-92BB-DD555C00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0FC145-5F72-A950-9A77-89ED655FD4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5D4DAC-9CBC-A43E-3EF0-036045CA5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69232-EB64-63B0-8ECF-C5F14B872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959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F5310-6F57-46D6-867B-A6DB2F6B0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A6FE3B-2416-3DC5-CA04-96783D3BCD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46070C-CE55-BD8F-0700-1DCD458D2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AA1E7E-8F13-CA74-CB77-78F38DA32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93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8C47F-268E-DA8A-87D1-12A1D3461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5B7304-3A9D-FE99-234D-59770ECD18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4A166C-4F69-5490-A967-21F29B18C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C1420C-658A-7E93-5039-A017C27D7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8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70646-5ADD-4710-B5DC-FAF900DD2B2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22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35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92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04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61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517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216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Python</a:t>
            </a:r>
            <a:r>
              <a:rPr lang="ko-KR" altLang="en-US"/>
              <a:t>에는 다양한 자료형이 존재합니다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5A570646-5ADD-4710-B5DC-FAF900DD2B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3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3">
            <a:extLst>
              <a:ext uri="{FF2B5EF4-FFF2-40B4-BE49-F238E27FC236}">
                <a16:creationId xmlns:a16="http://schemas.microsoft.com/office/drawing/2014/main" id="{3CBAA499-0C4B-5A5B-4114-09D6B2E4CA15}"/>
              </a:ext>
            </a:extLst>
          </p:cNvPr>
          <p:cNvGrpSpPr/>
          <p:nvPr userDrawn="1"/>
        </p:nvGrpSpPr>
        <p:grpSpPr>
          <a:xfrm>
            <a:off x="13267507" y="0"/>
            <a:ext cx="5020493" cy="10287000"/>
            <a:chOff x="0" y="0"/>
            <a:chExt cx="1322270" cy="2709333"/>
          </a:xfrm>
        </p:grpSpPr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0EFC406C-4B83-2E97-F92B-697E4C27558B}"/>
                </a:ext>
              </a:extLst>
            </p:cNvPr>
            <p:cNvSpPr/>
            <p:nvPr/>
          </p:nvSpPr>
          <p:spPr>
            <a:xfrm>
              <a:off x="0" y="0"/>
              <a:ext cx="1322270" cy="2709333"/>
            </a:xfrm>
            <a:custGeom>
              <a:avLst/>
              <a:gdLst/>
              <a:ahLst/>
              <a:cxnLst/>
              <a:rect l="l" t="t" r="r" b="b"/>
              <a:pathLst>
                <a:path w="1322270" h="2709333">
                  <a:moveTo>
                    <a:pt x="0" y="0"/>
                  </a:moveTo>
                  <a:lnTo>
                    <a:pt x="1322270" y="0"/>
                  </a:lnTo>
                  <a:lnTo>
                    <a:pt x="13222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D5C585E0-0856-FB35-09B7-89F0A3EC769A}"/>
                </a:ext>
              </a:extLst>
            </p:cNvPr>
            <p:cNvSpPr txBox="1"/>
            <p:nvPr/>
          </p:nvSpPr>
          <p:spPr>
            <a:xfrm>
              <a:off x="0" y="-38100"/>
              <a:ext cx="132227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825ED4-EA54-D76D-F671-AB37893A3347}"/>
              </a:ext>
            </a:extLst>
          </p:cNvPr>
          <p:cNvSpPr txBox="1"/>
          <p:nvPr userDrawn="1"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8BE28-F911-670A-AE4C-FFF2FE64C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4338"/>
            <a:ext cx="13716000" cy="35814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07BD7E-3446-ED8B-D83B-6C092F0B1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850"/>
            <a:ext cx="13716000" cy="24828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9F5B1-7B8D-FCB2-B506-781BA5D5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79A35-EC05-EB5A-C7B0-044B717C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6CC937-2ECF-AA1C-99AE-923C2166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76724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01D4C-9CDC-1AB8-B635-CC7B713A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82E03-C160-A6FD-90A7-5751AC3B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391A3-A614-C266-AA61-F6933A8E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6E949-C1A0-F64A-9212-3A4F5554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F1BFF-C0B4-132B-848E-089B055B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5072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7A7A1-4FF0-A39C-1114-5A7CE9D54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5400"/>
            <a:ext cx="15773400" cy="427831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174240-75F0-178E-8716-6BE299DC3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988"/>
            <a:ext cx="15773400" cy="22494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37D35-E147-598B-35C0-49EEA2FF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4AD4B-4EC7-01D9-0010-EDF5DB5C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82412-9397-A08F-71AF-1DE260FD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4945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425C6-1A07-9B7E-EAB4-DD28C7B4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82909-B20A-A106-BB5B-07F62C16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DA6B6-D249-C331-69FA-6E07867C2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0200" y="2738438"/>
            <a:ext cx="7810500" cy="65278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4E1582-D4A2-322E-018E-7F0BAA23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CC241E-E394-86BF-51A9-2DE3B7ED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2A2195-6317-B692-E13C-B9A8FB70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90185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E5CB-6D44-DC96-AB68-F0C1C652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547688"/>
            <a:ext cx="15773400" cy="1989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7C27A-D6FF-D76D-58A7-3A22E7541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475" y="2522538"/>
            <a:ext cx="7735888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F355A-4FDC-C9FD-67CA-B9E053494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0475" y="3757613"/>
            <a:ext cx="7735888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AC1908-CF16-879B-FD6C-DA13F58BC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2538"/>
            <a:ext cx="7775575" cy="1235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55F8E38-C243-DFFA-3B96-D02355AF18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5575" cy="5527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0C65E7-57FC-2210-73A1-85F35378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051FDD-8058-E639-7B01-D015197F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53B011-7806-9A59-813C-573A5C0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90806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6E253-9922-00FD-3BB8-2783E4DE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466E48-504C-6626-04F0-B4520EBE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FFBE26-D3DF-704F-C558-33C16D7C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3F31E3-29D5-905A-C68C-E8492F62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748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37CCD-0FA2-187F-DBD8-E78D45A5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B09D1-86BC-1242-4FAB-7B6A555F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D019A-48EC-9D45-A3AC-18CF6D7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573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B54F-9D62-1A0E-3D4D-7F73EB897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A4235-4569-E2DF-8444-3CD04C1AD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2375E-2C77-B870-F2FE-729A300C0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C2970C-A1E6-5052-7E3E-6641E1B2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48D9B9-B23A-E419-E241-75ACAB7F9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F0F73C-8FC4-D228-0FE2-F54BC18C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0901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DFCA-F0A1-8ADB-D523-6DAD477C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75" y="685800"/>
            <a:ext cx="5897563" cy="2400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33D29D-9D5A-BC88-4C5E-97BF17DEF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5575" y="1481138"/>
            <a:ext cx="9258300" cy="73104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E398F4-DB6E-027E-50EF-24E29433B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60475" y="3086100"/>
            <a:ext cx="5897563" cy="5718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CA5667-64AC-D279-49AD-EC6FA890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48A1B-A831-86BE-E828-A8929BE7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F47D80-0103-842E-1F57-D5867917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1638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0C24-6BEE-BF6A-44AB-8FAB9F71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26C143-63B3-CC5E-F78F-678B7F462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EFE36-4DFD-897B-A72E-7CD0A63D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9C75A-B5BF-2207-BAF2-8DC7F90E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500A6-721B-FB13-59DC-A8E516680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0178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48B4EF-602B-A40E-487E-22B044E72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85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613066-87B3-FF63-8F7C-A2F66317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77650" cy="87185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495A2-5E66-DE74-5F46-647C305E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8DBC-0DB2-4D12-BBAD-E256BC069661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25ED9-7788-1AF2-A4A1-C85F5142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9F5E07-27FD-9738-4A54-9234B27A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838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2">
            <a:extLst>
              <a:ext uri="{FF2B5EF4-FFF2-40B4-BE49-F238E27FC236}">
                <a16:creationId xmlns:a16="http://schemas.microsoft.com/office/drawing/2014/main" id="{43BA8FB6-5A51-90E8-CDCA-C57722F24F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3333" b="-3333"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405EB1-F330-4E1C-F894-B2DC38273444}"/>
              </a:ext>
            </a:extLst>
          </p:cNvPr>
          <p:cNvSpPr txBox="1"/>
          <p:nvPr/>
        </p:nvSpPr>
        <p:spPr>
          <a:xfrm>
            <a:off x="16411575" y="133350"/>
            <a:ext cx="175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AC7883-98EC-2F66-24C9-8FC68C9B8B14}"/>
              </a:ext>
            </a:extLst>
          </p:cNvPr>
          <p:cNvSpPr/>
          <p:nvPr/>
        </p:nvSpPr>
        <p:spPr>
          <a:xfrm>
            <a:off x="18650857" y="0"/>
            <a:ext cx="1028700" cy="1028700"/>
          </a:xfrm>
          <a:prstGeom prst="rect">
            <a:avLst/>
          </a:prstGeom>
          <a:solidFill>
            <a:srgbClr val="9DA6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05CB80-688B-AEEF-3446-51AEF9409749}"/>
              </a:ext>
            </a:extLst>
          </p:cNvPr>
          <p:cNvSpPr/>
          <p:nvPr/>
        </p:nvSpPr>
        <p:spPr>
          <a:xfrm>
            <a:off x="20000685" y="0"/>
            <a:ext cx="1028700" cy="1028700"/>
          </a:xfrm>
          <a:prstGeom prst="rect">
            <a:avLst/>
          </a:prstGeom>
          <a:solidFill>
            <a:srgbClr val="2E5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6C237-9371-29DF-2924-5E40546FEBCB}"/>
              </a:ext>
            </a:extLst>
          </p:cNvPr>
          <p:cNvSpPr txBox="1"/>
          <p:nvPr/>
        </p:nvSpPr>
        <p:spPr>
          <a:xfrm>
            <a:off x="18752457" y="1567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나눔고딕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5ECF6-5E9E-B856-F541-872E54662A14}"/>
              </a:ext>
            </a:extLst>
          </p:cNvPr>
          <p:cNvSpPr txBox="1"/>
          <p:nvPr/>
        </p:nvSpPr>
        <p:spPr>
          <a:xfrm>
            <a:off x="18752457" y="2026267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나눔고딕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97087-EB1A-7D7B-6175-FC926DAFF231}"/>
              </a:ext>
            </a:extLst>
          </p:cNvPr>
          <p:cNvSpPr txBox="1"/>
          <p:nvPr/>
        </p:nvSpPr>
        <p:spPr>
          <a:xfrm>
            <a:off x="18752457" y="247571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나눔고딕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1C4350-16E9-4780-ECB8-6801E05F4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9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B8EFC7-6EC1-DD78-DD54-A7AE2392C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AB63E-63D4-3ECB-1933-8EC22FB2E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E8DBC-0DB2-4D12-BBAD-E256BC069661}" type="datetimeFigureOut">
              <a:rPr lang="ko-KR" altLang="en-US" smtClean="0"/>
              <a:t>2024-11-19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1E055-4061-039C-205F-3D179A64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5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F5B938-2E4D-A500-5BD5-39989DA63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10B48-C4A6-4711-8E1F-D52926AB05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B92E4-C70F-F203-61BC-3721C7FEF89E}"/>
              </a:ext>
            </a:extLst>
          </p:cNvPr>
          <p:cNvSpPr txBox="1"/>
          <p:nvPr/>
        </p:nvSpPr>
        <p:spPr>
          <a:xfrm>
            <a:off x="16611600" y="1905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천재</a:t>
            </a:r>
            <a:r>
              <a:rPr lang="en-US" altLang="ko-KR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IT</a:t>
            </a:r>
            <a:r>
              <a: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교육센터</a:t>
            </a:r>
          </a:p>
        </p:txBody>
      </p:sp>
      <p:pic>
        <p:nvPicPr>
          <p:cNvPr id="8" name="그림 7" descr="그래픽, 상징, 로고, 폰트이(가) 표시된 사진&#10;&#10;자동 생성된 설명">
            <a:extLst>
              <a:ext uri="{FF2B5EF4-FFF2-40B4-BE49-F238E27FC236}">
                <a16:creationId xmlns:a16="http://schemas.microsoft.com/office/drawing/2014/main" id="{69ED21AA-2D92-7594-E53B-3D18C8D504C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600" y="177166"/>
            <a:ext cx="396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7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6142368"/>
            <a:ext cx="9526504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736524"/>
            <a:ext cx="1638336" cy="1638336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65373" y="4574849"/>
            <a:ext cx="2873053" cy="3935139"/>
            <a:chOff x="0" y="0"/>
            <a:chExt cx="756689" cy="103641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56689" cy="1036415"/>
            </a:xfrm>
            <a:custGeom>
              <a:avLst/>
              <a:gdLst/>
              <a:ahLst/>
              <a:cxnLst/>
              <a:rect l="l" t="t" r="r" b="b"/>
              <a:pathLst>
                <a:path w="756689" h="1036415">
                  <a:moveTo>
                    <a:pt x="0" y="0"/>
                  </a:moveTo>
                  <a:lnTo>
                    <a:pt x="756689" y="0"/>
                  </a:lnTo>
                  <a:lnTo>
                    <a:pt x="756689" y="1036415"/>
                  </a:lnTo>
                  <a:lnTo>
                    <a:pt x="0" y="1036415"/>
                  </a:lnTo>
                  <a:close/>
                </a:path>
              </a:pathLst>
            </a:custGeom>
            <a:solidFill>
              <a:srgbClr val="9DA6A2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756689" cy="1074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201900" y="720090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3941869"/>
            <a:ext cx="9526504" cy="171598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3575"/>
              </a:lnSpc>
              <a:defRPr/>
            </a:pP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제너레이티브</a:t>
            </a:r>
            <a:r>
              <a:rPr lang="en-US" altLang="ko-KR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AI</a:t>
            </a:r>
            <a:r>
              <a:rPr lang="ko-KR" altLang="en-US" sz="6000" spc="-232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의 이해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6800" y="6254679"/>
            <a:ext cx="8400401" cy="62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6"/>
              </a:lnSpc>
            </a:pPr>
            <a:r>
              <a:rPr lang="en-US" sz="3797" spc="-91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Day 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9147" y="8799880"/>
            <a:ext cx="5405092" cy="47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7"/>
              </a:lnSpc>
              <a:spcBef>
                <a:spcPct val="0"/>
              </a:spcBef>
            </a:pPr>
            <a:r>
              <a:rPr lang="ko-KR" altLang="en-US" sz="2776" spc="-186" err="1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강의자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2776" spc="-186">
                <a:solidFill>
                  <a:srgbClr val="37373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김수빈</a:t>
            </a:r>
            <a:endParaRPr lang="en-US" sz="2776" spc="-186">
              <a:solidFill>
                <a:srgbClr val="37373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028700" y="8914723"/>
            <a:ext cx="276360" cy="2763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1" name="그림 20" descr="로고, 클립아트, 그래픽, 상징이(가) 표시된 사진&#10;&#10;자동 생성된 설명">
            <a:extLst>
              <a:ext uri="{FF2B5EF4-FFF2-40B4-BE49-F238E27FC236}">
                <a16:creationId xmlns:a16="http://schemas.microsoft.com/office/drawing/2014/main" id="{91C016FD-1A89-0618-6D7C-81F5EAFBB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152" y="2019702"/>
            <a:ext cx="1105497" cy="1105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VAE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손실함수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1028698" y="3617599"/>
            <a:ext cx="16072528" cy="625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 b="1">
                <a:latin typeface="나눔고딕"/>
                <a:ea typeface="나눔고딕"/>
              </a:rPr>
              <a:t>재구성손실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입력 데이터를 인코더를 통해 잠재공간으로 변환 후 디코더에서 복원할 때 원래의 입력과 복원된 출력 간의 차이를 측정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MSE, Binary Cross Entropy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3000" u="sng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 b="1">
                <a:latin typeface="나눔고딕"/>
                <a:ea typeface="나눔고딕"/>
              </a:rPr>
              <a:t>KL</a:t>
            </a:r>
            <a:r>
              <a:rPr lang="ko-KR" altLang="en-US" sz="3000" b="1">
                <a:latin typeface="나눔고딕"/>
                <a:ea typeface="나눔고딕"/>
              </a:rPr>
              <a:t>발산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인코더가 생성하는 잠재공간의 분포가 표준 정규 분포</a:t>
            </a:r>
            <a:r>
              <a:rPr lang="en-US" altLang="ko-KR" sz="3000">
                <a:latin typeface="나눔고딕"/>
                <a:ea typeface="나눔고딕"/>
              </a:rPr>
              <a:t>(</a:t>
            </a:r>
            <a:r>
              <a:rPr lang="ko-KR" altLang="en-US" sz="3000">
                <a:latin typeface="나눔고딕"/>
                <a:ea typeface="나눔고딕"/>
              </a:rPr>
              <a:t>평균이 </a:t>
            </a:r>
            <a:r>
              <a:rPr lang="en-US" altLang="ko-KR" sz="3000">
                <a:latin typeface="나눔고딕"/>
                <a:ea typeface="나눔고딕"/>
              </a:rPr>
              <a:t>0,</a:t>
            </a:r>
            <a:r>
              <a:rPr lang="ko-KR" altLang="en-US" sz="3000">
                <a:latin typeface="나눔고딕"/>
                <a:ea typeface="나눔고딕"/>
              </a:rPr>
              <a:t> 분산이 </a:t>
            </a:r>
            <a:r>
              <a:rPr lang="en-US" altLang="ko-KR" sz="3000">
                <a:latin typeface="나눔고딕"/>
                <a:ea typeface="나눔고딕"/>
              </a:rPr>
              <a:t>1)</a:t>
            </a:r>
            <a:r>
              <a:rPr lang="ko-KR" altLang="en-US" sz="3000">
                <a:latin typeface="나눔고딕"/>
                <a:ea typeface="나눔고딕"/>
              </a:rPr>
              <a:t>에 가깝도록 만듦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인코더가 계산한 평균과 분산을 기반으로 표준 정규 분포와의 차이를 측정하여 그 차이를 손실로 사용</a:t>
            </a:r>
          </a:p>
        </p:txBody>
      </p:sp>
    </p:spTree>
    <p:extLst>
      <p:ext uri="{BB962C8B-B14F-4D97-AF65-F5344CB8AC3E}">
        <p14:creationId xmlns:p14="http://schemas.microsoft.com/office/powerpoint/2010/main" val="83233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VAE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VAE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 응용 사례</a:t>
            </a:r>
          </a:p>
        </p:txBody>
      </p:sp>
      <p:sp>
        <p:nvSpPr>
          <p:cNvPr id="35" name="TextBox 16"/>
          <p:cNvSpPr txBox="1"/>
          <p:nvPr/>
        </p:nvSpPr>
        <p:spPr>
          <a:xfrm>
            <a:off x="1028698" y="3617599"/>
            <a:ext cx="16072528" cy="351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*</a:t>
            </a:r>
            <a:r>
              <a:rPr lang="ko-KR" altLang="en-US" sz="3000">
                <a:latin typeface="나눔고딕"/>
                <a:ea typeface="나눔고딕"/>
              </a:rPr>
              <a:t> 이미지 생성 및 복원 </a:t>
            </a:r>
            <a:r>
              <a:rPr lang="en-US" altLang="ko-KR" sz="3000">
                <a:latin typeface="나눔고딕"/>
                <a:ea typeface="나눔고딕"/>
              </a:rPr>
              <a:t>: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노이즈 제거와 데이터 복원 작업에 유용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다양한 변형된 이미지 생성 가능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 </a:t>
            </a:r>
            <a:r>
              <a:rPr lang="ko-KR" altLang="en-US" sz="3000">
                <a:latin typeface="나눔고딕"/>
                <a:ea typeface="나눔고딕"/>
              </a:rPr>
              <a:t>의료</a:t>
            </a:r>
            <a:r>
              <a:rPr lang="en-US" altLang="ko-KR" sz="3000">
                <a:latin typeface="나눔고딕"/>
                <a:ea typeface="나눔고딕"/>
              </a:rPr>
              <a:t> </a:t>
            </a:r>
            <a:r>
              <a:rPr lang="ko-KR" altLang="en-US" sz="3000">
                <a:latin typeface="나눔고딕"/>
                <a:ea typeface="나눔고딕"/>
              </a:rPr>
              <a:t>영상 데이터에서 노이즈 제거 및 이상 탐지 가능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기존 이미지나 음성에 다양한 변형을 가하여 새로운 데이터 생성</a:t>
            </a:r>
          </a:p>
        </p:txBody>
      </p:sp>
    </p:spTree>
    <p:extLst>
      <p:ext uri="{BB962C8B-B14F-4D97-AF65-F5344CB8AC3E}">
        <p14:creationId xmlns:p14="http://schemas.microsoft.com/office/powerpoint/2010/main" val="2556282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13602-2614-7817-D2F3-DE52982B6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332C812B-B4F8-35EA-67E7-D2ED886B22C6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425078E-5685-7C47-9F80-8A5598DFF79E}"/>
              </a:ext>
            </a:extLst>
          </p:cNvPr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GAN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44A9827-2850-7B4F-0B76-C92DA7693C85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3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F1131DDE-A687-411B-BE2B-CE1C47744709}"/>
              </a:ext>
            </a:extLst>
          </p:cNvPr>
          <p:cNvSpPr txBox="1"/>
          <p:nvPr/>
        </p:nvSpPr>
        <p:spPr>
          <a:xfrm>
            <a:off x="1028700" y="2835329"/>
            <a:ext cx="8805446" cy="6863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GAN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id="{20581BB9-B0AF-AB54-1D8C-037B36FA452D}"/>
              </a:ext>
            </a:extLst>
          </p:cNvPr>
          <p:cNvSpPr txBox="1"/>
          <p:nvPr/>
        </p:nvSpPr>
        <p:spPr>
          <a:xfrm>
            <a:off x="1028698" y="3617599"/>
            <a:ext cx="16072528" cy="4166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적대적 생성 신경망</a:t>
            </a:r>
            <a:endParaRPr lang="en-US" altLang="ko-KR" sz="3000">
              <a:latin typeface="나눔고딕"/>
              <a:ea typeface="나눔고딕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가짜 데이터를 생성하는 모델</a:t>
            </a:r>
            <a:endParaRPr lang="en-US" altLang="ko-KR" sz="3000">
              <a:latin typeface="나눔고딕"/>
              <a:ea typeface="나눔고딕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서로 다른 두 개의 네트워크를 적대적으로 학습</a:t>
            </a:r>
            <a:endParaRPr lang="en-US" altLang="ko-KR" sz="3000">
              <a:latin typeface="나눔고딕"/>
              <a:ea typeface="나눔고딕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생성자 </a:t>
            </a:r>
            <a:r>
              <a:rPr lang="en-US" altLang="ko-KR" sz="3000">
                <a:latin typeface="나눔고딕"/>
                <a:ea typeface="나눔고딕"/>
              </a:rPr>
              <a:t>Generator</a:t>
            </a: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판별자 </a:t>
            </a:r>
            <a:r>
              <a:rPr lang="en-US" altLang="ko-KR" sz="3000">
                <a:latin typeface="나눔고딕"/>
                <a:ea typeface="나눔고딕"/>
              </a:rPr>
              <a:t>Discriminator</a:t>
            </a: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노이즈를 입력받아 실제 데이터와 비슷한 데이터를 생성해내는 모델</a:t>
            </a:r>
            <a:endParaRPr lang="en-US" altLang="ko-KR" sz="3000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536443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377E3-AEF9-306A-7BDD-8123DFFBD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B8054C4A-106F-A5FE-22F2-E662D6CBDF60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E581B57-BE4D-9985-DBA6-2E5FE8B03EFD}"/>
              </a:ext>
            </a:extLst>
          </p:cNvPr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GAN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7E7C92F-9EDD-6FCC-2F43-15C00DB5F35B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3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C3DF0427-9B0B-3EE5-A2B7-22F0CB9A5B58}"/>
              </a:ext>
            </a:extLst>
          </p:cNvPr>
          <p:cNvSpPr txBox="1"/>
          <p:nvPr/>
        </p:nvSpPr>
        <p:spPr>
          <a:xfrm>
            <a:off x="1028700" y="2835329"/>
            <a:ext cx="8805446" cy="6863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GAN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93D7D-96D3-5E0F-8A4C-3BBCB1AD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594" y="3521671"/>
            <a:ext cx="12324811" cy="59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C7E31-9E3F-41AE-958A-A3C5BA8C8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CF2C6369-BCD5-DB43-BF0E-9B5EA79114E7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62E50DD-9AB4-EC69-4914-7B49AD90D38A}"/>
              </a:ext>
            </a:extLst>
          </p:cNvPr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GAN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CEE0E19-E893-6043-0618-F3B8BA5D0345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3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D5A91594-A0BB-3B5B-9698-1A554B5A2C8C}"/>
              </a:ext>
            </a:extLst>
          </p:cNvPr>
          <p:cNvSpPr txBox="1"/>
          <p:nvPr/>
        </p:nvSpPr>
        <p:spPr>
          <a:xfrm>
            <a:off x="1028700" y="2835329"/>
            <a:ext cx="8805446" cy="6863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</a:rPr>
              <a:t>Latent space(z)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248561F5-13BF-E59F-1BB0-95C2B15932D2}"/>
              </a:ext>
            </a:extLst>
          </p:cNvPr>
          <p:cNvSpPr txBox="1"/>
          <p:nvPr/>
        </p:nvSpPr>
        <p:spPr>
          <a:xfrm>
            <a:off x="1028698" y="3617599"/>
            <a:ext cx="16072528" cy="2089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또 나오는 벡터 공간</a:t>
            </a:r>
            <a:r>
              <a:rPr lang="en-US" altLang="ko-KR" sz="3000">
                <a:latin typeface="나눔고딕"/>
                <a:ea typeface="나눔고딕"/>
              </a:rPr>
              <a:t>, z</a:t>
            </a: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실제로 위조된 이미지</a:t>
            </a:r>
            <a:r>
              <a:rPr lang="en-US" altLang="ko-KR" sz="3000">
                <a:latin typeface="나눔고딕"/>
                <a:ea typeface="나눔고딕"/>
              </a:rPr>
              <a:t>, </a:t>
            </a:r>
            <a:r>
              <a:rPr lang="ko-KR" altLang="en-US" sz="3000">
                <a:latin typeface="나눔고딕"/>
                <a:ea typeface="나눔고딕"/>
              </a:rPr>
              <a:t>위조지폐를 만들 때 사용되는 </a:t>
            </a:r>
            <a:r>
              <a:rPr lang="en-US" altLang="ko-KR" sz="3000">
                <a:latin typeface="나눔고딕"/>
                <a:ea typeface="나눔고딕"/>
              </a:rPr>
              <a:t>noise(z</a:t>
            </a:r>
            <a:r>
              <a:rPr lang="ko-KR" altLang="en-US" sz="3000">
                <a:latin typeface="나눔고딕"/>
                <a:ea typeface="나눔고딕"/>
              </a:rPr>
              <a:t>라는 랜덤 노이즈</a:t>
            </a:r>
            <a:r>
              <a:rPr lang="en-US" altLang="ko-KR" sz="3000">
                <a:latin typeface="나눔고딕"/>
                <a:ea typeface="나눔고딕"/>
              </a:rPr>
              <a:t>)</a:t>
            </a:r>
            <a:r>
              <a:rPr lang="ko-KR" altLang="en-US" sz="3000">
                <a:latin typeface="나눔고딕"/>
                <a:ea typeface="나눔고딕"/>
              </a:rPr>
              <a:t>가 필요</a:t>
            </a:r>
            <a:endParaRPr lang="en-US" altLang="ko-KR" sz="3000">
              <a:latin typeface="나눔고딕"/>
              <a:ea typeface="나눔고딕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en-US" altLang="ko-KR" sz="3000">
                <a:latin typeface="나눔고딕"/>
                <a:ea typeface="나눔고딕"/>
              </a:rPr>
              <a:t>Generator</a:t>
            </a:r>
            <a:r>
              <a:rPr lang="ko-KR" altLang="en-US" sz="3000">
                <a:latin typeface="나눔고딕"/>
                <a:ea typeface="나눔고딕"/>
              </a:rPr>
              <a:t>가 하는 일</a:t>
            </a:r>
            <a:r>
              <a:rPr lang="en-US" altLang="ko-KR" sz="3000">
                <a:latin typeface="나눔고딕"/>
                <a:ea typeface="나눔고딕"/>
              </a:rPr>
              <a:t>(</a:t>
            </a:r>
            <a:r>
              <a:rPr lang="ko-KR" altLang="en-US" sz="3000">
                <a:latin typeface="나눔고딕"/>
                <a:ea typeface="나눔고딕"/>
              </a:rPr>
              <a:t>가짜데이터를 만드는 일</a:t>
            </a:r>
            <a:r>
              <a:rPr lang="en-US" altLang="ko-KR" sz="3000">
                <a:latin typeface="나눔고딕"/>
                <a:ea typeface="나눔고딕"/>
              </a:rPr>
              <a:t>)</a:t>
            </a:r>
            <a:r>
              <a:rPr lang="ko-KR" altLang="en-US" sz="3000">
                <a:latin typeface="나눔고딕"/>
                <a:ea typeface="나눔고딕"/>
              </a:rPr>
              <a:t>은 이 </a:t>
            </a:r>
            <a:r>
              <a:rPr lang="en-US" altLang="ko-KR" sz="3000">
                <a:latin typeface="나눔고딕"/>
                <a:ea typeface="나눔고딕"/>
              </a:rPr>
              <a:t>noise</a:t>
            </a:r>
            <a:r>
              <a:rPr lang="ko-KR" altLang="en-US" sz="3000">
                <a:latin typeface="나눔고딕"/>
                <a:ea typeface="나눔고딕"/>
              </a:rPr>
              <a:t>로부터 진짜 이미지로 맵핑하는 것</a:t>
            </a:r>
            <a:endParaRPr lang="en-US" altLang="ko-KR" sz="3000">
              <a:latin typeface="나눔고딕"/>
              <a:ea typeface="나눔고딕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4A05C2-40EF-8BBD-86E1-C794F626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585" y="5802560"/>
            <a:ext cx="7184415" cy="44844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7A9C1A-C9AE-8BC0-41C9-43F53BFB5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5802560"/>
            <a:ext cx="6621236" cy="440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7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B6C5-F3D2-CB4E-BAC5-29299F9D6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7F0C7CE3-65F5-9CD4-3EAF-45E9E29C6F87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B6AA883-D136-962C-D91D-3BEC7E054D07}"/>
              </a:ext>
            </a:extLst>
          </p:cNvPr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GAN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407F1C7-EA63-1EC8-5773-A2790C4D60B0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3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1FCDC57C-0F31-A1EC-5ABB-39F5EAEB4B6D}"/>
              </a:ext>
            </a:extLst>
          </p:cNvPr>
          <p:cNvSpPr txBox="1"/>
          <p:nvPr/>
        </p:nvSpPr>
        <p:spPr>
          <a:xfrm>
            <a:off x="1028700" y="2835329"/>
            <a:ext cx="8805446" cy="6863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</a:rPr>
              <a:t>전체 구조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C7152E-EA32-877B-9385-33A42A9C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285" y="2945933"/>
            <a:ext cx="10000343" cy="722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0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409AA-C36D-D355-DDEA-990A4945B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>
            <a:extLst>
              <a:ext uri="{FF2B5EF4-FFF2-40B4-BE49-F238E27FC236}">
                <a16:creationId xmlns:a16="http://schemas.microsoft.com/office/drawing/2014/main" id="{7D9E3883-C0CF-124F-1406-058FCC13AE5C}"/>
              </a:ext>
            </a:extLst>
          </p:cNvPr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DF19E25-1F53-B2CD-19C2-6460EF4BA725}"/>
              </a:ext>
            </a:extLst>
          </p:cNvPr>
          <p:cNvSpPr txBox="1"/>
          <p:nvPr/>
        </p:nvSpPr>
        <p:spPr>
          <a:xfrm>
            <a:off x="1896104" y="1375750"/>
            <a:ext cx="6304360" cy="8390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GAN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6F18909-E4E5-9BB7-92C3-588DC77A56F4}"/>
              </a:ext>
            </a:extLst>
          </p:cNvPr>
          <p:cNvSpPr txBox="1"/>
          <p:nvPr/>
        </p:nvSpPr>
        <p:spPr>
          <a:xfrm>
            <a:off x="1028700" y="1060789"/>
            <a:ext cx="718069" cy="126534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3</a:t>
            </a:r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AD05B0DA-F370-B4FB-5702-4A20666D12F7}"/>
              </a:ext>
            </a:extLst>
          </p:cNvPr>
          <p:cNvSpPr txBox="1"/>
          <p:nvPr/>
        </p:nvSpPr>
        <p:spPr>
          <a:xfrm>
            <a:off x="1028700" y="2835329"/>
            <a:ext cx="8805446" cy="68634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</a:rPr>
              <a:t>성능 평가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6BB203E8-CBAE-0F50-3034-6EA53AB31F9F}"/>
              </a:ext>
            </a:extLst>
          </p:cNvPr>
          <p:cNvSpPr txBox="1"/>
          <p:nvPr/>
        </p:nvSpPr>
        <p:spPr>
          <a:xfrm>
            <a:off x="1028698" y="3617599"/>
            <a:ext cx="16072528" cy="4859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일반적인 머신러닝</a:t>
            </a:r>
            <a:r>
              <a:rPr lang="en-US" altLang="ko-KR" sz="3000">
                <a:latin typeface="나눔고딕"/>
                <a:ea typeface="나눔고딕"/>
              </a:rPr>
              <a:t> </a:t>
            </a:r>
            <a:r>
              <a:rPr lang="ko-KR" altLang="en-US" sz="3000">
                <a:latin typeface="나눔고딕"/>
                <a:ea typeface="나눔고딕"/>
              </a:rPr>
              <a:t>모델처럼 명확하지 않음</a:t>
            </a:r>
            <a:endParaRPr lang="en-US" altLang="ko-KR" sz="3000">
              <a:latin typeface="나눔고딕"/>
              <a:ea typeface="나눔고딕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생성자와 판별자가 서로 경쟁하며 학습하기 떄문에 단순 손실값만으로 평가하기 어려움</a:t>
            </a:r>
            <a:endParaRPr lang="en-US" altLang="ko-KR" sz="3000">
              <a:latin typeface="나눔고딕"/>
              <a:ea typeface="나눔고딕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en-US" altLang="ko-KR" sz="3000" b="1">
                <a:latin typeface="나눔고딕"/>
                <a:ea typeface="나눔고딕"/>
              </a:rPr>
              <a:t>G</a:t>
            </a:r>
            <a:r>
              <a:rPr lang="ko-KR" altLang="en-US" sz="3000" b="1">
                <a:latin typeface="나눔고딕"/>
                <a:ea typeface="나눔고딕"/>
              </a:rPr>
              <a:t>의 손실 </a:t>
            </a:r>
            <a:r>
              <a:rPr lang="en-US" altLang="ko-KR" sz="3000">
                <a:latin typeface="나눔고딕"/>
                <a:ea typeface="나눔고딕"/>
              </a:rPr>
              <a:t>: </a:t>
            </a:r>
            <a:r>
              <a:rPr lang="ko-KR" altLang="en-US" sz="3000">
                <a:latin typeface="나눔고딕"/>
                <a:ea typeface="나눔고딕"/>
              </a:rPr>
              <a:t>값이 작으면 생성자가 판별자를 잘 속이고 있다</a:t>
            </a:r>
            <a:endParaRPr lang="en-US" altLang="ko-KR" sz="3000">
              <a:latin typeface="나눔고딕"/>
              <a:ea typeface="나눔고딕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en-US" altLang="ko-KR" sz="3000" b="1">
                <a:latin typeface="나눔고딕"/>
                <a:ea typeface="나눔고딕"/>
              </a:rPr>
              <a:t>D</a:t>
            </a:r>
            <a:r>
              <a:rPr lang="ko-KR" altLang="en-US" sz="3000" b="1">
                <a:latin typeface="나눔고딕"/>
                <a:ea typeface="나눔고딕"/>
              </a:rPr>
              <a:t>의 손실 </a:t>
            </a:r>
            <a:r>
              <a:rPr lang="en-US" altLang="ko-KR" sz="3000">
                <a:latin typeface="나눔고딕"/>
                <a:ea typeface="나눔고딕"/>
              </a:rPr>
              <a:t>: </a:t>
            </a:r>
            <a:r>
              <a:rPr lang="ko-KR" altLang="en-US" sz="3000">
                <a:latin typeface="나눔고딕"/>
                <a:ea typeface="나눔고딕"/>
              </a:rPr>
              <a:t>값이 작으면 판별자가 잘 구분해내고 있다</a:t>
            </a:r>
            <a:endParaRPr lang="en-US" altLang="ko-KR" sz="3000">
              <a:latin typeface="나눔고딕"/>
              <a:ea typeface="나눔고딕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en-US" altLang="ko-KR" sz="3000">
                <a:latin typeface="나눔고딕"/>
                <a:ea typeface="나눔고딕"/>
              </a:rPr>
              <a:t>GAN</a:t>
            </a:r>
            <a:r>
              <a:rPr lang="ko-KR" altLang="en-US" sz="3000">
                <a:latin typeface="나눔고딕"/>
                <a:ea typeface="나눔고딕"/>
              </a:rPr>
              <a:t>에서는 생성자와 판별자의 손실값이 균형을 이루는 것이 중요</a:t>
            </a:r>
            <a:endParaRPr lang="en-US" altLang="ko-KR" sz="3000">
              <a:latin typeface="나눔고딕"/>
              <a:ea typeface="나눔고딕"/>
            </a:endParaRP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000">
                <a:latin typeface="나눔고딕"/>
                <a:ea typeface="나눔고딕"/>
              </a:rPr>
              <a:t>이런데도 손실값만으로 </a:t>
            </a:r>
            <a:r>
              <a:rPr lang="en-US" altLang="ko-KR" sz="3000">
                <a:latin typeface="나눔고딕"/>
                <a:ea typeface="나눔고딕"/>
              </a:rPr>
              <a:t>GAN</a:t>
            </a:r>
            <a:r>
              <a:rPr lang="ko-KR" altLang="en-US" sz="3000">
                <a:latin typeface="나눔고딕"/>
                <a:ea typeface="나눔고딕"/>
              </a:rPr>
              <a:t>을 평가하기 어렵다</a:t>
            </a:r>
            <a:r>
              <a:rPr lang="en-US" altLang="ko-KR" sz="3000">
                <a:latin typeface="나눔고딕"/>
                <a:ea typeface="나눔고딕"/>
              </a:rPr>
              <a:t>?</a:t>
            </a:r>
          </a:p>
          <a:p>
            <a:pPr marL="457200" lvl="0" indent="-457200">
              <a:lnSpc>
                <a:spcPct val="150000"/>
              </a:lnSpc>
              <a:buFontTx/>
              <a:buChar char="-"/>
              <a:defRPr/>
            </a:pPr>
            <a:r>
              <a:rPr lang="ko-KR" altLang="en-US" sz="3200" b="1">
                <a:solidFill>
                  <a:srgbClr val="2E5743"/>
                </a:solidFill>
                <a:latin typeface="나눔고딕"/>
                <a:ea typeface="나눔고딕"/>
              </a:rPr>
              <a:t>→ 손실이 낮다고 해서 생성된 이미지가 좋다는 보장이 없기 때문</a:t>
            </a:r>
            <a:r>
              <a:rPr lang="en-US" altLang="ko-KR" sz="3200" b="1">
                <a:solidFill>
                  <a:srgbClr val="2E5743"/>
                </a:solidFill>
                <a:latin typeface="나눔고딕"/>
                <a:ea typeface="나눔고딕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966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7566869"/>
            <a:ext cx="16230600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09903" y="5029200"/>
            <a:ext cx="9468194" cy="92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7"/>
              </a:lnSpc>
              <a:spcBef>
                <a:spcPct val="0"/>
              </a:spcBef>
            </a:pPr>
            <a:r>
              <a:rPr lang="en-US" sz="5576" spc="-373" err="1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sz="5576" spc="-37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09381" y="6094691"/>
            <a:ext cx="9269239" cy="650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8"/>
              </a:lnSpc>
              <a:spcBef>
                <a:spcPct val="0"/>
              </a:spcBef>
            </a:pPr>
            <a:r>
              <a:rPr lang="en-US" sz="3941" spc="-264">
                <a:solidFill>
                  <a:srgbClr val="373737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5646F0F-DA9A-7F9D-75F9-10FD20F20080}"/>
              </a:ext>
            </a:extLst>
          </p:cNvPr>
          <p:cNvGrpSpPr/>
          <p:nvPr/>
        </p:nvGrpSpPr>
        <p:grpSpPr>
          <a:xfrm>
            <a:off x="8324832" y="2829248"/>
            <a:ext cx="1638336" cy="1638336"/>
            <a:chOff x="1028700" y="1736524"/>
            <a:chExt cx="1638336" cy="1638336"/>
          </a:xfrm>
        </p:grpSpPr>
        <p:grpSp>
          <p:nvGrpSpPr>
            <p:cNvPr id="2" name="Group 4">
              <a:extLst>
                <a:ext uri="{FF2B5EF4-FFF2-40B4-BE49-F238E27FC236}">
                  <a16:creationId xmlns:a16="http://schemas.microsoft.com/office/drawing/2014/main" id="{41817F1A-AC1A-2DA9-4CB5-863480E2DE83}"/>
                </a:ext>
              </a:extLst>
            </p:cNvPr>
            <p:cNvGrpSpPr/>
            <p:nvPr/>
          </p:nvGrpSpPr>
          <p:grpSpPr>
            <a:xfrm>
              <a:off x="1028700" y="1736524"/>
              <a:ext cx="1638336" cy="1638336"/>
              <a:chOff x="0" y="0"/>
              <a:chExt cx="812800" cy="812800"/>
            </a:xfrm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CA5040D5-9D61-FEB8-5B84-AB65562FA3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DA6A2"/>
              </a:solidFill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" name="TextBox 6">
                <a:extLst>
                  <a:ext uri="{FF2B5EF4-FFF2-40B4-BE49-F238E27FC236}">
                    <a16:creationId xmlns:a16="http://schemas.microsoft.com/office/drawing/2014/main" id="{1AA918FA-38DA-B922-8266-C0D5A0BE71AB}"/>
                  </a:ext>
                </a:extLst>
              </p:cNvPr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pic>
          <p:nvPicPr>
            <p:cNvPr id="12" name="그림 11" descr="로고, 클립아트, 그래픽, 상징이(가) 표시된 사진&#10;&#10;자동 생성된 설명">
              <a:extLst>
                <a:ext uri="{FF2B5EF4-FFF2-40B4-BE49-F238E27FC236}">
                  <a16:creationId xmlns:a16="http://schemas.microsoft.com/office/drawing/2014/main" id="{A954115D-C0B0-B9A0-7630-37A18A13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9152" y="2019702"/>
              <a:ext cx="1105497" cy="11054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028700" y="2532386"/>
            <a:ext cx="11553007" cy="0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1134164"/>
            <a:ext cx="9284162" cy="969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26"/>
              </a:lnSpc>
              <a:spcBef>
                <a:spcPct val="0"/>
              </a:spcBef>
            </a:pPr>
            <a:r>
              <a:rPr lang="en-US" sz="5876" spc="-393">
                <a:solidFill>
                  <a:srgbClr val="2E574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26539" y="3225618"/>
            <a:ext cx="4537689" cy="527232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ko-KR" altLang="en-US" sz="2976" spc="-199">
                <a:solidFill>
                  <a:srgbClr val="373737"/>
                </a:solidFill>
                <a:latin typeface="나눔고딕"/>
                <a:ea typeface="나눔고딕"/>
              </a:rPr>
              <a:t>제너레이티브 </a:t>
            </a: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AI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26539" y="4382156"/>
            <a:ext cx="4537689" cy="5327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VAE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26539" y="5538289"/>
            <a:ext cx="4976285" cy="52913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GAN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26539" y="6694421"/>
            <a:ext cx="4537689" cy="52552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4167"/>
              </a:lnSpc>
              <a:spcBef>
                <a:spcPct val="0"/>
              </a:spcBef>
              <a:defRPr/>
            </a:pPr>
            <a:r>
              <a:rPr lang="en-US" altLang="ko-KR" sz="2976" spc="-199">
                <a:solidFill>
                  <a:srgbClr val="373737"/>
                </a:solidFill>
                <a:latin typeface="나눔고딕"/>
                <a:ea typeface="나눔고딕"/>
              </a:rPr>
              <a:t>AI</a:t>
            </a:r>
            <a:r>
              <a:rPr lang="ko-KR" altLang="en-US" sz="2976" spc="-199">
                <a:solidFill>
                  <a:srgbClr val="373737"/>
                </a:solidFill>
                <a:latin typeface="나눔고딕"/>
                <a:ea typeface="나눔고딕"/>
              </a:rPr>
              <a:t> 윤리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28700" y="3205057"/>
            <a:ext cx="678786" cy="613207"/>
            <a:chOff x="0" y="0"/>
            <a:chExt cx="178775" cy="16150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28700" y="4361596"/>
            <a:ext cx="678786" cy="613207"/>
            <a:chOff x="0" y="0"/>
            <a:chExt cx="178775" cy="16150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28700" y="5517728"/>
            <a:ext cx="678786" cy="613207"/>
            <a:chOff x="0" y="0"/>
            <a:chExt cx="178775" cy="16150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28700" y="6673860"/>
            <a:ext cx="678786" cy="613207"/>
            <a:chOff x="0" y="0"/>
            <a:chExt cx="178775" cy="16150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8775" cy="161503"/>
            </a:xfrm>
            <a:custGeom>
              <a:avLst/>
              <a:gdLst/>
              <a:ahLst/>
              <a:cxnLst/>
              <a:rect l="l" t="t" r="r" b="b"/>
              <a:pathLst>
                <a:path w="178775" h="161503">
                  <a:moveTo>
                    <a:pt x="80752" y="0"/>
                  </a:moveTo>
                  <a:lnTo>
                    <a:pt x="98023" y="0"/>
                  </a:lnTo>
                  <a:cubicBezTo>
                    <a:pt x="119440" y="0"/>
                    <a:pt x="139979" y="8508"/>
                    <a:pt x="155123" y="23652"/>
                  </a:cubicBezTo>
                  <a:cubicBezTo>
                    <a:pt x="170267" y="38795"/>
                    <a:pt x="178775" y="59335"/>
                    <a:pt x="178775" y="80752"/>
                  </a:cubicBezTo>
                  <a:lnTo>
                    <a:pt x="178775" y="80752"/>
                  </a:lnTo>
                  <a:cubicBezTo>
                    <a:pt x="178775" y="102168"/>
                    <a:pt x="170267" y="122708"/>
                    <a:pt x="155123" y="137852"/>
                  </a:cubicBezTo>
                  <a:cubicBezTo>
                    <a:pt x="139979" y="152995"/>
                    <a:pt x="119440" y="161503"/>
                    <a:pt x="98023" y="161503"/>
                  </a:cubicBezTo>
                  <a:lnTo>
                    <a:pt x="80752" y="161503"/>
                  </a:lnTo>
                  <a:cubicBezTo>
                    <a:pt x="59335" y="161503"/>
                    <a:pt x="38795" y="152995"/>
                    <a:pt x="23652" y="137852"/>
                  </a:cubicBezTo>
                  <a:cubicBezTo>
                    <a:pt x="8508" y="122708"/>
                    <a:pt x="0" y="102168"/>
                    <a:pt x="0" y="80752"/>
                  </a:cubicBezTo>
                  <a:lnTo>
                    <a:pt x="0" y="80752"/>
                  </a:lnTo>
                  <a:cubicBezTo>
                    <a:pt x="0" y="59335"/>
                    <a:pt x="8508" y="38795"/>
                    <a:pt x="23652" y="23652"/>
                  </a:cubicBezTo>
                  <a:cubicBezTo>
                    <a:pt x="38795" y="8508"/>
                    <a:pt x="59335" y="0"/>
                    <a:pt x="80752" y="0"/>
                  </a:cubicBezTo>
                  <a:close/>
                </a:path>
              </a:pathLst>
            </a:custGeom>
            <a:solidFill>
              <a:srgbClr val="2E5743"/>
            </a:solidFill>
          </p:spPr>
          <p:txBody>
            <a:bodyPr/>
            <a:lstStyle/>
            <a:p>
              <a:endPara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47625"/>
              <a:ext cx="178775" cy="2091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제너레이티브 </a:t>
            </a:r>
            <a:r>
              <a:rPr lang="en-US" altLang="ko-KR"/>
              <a:t>AI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2828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이전 데이터를 사용하여 새롭고 고유한 데이터를 생성하는 인공지능의 한 형태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창의적</a:t>
            </a:r>
            <a:r>
              <a:rPr lang="en-US" altLang="ko-KR" sz="3000">
                <a:latin typeface="나눔고딕"/>
                <a:ea typeface="나눔고딕"/>
              </a:rPr>
              <a:t>!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머신러닝 알고리즘을 사용하여 얻은 데이터를 학습시켜 기존 데이터에서 새로운 데이터를 생성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새롭고 고유한 결과물 도출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제너레이티브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 AI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란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?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05905" y="7101982"/>
            <a:ext cx="3185018" cy="31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6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제너레이티브 </a:t>
            </a:r>
            <a:r>
              <a:rPr lang="en-US" altLang="ko-KR"/>
              <a:t>AI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4200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1.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GAN 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	생성기와 판별기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두 개의 신경망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2.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Transformer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	분류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텍스트 또는 이미지 생성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3.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VAE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	인코더와 디코더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압축하고 초기정보 재생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주요 생성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AI 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기술</a:t>
            </a:r>
          </a:p>
        </p:txBody>
      </p:sp>
    </p:spTree>
    <p:extLst>
      <p:ext uri="{BB962C8B-B14F-4D97-AF65-F5344CB8AC3E}">
        <p14:creationId xmlns:p14="http://schemas.microsoft.com/office/powerpoint/2010/main" val="180957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제너레이티브 </a:t>
            </a:r>
            <a:r>
              <a:rPr lang="en-US" altLang="ko-KR"/>
              <a:t>AI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625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1.</a:t>
            </a:r>
            <a:r>
              <a:rPr lang="ko-KR" altLang="en-US" sz="3000">
                <a:latin typeface="나눔고딕"/>
                <a:ea typeface="나눔고딕"/>
              </a:rPr>
              <a:t> 의료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의료 데이터 분석을 위한 이미지 생성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2.</a:t>
            </a:r>
            <a:r>
              <a:rPr lang="ko-KR" altLang="en-US" sz="3000">
                <a:latin typeface="나눔고딕"/>
                <a:ea typeface="나눔고딕"/>
              </a:rPr>
              <a:t> 음악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자동 음악 생성 및 </a:t>
            </a:r>
            <a:r>
              <a:rPr lang="en-US" altLang="ko-KR" sz="3000">
                <a:latin typeface="나눔고딕"/>
                <a:ea typeface="나눔고딕"/>
              </a:rPr>
              <a:t>AI</a:t>
            </a:r>
            <a:r>
              <a:rPr lang="ko-KR" altLang="en-US" sz="3000">
                <a:latin typeface="나눔고딕"/>
                <a:ea typeface="나눔고딕"/>
              </a:rPr>
              <a:t> 아나운서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내래이션 등 음성 생성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3.</a:t>
            </a:r>
            <a:r>
              <a:rPr lang="ko-KR" altLang="en-US" sz="3000">
                <a:latin typeface="나눔고딕"/>
                <a:ea typeface="나눔고딕"/>
              </a:rPr>
              <a:t> 게임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캐릭터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배경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스토리 등 콘텐츠 생성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가상 현실 및 증강 현실 생성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4.</a:t>
            </a:r>
            <a:r>
              <a:rPr lang="ko-KR" altLang="en-US" sz="3000">
                <a:latin typeface="나눔고딕"/>
                <a:ea typeface="나눔고딕"/>
              </a:rPr>
              <a:t> 디자인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의상 디자인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실내 인테리어 디자인 등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생성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AI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 사용 분야</a:t>
            </a:r>
          </a:p>
        </p:txBody>
      </p:sp>
    </p:spTree>
    <p:extLst>
      <p:ext uri="{BB962C8B-B14F-4D97-AF65-F5344CB8AC3E}">
        <p14:creationId xmlns:p14="http://schemas.microsoft.com/office/powerpoint/2010/main" val="229105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ko-KR" altLang="en-US"/>
              <a:t>제너레이티브 </a:t>
            </a:r>
            <a:r>
              <a:rPr lang="en-US" altLang="ko-KR"/>
              <a:t>AI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625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5.</a:t>
            </a:r>
            <a:r>
              <a:rPr lang="ko-KR" altLang="en-US" sz="3000">
                <a:latin typeface="나눔고딕"/>
                <a:ea typeface="나눔고딕"/>
              </a:rPr>
              <a:t> 이미지 생성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AI</a:t>
            </a:r>
            <a:r>
              <a:rPr lang="ko-KR" altLang="en-US" sz="3000">
                <a:latin typeface="나눔고딕"/>
                <a:ea typeface="나눔고딕"/>
              </a:rPr>
              <a:t>작품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캐릭터 디자인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사진 보정 및 합성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딥페이크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애니메이션 및 비디오 편집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6.</a:t>
            </a:r>
            <a:r>
              <a:rPr lang="ko-KR" altLang="en-US" sz="3000">
                <a:latin typeface="나눔고딕"/>
                <a:ea typeface="나눔고딕"/>
              </a:rPr>
              <a:t> 텍스트 생성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소설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기사</a:t>
            </a:r>
            <a:r>
              <a:rPr lang="en-US" altLang="ko-KR" sz="3000">
                <a:latin typeface="나눔고딕"/>
                <a:ea typeface="나눔고딕"/>
              </a:rPr>
              <a:t>,</a:t>
            </a:r>
            <a:r>
              <a:rPr lang="ko-KR" altLang="en-US" sz="3000">
                <a:latin typeface="나눔고딕"/>
                <a:ea typeface="나눔고딕"/>
              </a:rPr>
              <a:t> 블로그 자동 작성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챗봇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7.</a:t>
            </a:r>
            <a:r>
              <a:rPr lang="ko-KR" altLang="en-US" sz="3000">
                <a:latin typeface="나눔고딕"/>
                <a:ea typeface="나눔고딕"/>
              </a:rPr>
              <a:t> 교육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맞춤형 문제 출제 및 자동 답변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AI</a:t>
            </a:r>
            <a:r>
              <a:rPr lang="ko-KR" altLang="en-US" sz="3000">
                <a:latin typeface="나눔고딕"/>
                <a:ea typeface="나눔고딕"/>
              </a:rPr>
              <a:t> 튜터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생성 </a:t>
            </a: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AI</a:t>
            </a: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 사용 분야</a:t>
            </a:r>
          </a:p>
        </p:txBody>
      </p:sp>
    </p:spTree>
    <p:extLst>
      <p:ext uri="{BB962C8B-B14F-4D97-AF65-F5344CB8AC3E}">
        <p14:creationId xmlns:p14="http://schemas.microsoft.com/office/powerpoint/2010/main" val="10268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VAE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28698" y="3617599"/>
            <a:ext cx="16072528" cy="557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Input image X를 잘 설명하는 feature를 추출하여 </a:t>
            </a:r>
            <a:r>
              <a:rPr lang="ko-KR" altLang="en-US" sz="3000">
                <a:latin typeface="나눔고딕"/>
                <a:ea typeface="나눔고딕"/>
              </a:rPr>
              <a:t>잠재 벡터</a:t>
            </a:r>
            <a:r>
              <a:rPr lang="en-US" altLang="ko-KR" sz="3000">
                <a:latin typeface="나눔고딕"/>
                <a:ea typeface="나눔고딕"/>
              </a:rPr>
              <a:t> z에 담고,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이 </a:t>
            </a:r>
            <a:r>
              <a:rPr lang="ko-KR" altLang="en-US" sz="3000">
                <a:latin typeface="나눔고딕"/>
                <a:ea typeface="나눔고딕"/>
              </a:rPr>
              <a:t>잠재 벡터</a:t>
            </a:r>
            <a:r>
              <a:rPr lang="en-US" altLang="ko-KR" sz="3000">
                <a:latin typeface="나눔고딕"/>
                <a:ea typeface="나눔고딕"/>
              </a:rPr>
              <a:t> z를 통해 X와 유사하지만 완전히 새로운 데이터를 생성하는 것을 목표</a:t>
            </a:r>
            <a:r>
              <a:rPr lang="ko-KR" altLang="en-US" sz="3000">
                <a:latin typeface="나눔고딕"/>
                <a:ea typeface="나눔고딕"/>
              </a:rPr>
              <a:t>로 하는 모델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사람의 얼굴을 그리기 위해 눈, 코, 입 등의 feature를 잠재 벡터 z에 담고,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sz="3000">
                <a:latin typeface="나눔고딕"/>
                <a:ea typeface="나눔고딕"/>
              </a:rPr>
              <a:t>그 z를 이용해 그럴듯한 사람의 얼굴을 그려내는 것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잠재 벡터 z는 사람의 눈 모양의 평균 및 분산, 코 길이의 평균 및 분산, 머리카락 길이의 평균 및 분산 등등의 정보를 담고 있다고 생각할 수 있다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VAE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777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VAE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en-US" altLang="ko-KR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VAE</a:t>
            </a:r>
            <a:endParaRPr lang="ko-KR" altLang="en-US" sz="4176" spc="-279">
              <a:solidFill>
                <a:srgbClr val="2E5743"/>
              </a:solidFill>
              <a:latin typeface="나눔고딕 ExtraBold"/>
              <a:ea typeface="나눔고딕 ExtraBold"/>
              <a:cs typeface="+mn-cs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4772" y="4334370"/>
            <a:ext cx="16938458" cy="476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6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028700" y="2520315"/>
            <a:ext cx="8805446" cy="9525"/>
          </a:xfrm>
          <a:prstGeom prst="line">
            <a:avLst/>
          </a:prstGeom>
          <a:ln w="19050" cap="flat">
            <a:solidFill>
              <a:srgbClr val="373737"/>
            </a:solidFill>
            <a:prstDash val="solid"/>
            <a:headEnd w="sm" len="sm"/>
            <a:tailEnd w="sm" len="sm"/>
          </a:ln>
        </p:spPr>
        <p:txBody>
          <a:bodyPr wrap="square"/>
          <a:lstStyle/>
          <a:p>
            <a:pPr lvl="0">
              <a:defRPr/>
            </a:pPr>
            <a:endParaRPr lang="ko-KR" altLang="en-US">
              <a:latin typeface="나눔고딕 ExtraBold"/>
              <a:ea typeface="나눔고딕 ExtraBold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96104" y="1375750"/>
            <a:ext cx="6304360" cy="9007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>
              <a:lnSpc>
                <a:spcPts val="7107"/>
              </a:lnSpc>
              <a:spcBef>
                <a:spcPct val="0"/>
              </a:spcBef>
              <a:defRPr sz="5076" spc="-340">
                <a:solidFill>
                  <a:srgbClr val="2E5743"/>
                </a:solidFill>
                <a:latin typeface="나눔고딕 ExtraBold"/>
                <a:ea typeface="나눔고딕 ExtraBold"/>
              </a:defRPr>
            </a:lvl1pPr>
          </a:lstStyle>
          <a:p>
            <a:pPr lvl="0">
              <a:defRPr/>
            </a:pPr>
            <a:r>
              <a:rPr lang="en-US" altLang="ko-KR"/>
              <a:t>VAE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060789"/>
            <a:ext cx="718069" cy="135856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10747"/>
              </a:lnSpc>
              <a:spcBef>
                <a:spcPct val="0"/>
              </a:spcBef>
              <a:defRPr/>
            </a:pPr>
            <a:r>
              <a:rPr lang="en-US" altLang="ko-KR" sz="7676" spc="-514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2</a:t>
            </a:r>
          </a:p>
        </p:txBody>
      </p:sp>
      <p:sp>
        <p:nvSpPr>
          <p:cNvPr id="2" name="TextBox 8"/>
          <p:cNvSpPr txBox="1"/>
          <p:nvPr/>
        </p:nvSpPr>
        <p:spPr>
          <a:xfrm>
            <a:off x="1028700" y="2835329"/>
            <a:ext cx="8805446" cy="72702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5847"/>
              </a:lnSpc>
              <a:spcBef>
                <a:spcPct val="0"/>
              </a:spcBef>
              <a:defRPr/>
            </a:pPr>
            <a:r>
              <a:rPr lang="ko-KR" altLang="en-US" sz="4176" spc="-279">
                <a:solidFill>
                  <a:srgbClr val="2E5743"/>
                </a:solidFill>
                <a:latin typeface="나눔고딕 ExtraBold"/>
                <a:ea typeface="나눔고딕 ExtraBold"/>
                <a:cs typeface="+mn-cs"/>
              </a:rPr>
              <a:t>활성화함수</a:t>
            </a:r>
          </a:p>
        </p:txBody>
      </p:sp>
      <p:sp>
        <p:nvSpPr>
          <p:cNvPr id="34" name="TextBox 16"/>
          <p:cNvSpPr txBox="1"/>
          <p:nvPr/>
        </p:nvSpPr>
        <p:spPr>
          <a:xfrm>
            <a:off x="1028698" y="3617599"/>
            <a:ext cx="16072528" cy="6257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3000" b="1">
                <a:latin typeface="나눔고딕"/>
                <a:ea typeface="나눔고딕"/>
              </a:rPr>
              <a:t>인코더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입력 데이터를 잠재공간으로 압축하는 역할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</a:t>
            </a:r>
            <a:r>
              <a:rPr lang="en-US" altLang="ko-KR" sz="3000">
                <a:latin typeface="나눔고딕"/>
                <a:ea typeface="나눔고딕"/>
              </a:rPr>
              <a:t>ReLU, Leaky ReLU</a:t>
            </a:r>
            <a:r>
              <a:rPr lang="ko-KR" altLang="en-US" sz="3000">
                <a:latin typeface="나눔고딕"/>
                <a:ea typeface="나눔고딕"/>
              </a:rPr>
              <a:t>를 일반적으로 사용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출력층에서는 활성화 함수 없이 선형 출력으로 잠재 공간의 </a:t>
            </a:r>
            <a:r>
              <a:rPr lang="ko-KR" altLang="en-US" sz="3000" u="sng">
                <a:latin typeface="나눔고딕"/>
                <a:ea typeface="나눔고딕"/>
              </a:rPr>
              <a:t>평균과 분산 계산</a:t>
            </a:r>
          </a:p>
          <a:p>
            <a:pPr lvl="0">
              <a:lnSpc>
                <a:spcPct val="150000"/>
              </a:lnSpc>
              <a:defRPr/>
            </a:pPr>
            <a:endParaRPr lang="ko-KR" altLang="en-US" sz="3000" u="sng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3000" b="1">
                <a:latin typeface="나눔고딕"/>
                <a:ea typeface="나눔고딕"/>
              </a:rPr>
              <a:t>디코더</a:t>
            </a:r>
            <a:endParaRPr lang="ko-KR" altLang="en-US" sz="3000">
              <a:latin typeface="나눔고딕"/>
              <a:ea typeface="나눔고딕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마찬가지로 </a:t>
            </a:r>
            <a:r>
              <a:rPr lang="en-US" altLang="ko-KR" sz="3000">
                <a:latin typeface="나눔고딕"/>
                <a:ea typeface="나눔고딕"/>
              </a:rPr>
              <a:t>ReLU, Leaky ReLU</a:t>
            </a:r>
            <a:r>
              <a:rPr lang="ko-KR" altLang="en-US" sz="3000">
                <a:latin typeface="나눔고딕"/>
                <a:ea typeface="나눔고딕"/>
              </a:rPr>
              <a:t> 사용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이미지의 경우 출력층에서 </a:t>
            </a:r>
            <a:r>
              <a:rPr lang="en-US" altLang="ko-KR" sz="3000">
                <a:latin typeface="나눔고딕"/>
                <a:ea typeface="나눔고딕"/>
              </a:rPr>
              <a:t>Sigmoid</a:t>
            </a:r>
            <a:r>
              <a:rPr lang="ko-KR" altLang="en-US" sz="3000">
                <a:latin typeface="나눔고딕"/>
                <a:ea typeface="나눔고딕"/>
              </a:rPr>
              <a:t>함수를 사용하여 </a:t>
            </a:r>
            <a:r>
              <a:rPr lang="en-US" altLang="ko-KR" sz="3000">
                <a:latin typeface="나눔고딕"/>
                <a:ea typeface="나눔고딕"/>
              </a:rPr>
              <a:t>0</a:t>
            </a:r>
            <a:r>
              <a:rPr lang="ko-KR" altLang="en-US" sz="3000">
                <a:latin typeface="나눔고딕"/>
                <a:ea typeface="나눔고딕"/>
              </a:rPr>
              <a:t>과 </a:t>
            </a:r>
            <a:r>
              <a:rPr lang="en-US" altLang="ko-KR" sz="3000">
                <a:latin typeface="나눔고딕"/>
                <a:ea typeface="나눔고딕"/>
              </a:rPr>
              <a:t>1</a:t>
            </a:r>
            <a:r>
              <a:rPr lang="ko-KR" altLang="en-US" sz="3000">
                <a:latin typeface="나눔고딕"/>
                <a:ea typeface="나눔고딕"/>
              </a:rPr>
              <a:t>사이로 제한</a:t>
            </a:r>
            <a:r>
              <a:rPr lang="en-US" altLang="ko-KR" sz="3000">
                <a:latin typeface="나눔고딕"/>
                <a:ea typeface="나눔고딕"/>
              </a:rPr>
              <a:t>(</a:t>
            </a:r>
            <a:r>
              <a:rPr lang="ko-KR" altLang="en-US" sz="3000">
                <a:latin typeface="나눔고딕"/>
                <a:ea typeface="나눔고딕"/>
              </a:rPr>
              <a:t>흑백</a:t>
            </a:r>
            <a:r>
              <a:rPr lang="en-US" altLang="ko-KR" sz="3000">
                <a:latin typeface="나눔고딕"/>
                <a:ea typeface="나눔고딕"/>
              </a:rPr>
              <a:t>)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000">
                <a:latin typeface="나눔고딕"/>
                <a:ea typeface="나눔고딕"/>
              </a:rPr>
              <a:t>-</a:t>
            </a:r>
            <a:r>
              <a:rPr lang="ko-KR" altLang="en-US" sz="3000">
                <a:latin typeface="나눔고딕"/>
                <a:ea typeface="나눔고딕"/>
              </a:rPr>
              <a:t> 다중 클래스 분류는 </a:t>
            </a:r>
            <a:r>
              <a:rPr lang="en-US" altLang="ko-KR" sz="3000">
                <a:latin typeface="나눔고딕"/>
                <a:ea typeface="나눔고딕"/>
              </a:rPr>
              <a:t>sotfmax</a:t>
            </a:r>
            <a:r>
              <a:rPr lang="ko-KR" altLang="en-US" sz="3000">
                <a:latin typeface="나눔고딕"/>
                <a:ea typeface="나눔고딕"/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260877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E5743"/>
          </a:solidFill>
          <a:headEnd w="med" len="med"/>
          <a:tailEnd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730</Words>
  <Application>Microsoft Office PowerPoint</Application>
  <PresentationFormat>사용자 지정</PresentationFormat>
  <Paragraphs>158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pretendard</vt:lpstr>
      <vt:lpstr>나눔고딕</vt:lpstr>
      <vt:lpstr>나눔고딕 ExtraBold</vt:lpstr>
      <vt:lpstr>나눔고딕 Light</vt:lpstr>
      <vt:lpstr>맑은 고딕</vt:lpstr>
      <vt:lpstr>Arial</vt:lpstr>
      <vt:lpstr>Calibri</vt:lpstr>
      <vt:lpstr>Office Theme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심플한 회사 사업 프로젝트 소개 프레젠테이션</dc:title>
  <dc:creator>user</dc:creator>
  <cp:lastModifiedBy>chunjae_DB1</cp:lastModifiedBy>
  <cp:revision>219</cp:revision>
  <dcterms:created xsi:type="dcterms:W3CDTF">2006-08-16T00:00:00Z</dcterms:created>
  <dcterms:modified xsi:type="dcterms:W3CDTF">2024-11-19T02:23:58Z</dcterms:modified>
  <cp:version/>
</cp:coreProperties>
</file>