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386" r:id="rId5"/>
    <p:sldId id="384" r:id="rId6"/>
    <p:sldId id="385" r:id="rId7"/>
    <p:sldId id="397" r:id="rId8"/>
    <p:sldId id="398" r:id="rId9"/>
    <p:sldId id="395" r:id="rId10"/>
    <p:sldId id="396" r:id="rId11"/>
    <p:sldId id="394" r:id="rId12"/>
    <p:sldId id="399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821" y="67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0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4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2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5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8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1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4209923"/>
            <a:ext cx="9526504" cy="18201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대규모 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LLM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을 활용한</a:t>
            </a:r>
          </a:p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지식 챗봇 개발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699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316"/>
              </a:lnSpc>
              <a:defRPr/>
            </a:pPr>
            <a:r>
              <a:rPr lang="en-US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Day 0</a:t>
            </a:r>
            <a:r>
              <a:rPr lang="en-US" altLang="ko-KR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의 평가 지표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30096" y="3978329"/>
            <a:ext cx="3707227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지표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9759" y="3978329"/>
            <a:ext cx="12632954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설명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56744" y="4716612"/>
            <a:ext cx="368497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정량적 지표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27092" y="4716612"/>
            <a:ext cx="12578404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정확성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F1 Score, BLEU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등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56744" y="5457276"/>
            <a:ext cx="368497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정성적 지표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27092" y="5457276"/>
            <a:ext cx="12578404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사용자 만족도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맥락 유지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대화의 자연스러움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56744" y="6197940"/>
            <a:ext cx="368497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효율성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827092" y="6197940"/>
            <a:ext cx="12578404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응답 시간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대화 완료율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56744" y="6936223"/>
            <a:ext cx="368497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비즈니스 지표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27092" y="6936223"/>
            <a:ext cx="12578404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사용자 전환율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챗봇 재사용률</a:t>
            </a:r>
          </a:p>
        </p:txBody>
      </p:sp>
    </p:spTree>
    <p:extLst>
      <p:ext uri="{BB962C8B-B14F-4D97-AF65-F5344CB8AC3E}">
        <p14:creationId xmlns:p14="http://schemas.microsoft.com/office/powerpoint/2010/main" val="256858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JSON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2629" y="5513109"/>
            <a:ext cx="2103623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특징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778688" y="5513109"/>
            <a:ext cx="8982137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설명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09652" y="6251392"/>
            <a:ext cx="209099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경량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786021" y="6251392"/>
            <a:ext cx="894335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간단한 구조로 데이터를 표현하여 용량이 적고 빠르게 처리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9652" y="6992056"/>
            <a:ext cx="209099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텍스트기반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786021" y="6992056"/>
            <a:ext cx="894335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사람이 읽고 쓰기 쉬운 형태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09652" y="7732720"/>
            <a:ext cx="2090997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구조화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86021" y="7732720"/>
            <a:ext cx="8943352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데이터 구조를 쉽게 표현 가능</a:t>
            </a:r>
          </a:p>
        </p:txBody>
      </p:sp>
      <p:sp>
        <p:nvSpPr>
          <p:cNvPr id="51" name="TextBox 16"/>
          <p:cNvSpPr txBox="1"/>
          <p:nvPr/>
        </p:nvSpPr>
        <p:spPr>
          <a:xfrm>
            <a:off x="1028698" y="3617595"/>
            <a:ext cx="16072528" cy="15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사람도 읽기 쉽고</a:t>
            </a: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 기계가 처리하기도 쉬운 텍스트 기반 형식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-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 웹 애플리케이션</a:t>
            </a: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,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 구조화된 데이터로 널리 사용됨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25659" y="5324864"/>
            <a:ext cx="6127823" cy="3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Sequence - to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Transformer Attention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BERT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GPT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4</a:t>
              </a:r>
            </a:p>
          </p:txBody>
        </p:sp>
      </p:grpSp>
      <p:sp>
        <p:nvSpPr>
          <p:cNvPr id="37" name="TextBox 11"/>
          <p:cNvSpPr txBox="1"/>
          <p:nvPr/>
        </p:nvSpPr>
        <p:spPr>
          <a:xfrm>
            <a:off x="1926539" y="7850553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Hugging Face</a:t>
            </a:r>
          </a:p>
        </p:txBody>
      </p:sp>
      <p:grpSp>
        <p:nvGrpSpPr>
          <p:cNvPr id="38" name="Group 34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39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5</a:t>
              </a: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926539" y="8892486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Chatbot</a:t>
            </a:r>
          </a:p>
        </p:txBody>
      </p:sp>
      <p:grpSp>
        <p:nvGrpSpPr>
          <p:cNvPr id="42" name="Group 34"/>
          <p:cNvGrpSpPr/>
          <p:nvPr/>
        </p:nvGrpSpPr>
        <p:grpSpPr>
          <a:xfrm>
            <a:off x="1028700" y="8871924"/>
            <a:ext cx="678786" cy="613207"/>
            <a:chOff x="0" y="0"/>
            <a:chExt cx="178775" cy="161503"/>
          </a:xfrm>
        </p:grpSpPr>
        <p:sp>
          <p:nvSpPr>
            <p:cNvPr id="43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155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API Key</a:t>
            </a:r>
            <a:r>
              <a:rPr lang="ko-KR" altLang="en-US" sz="3200">
                <a:latin typeface="나눔고딕"/>
                <a:ea typeface="나눔고딕"/>
              </a:rPr>
              <a:t>를 통한</a:t>
            </a:r>
            <a:r>
              <a:rPr lang="en-US" altLang="ko-KR" sz="3200">
                <a:latin typeface="나눔고딕"/>
                <a:ea typeface="나눔고딕"/>
              </a:rPr>
              <a:t> GPT API </a:t>
            </a:r>
            <a:r>
              <a:rPr lang="ko-KR" altLang="en-US" sz="3200">
                <a:latin typeface="나눔고딕"/>
                <a:ea typeface="나눔고딕"/>
              </a:rPr>
              <a:t>호출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모델 호출 후 </a:t>
            </a:r>
            <a:r>
              <a:rPr lang="en-US" altLang="ko-KR" sz="3200">
                <a:latin typeface="나눔고딕"/>
                <a:ea typeface="나눔고딕"/>
              </a:rPr>
              <a:t>role</a:t>
            </a:r>
            <a:r>
              <a:rPr lang="ko-KR" altLang="en-US" sz="3200">
                <a:latin typeface="나눔고딕"/>
                <a:ea typeface="나눔고딕"/>
              </a:rPr>
              <a:t>과 </a:t>
            </a:r>
            <a:r>
              <a:rPr lang="en-US" altLang="ko-KR" sz="3200">
                <a:latin typeface="나눔고딕"/>
                <a:ea typeface="나눔고딕"/>
              </a:rPr>
              <a:t>content</a:t>
            </a:r>
            <a:r>
              <a:rPr lang="ko-KR" altLang="en-US" sz="3200">
                <a:latin typeface="나눔고딕"/>
                <a:ea typeface="나눔고딕"/>
              </a:rPr>
              <a:t>를 입력하여 </a:t>
            </a:r>
            <a:r>
              <a:rPr lang="en-US" altLang="ko-KR" sz="3200">
                <a:latin typeface="나눔고딕"/>
                <a:ea typeface="나눔고딕"/>
              </a:rPr>
              <a:t>Chat GPT</a:t>
            </a:r>
            <a:r>
              <a:rPr lang="ko-KR" altLang="en-US" sz="3200">
                <a:latin typeface="나눔고딕"/>
                <a:ea typeface="나눔고딕"/>
              </a:rPr>
              <a:t>와 비슷한 형태로 사용할 수 있음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GPT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66841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5210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▼ </a:t>
            </a:r>
            <a:r>
              <a:rPr lang="en-US" altLang="ko-KR" sz="3200">
                <a:latin typeface="나눔고딕"/>
                <a:ea typeface="나눔고딕"/>
              </a:rPr>
              <a:t>role</a:t>
            </a:r>
            <a:r>
              <a:rPr lang="ko-KR" altLang="en-US" sz="3200">
                <a:latin typeface="나눔고딕"/>
                <a:ea typeface="나눔고딕"/>
              </a:rPr>
              <a:t> 옵션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1.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system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 </a:t>
            </a:r>
            <a:r>
              <a:rPr lang="ko-KR" altLang="en-US" sz="3200">
                <a:latin typeface="나눔고딕"/>
                <a:ea typeface="나눔고딕"/>
              </a:rPr>
              <a:t>대화의 전체적인 지침이나 규칙 제공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2.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user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 </a:t>
            </a:r>
            <a:r>
              <a:rPr lang="ko-KR" altLang="en-US" sz="3200">
                <a:latin typeface="나눔고딕"/>
                <a:ea typeface="나눔고딕"/>
              </a:rPr>
              <a:t>사용자가 입력한 질문이나 요청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3.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assistant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 </a:t>
            </a:r>
            <a:r>
              <a:rPr lang="ko-KR" altLang="en-US" sz="3200">
                <a:latin typeface="나눔고딕"/>
                <a:ea typeface="나눔고딕"/>
              </a:rPr>
              <a:t>모델이 생성한 응답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GPT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7680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476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client.chat.completions.create 매서드 옵션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max_tokens </a:t>
            </a:r>
            <a:r>
              <a:rPr lang="en-US" altLang="ko-KR" sz="3200">
                <a:latin typeface="나눔고딕"/>
                <a:ea typeface="나눔고딕"/>
              </a:rPr>
              <a:t>: </a:t>
            </a:r>
            <a:r>
              <a:rPr lang="ko-KR" altLang="en-US" sz="3200">
                <a:latin typeface="나눔고딕"/>
                <a:ea typeface="나눔고딕"/>
              </a:rPr>
              <a:t> 모델이 생성할 응답의 최대 토큰 수 제한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temperature </a:t>
            </a:r>
            <a:r>
              <a:rPr lang="en-US" altLang="ko-KR" sz="3200">
                <a:latin typeface="나눔고딕"/>
                <a:ea typeface="나눔고딕"/>
              </a:rPr>
              <a:t>: </a:t>
            </a:r>
            <a:r>
              <a:rPr lang="ko-KR" altLang="en-US" sz="3200">
                <a:latin typeface="나눔고딕"/>
                <a:ea typeface="나눔고딕"/>
              </a:rPr>
              <a:t>응답의 랜덤성</a:t>
            </a:r>
            <a:r>
              <a:rPr lang="en-US" altLang="ko-KR" sz="3200">
                <a:latin typeface="나눔고딕"/>
                <a:ea typeface="나눔고딕"/>
              </a:rPr>
              <a:t>,</a:t>
            </a:r>
            <a:r>
              <a:rPr lang="ko-KR" altLang="en-US" sz="3200">
                <a:latin typeface="나눔고딕"/>
                <a:ea typeface="나눔고딕"/>
              </a:rPr>
              <a:t> 값이 높을수록 더 다양하고 창의적인 응답 생성</a:t>
            </a:r>
            <a:endParaRPr lang="en-US" altLang="ko-KR" sz="32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n </a:t>
            </a:r>
            <a:r>
              <a:rPr lang="en-US" altLang="ko-KR" sz="3200">
                <a:latin typeface="나눔고딕"/>
                <a:ea typeface="나눔고딕"/>
              </a:rPr>
              <a:t>:</a:t>
            </a:r>
            <a:r>
              <a:rPr lang="ko-KR" altLang="en-US" sz="3200">
                <a:latin typeface="나눔고딕"/>
                <a:ea typeface="나눔고딕"/>
              </a:rPr>
              <a:t> 생성할 응답의 개수 설정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stop : </a:t>
            </a:r>
            <a:r>
              <a:rPr lang="ko-KR" altLang="en-US" sz="3200">
                <a:latin typeface="나눔고딕"/>
                <a:ea typeface="나눔고딕"/>
              </a:rPr>
              <a:t>응답 생성을 멈출 텍스트 설정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-</a:t>
            </a:r>
            <a:r>
              <a:rPr lang="ko-KR" altLang="en-US" sz="3200">
                <a:latin typeface="나눔고딕"/>
                <a:ea typeface="나눔고딕"/>
              </a:rPr>
              <a:t> frequency_penalty </a:t>
            </a:r>
            <a:r>
              <a:rPr lang="en-US" altLang="ko-KR" sz="3200">
                <a:latin typeface="나눔고딕"/>
                <a:ea typeface="나눔고딕"/>
              </a:rPr>
              <a:t>:</a:t>
            </a:r>
            <a:r>
              <a:rPr lang="ko-KR" altLang="en-US" sz="3200">
                <a:latin typeface="나눔고딕"/>
                <a:ea typeface="나눔고딕"/>
              </a:rPr>
              <a:t> 반복된 단어</a:t>
            </a:r>
            <a:r>
              <a:rPr lang="en-US" altLang="ko-KR" sz="3200">
                <a:latin typeface="나눔고딕"/>
                <a:ea typeface="나눔고딕"/>
              </a:rPr>
              <a:t>/</a:t>
            </a:r>
            <a:r>
              <a:rPr lang="ko-KR" altLang="en-US" sz="3200">
                <a:latin typeface="나눔고딕"/>
                <a:ea typeface="나눔고딕"/>
              </a:rPr>
              <a:t>구문 생성 빈도 조절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GPT API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를 이용한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Chatbot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9325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6"/>
            <a:ext cx="16072528" cy="6210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1.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 명확하고 구체적인 지시 작성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① 구분자</a:t>
            </a:r>
            <a:r>
              <a:rPr lang="en-US" altLang="ko-KR" sz="3200">
                <a:latin typeface="나눔고딕"/>
                <a:ea typeface="나눔고딕"/>
              </a:rPr>
              <a:t>("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",</a:t>
            </a:r>
            <a:r>
              <a:rPr lang="ko-KR" altLang="en-US" sz="3200">
                <a:latin typeface="나눔고딕"/>
                <a:ea typeface="나눔고딕"/>
              </a:rPr>
              <a:t> </a:t>
            </a:r>
            <a:r>
              <a:rPr lang="en-US" altLang="ko-KR" sz="3200">
                <a:latin typeface="나눔고딕"/>
                <a:ea typeface="나눔고딕"/>
              </a:rPr>
              <a:t>&lt;tag&gt;)</a:t>
            </a:r>
            <a:r>
              <a:rPr lang="ko-KR" altLang="en-US" sz="3200">
                <a:latin typeface="나눔고딕"/>
                <a:ea typeface="나눔고딕"/>
              </a:rPr>
              <a:t> 등을 통한 명백한 구두점 사용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&lt;tag&gt;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로 구분된 여러 텍스트를 한 문장으로 요약하세요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② 출력의 형태 제시하기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리스트 형태로 출력하세요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딕셔너리 형태로 출력하세요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③ 모델이 조건을 충족하는지 확인하도록 요구하기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처음 지시에서 조건을 충족했는지 확인하고 다음 단계로 넘어가세요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④ 소량의 예제 제공하기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요구사항의 성공적인 수행 사례를 제공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프롬프트 작성 원칙</a:t>
            </a:r>
          </a:p>
        </p:txBody>
      </p:sp>
    </p:spTree>
    <p:extLst>
      <p:ext uri="{BB962C8B-B14F-4D97-AF65-F5344CB8AC3E}">
        <p14:creationId xmlns:p14="http://schemas.microsoft.com/office/powerpoint/2010/main" val="16346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5"/>
            <a:ext cx="16072528" cy="3514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/>
                </a:solidFill>
                <a:latin typeface="나눔고딕"/>
                <a:ea typeface="나눔고딕"/>
              </a:rPr>
              <a:t>2.</a:t>
            </a:r>
            <a:r>
              <a:rPr lang="ko-KR" altLang="en-US" sz="3200">
                <a:solidFill>
                  <a:schemeClr val="tx1"/>
                </a:solidFill>
                <a:latin typeface="나눔고딕"/>
                <a:ea typeface="나눔고딕"/>
              </a:rPr>
              <a:t> 모델에게 생각할 시간을 주기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① 지시를 완료하기 위한 단계 지정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1.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~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를 요약하세요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2.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~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를 번역하세요 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3.~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를 정렬하세요 등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② 해결책을 찾아내도록 지시하기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ex ) </a:t>
            </a:r>
            <a:r>
              <a: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아래의 코드가 올바른지 판단하세요</a:t>
            </a:r>
            <a:r>
              <a:rPr lang="en-US" altLang="ko-KR" sz="27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27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프롬프트 작성 원칙</a:t>
            </a:r>
          </a:p>
        </p:txBody>
      </p:sp>
    </p:spTree>
    <p:extLst>
      <p:ext uri="{BB962C8B-B14F-4D97-AF65-F5344CB8AC3E}">
        <p14:creationId xmlns:p14="http://schemas.microsoft.com/office/powerpoint/2010/main" val="178108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Zero-shot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과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Few-shot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30096" y="3978329"/>
            <a:ext cx="3707227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지표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9759" y="3978329"/>
            <a:ext cx="12632954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설명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56744" y="4716612"/>
            <a:ext cx="3684977" cy="2140257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Zero-shot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27092" y="4716612"/>
            <a:ext cx="12578404" cy="2140257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-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예제나 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pre-trained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없이 새로운 작업을 처리하는 방식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-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task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에 대한 추가적인 맥락 없이 주어진 프롬프트만으로 결과 생성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1.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학습 예제 없음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2.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모델의 언어적 이해와 추론 능력에 의존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56744" y="6870774"/>
            <a:ext cx="3684977" cy="2703982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Few-shot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27092" y="6870774"/>
            <a:ext cx="12578404" cy="2703982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-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새로운 작업을 처리하기 위해 소량의 예제를 제공받음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-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제공된 예제를 보고 작업의 형식과 패턴을 학습하여 이를 기반으로 새로운 입력을 처리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1.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소량의 데이터 학습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(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일반적으로 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1~5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개 예제를 프롬프트에 포함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)</a:t>
            </a:r>
          </a:p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2.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예제를 기반으로 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task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의 구조와 요구사항 파악</a:t>
            </a:r>
          </a:p>
        </p:txBody>
      </p:sp>
    </p:spTree>
    <p:extLst>
      <p:ext uri="{BB962C8B-B14F-4D97-AF65-F5344CB8AC3E}">
        <p14:creationId xmlns:p14="http://schemas.microsoft.com/office/powerpoint/2010/main" val="37006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Chatbot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싱글턴과 멀티턴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30096" y="3978329"/>
            <a:ext cx="3707227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지표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9759" y="3978329"/>
            <a:ext cx="12632954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설명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56744" y="4716612"/>
            <a:ext cx="3684977" cy="76010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싱글턴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27092" y="4716612"/>
            <a:ext cx="12578404" cy="76010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한 번의 질문과 한 번의 답변으로 끝나는 대화 방식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56744" y="5451744"/>
            <a:ext cx="3684977" cy="10905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멀티턴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27092" y="5451744"/>
            <a:ext cx="12578404" cy="10905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여러 차례에 걸쳐 진행되는 대화 방식</a:t>
            </a:r>
          </a:p>
          <a:p>
            <a:pPr lvl="0" algn="ctr">
              <a:defRPr/>
            </a:pP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사용자의 질문에 대한 응답 이후</a:t>
            </a: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 추가 질문을 하거나 더 많은 정보 요청 가능</a:t>
            </a:r>
          </a:p>
        </p:txBody>
      </p:sp>
      <p:sp>
        <p:nvSpPr>
          <p:cNvPr id="38" name="TextBox 16"/>
          <p:cNvSpPr txBox="1"/>
          <p:nvPr/>
        </p:nvSpPr>
        <p:spPr>
          <a:xfrm>
            <a:off x="1028698" y="6847797"/>
            <a:ext cx="16072528" cy="1551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→ 싱글턴 대화는 단순한 질문에 빠르게 답변을 제공할 수 있으며</a:t>
            </a:r>
            <a:r>
              <a:rPr lang="en-US" altLang="ko-KR" sz="3200">
                <a:latin typeface="나눔고딕"/>
                <a:ea typeface="나눔고딕"/>
              </a:rPr>
              <a:t>,</a:t>
            </a:r>
            <a:r>
              <a:rPr lang="ko-KR" altLang="en-US" sz="3200">
                <a:latin typeface="나눔고딕"/>
                <a:ea typeface="나눔고딕"/>
              </a:rPr>
              <a:t> 멀티턴 대화는 사용자가 </a:t>
            </a:r>
            <a:r>
              <a:rPr lang="en-US" altLang="ko-KR" sz="3200">
                <a:latin typeface="나눔고딕"/>
                <a:ea typeface="나눔고딕"/>
              </a:rPr>
              <a:t>AI</a:t>
            </a:r>
            <a:r>
              <a:rPr lang="ko-KR" altLang="en-US" sz="3200">
                <a:latin typeface="나눔고딕"/>
                <a:ea typeface="나눔고딕"/>
              </a:rPr>
              <a:t>와 더 많은 대화를 나누며 정보를 교환할 수 있다</a:t>
            </a:r>
            <a:r>
              <a:rPr lang="en-US" altLang="ko-KR" sz="3200">
                <a:latin typeface="나눔고딕"/>
                <a:ea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21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589</Words>
  <Application>Microsoft Office PowerPoint</Application>
  <PresentationFormat>사용자 지정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275</cp:revision>
  <dcterms:created xsi:type="dcterms:W3CDTF">2006-08-16T00:00:00Z</dcterms:created>
  <dcterms:modified xsi:type="dcterms:W3CDTF">2024-11-26T00:00:27Z</dcterms:modified>
  <cp:version/>
</cp:coreProperties>
</file>