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357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266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87979" autoAdjust="0"/>
  </p:normalViewPr>
  <p:slideViewPr>
    <p:cSldViewPr snapToGrid="0">
      <p:cViewPr>
        <p:scale>
          <a:sx n="53" d="100"/>
          <a:sy n="53" d="100"/>
        </p:scale>
        <p:origin x="269" y="29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5B199A7-9E4C-4FF0-B9C6-1CFC6EF9F1E7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A570646-5ADD-4710-B5DC-FAF900DD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96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2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2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3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47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1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50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7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94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9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>
            <a:extLst>
              <a:ext uri="{FF2B5EF4-FFF2-40B4-BE49-F238E27FC236}">
                <a16:creationId xmlns:a16="http://schemas.microsoft.com/office/drawing/2014/main" id="{3CBAA499-0C4B-5A5B-4114-09D6B2E4CA15}"/>
              </a:ext>
            </a:extLst>
          </p:cNvPr>
          <p:cNvGrpSpPr/>
          <p:nvPr userDrawn="1"/>
        </p:nvGrpSpPr>
        <p:grpSpPr>
          <a:xfrm>
            <a:off x="13267507" y="0"/>
            <a:ext cx="5020493" cy="10287000"/>
            <a:chOff x="0" y="0"/>
            <a:chExt cx="1322270" cy="2709333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0EFC406C-4B83-2E97-F92B-697E4C27558B}"/>
                </a:ext>
              </a:extLst>
            </p:cNvPr>
            <p:cNvSpPr/>
            <p:nvPr/>
          </p:nvSpPr>
          <p:spPr>
            <a:xfrm>
              <a:off x="0" y="0"/>
              <a:ext cx="1322270" cy="2709333"/>
            </a:xfrm>
            <a:custGeom>
              <a:avLst/>
              <a:gdLst/>
              <a:ahLst/>
              <a:cxnLst/>
              <a:rect l="l" t="t" r="r" b="b"/>
              <a:pathLst>
                <a:path w="1322270" h="2709333">
                  <a:moveTo>
                    <a:pt x="0" y="0"/>
                  </a:moveTo>
                  <a:lnTo>
                    <a:pt x="1322270" y="0"/>
                  </a:lnTo>
                  <a:lnTo>
                    <a:pt x="13222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D5C585E0-0856-FB35-09B7-89F0A3EC769A}"/>
                </a:ext>
              </a:extLst>
            </p:cNvPr>
            <p:cNvSpPr txBox="1"/>
            <p:nvPr/>
          </p:nvSpPr>
          <p:spPr>
            <a:xfrm>
              <a:off x="0" y="-38100"/>
              <a:ext cx="132227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25ED4-EA54-D76D-F671-AB37893A3347}"/>
              </a:ext>
            </a:extLst>
          </p:cNvPr>
          <p:cNvSpPr txBox="1"/>
          <p:nvPr userDrawn="1"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8BE28-F911-670A-AE4C-FFF2FE64C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07BD7E-3446-ED8B-D83B-6C092F0B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9F5B1-7B8D-FCB2-B506-781BA5D5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79A35-EC05-EB5A-C7B0-044B717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CC937-2ECF-AA1C-99AE-923C2166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6724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01D4C-9CDC-1AB8-B635-CC7B713A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82E03-C160-A6FD-90A7-5751AC3B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391A3-A614-C266-AA61-F6933A8E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6E949-C1A0-F64A-9212-3A4F5554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F1BFF-C0B4-132B-848E-089B055B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5072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7A7A1-4FF0-A39C-1114-5A7CE9D5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174240-75F0-178E-8716-6BE299DC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37D35-E147-598B-35C0-49EEA2FF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4AD4B-4EC7-01D9-0010-EDF5DB5C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82412-9397-A08F-71AF-1DE260FD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4945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425C6-1A07-9B7E-EAB4-DD28C7B4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82909-B20A-A106-BB5B-07F62C16C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DA6B6-D249-C331-69FA-6E07867C2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E1582-D4A2-322E-018E-7F0BAA23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C241E-E394-86BF-51A9-2DE3B7ED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A2195-6317-B692-E13C-B9A8FB70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0185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3E5CB-6D44-DC96-AB68-F0C1C652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7C27A-D6FF-D76D-58A7-3A22E754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F355A-4FDC-C9FD-67CA-B9E05349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AC1908-CF16-879B-FD6C-DA13F58BC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5F8E38-C243-DFFA-3B96-D02355AF1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0C65E7-57FC-2210-73A1-85F35378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051FDD-8058-E639-7B01-D015197F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53B011-7806-9A59-813C-573A5C0A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0806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E253-9922-00FD-3BB8-2783E4DE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466E48-504C-6626-04F0-B4520EBE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FBE26-D3DF-704F-C558-33C16D7C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3F31E3-29D5-905A-C68C-E8492F62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748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37CCD-0FA2-187F-DBD8-E78D45A5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B09D1-86BC-1242-4FAB-7B6A555F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D019A-48EC-9D45-A3AC-18CF6D7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5734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8B54F-9D62-1A0E-3D4D-7F73EB89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A4235-4569-E2DF-8444-3CD04C1A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2375E-2C77-B870-F2FE-729A300C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C2970C-A1E6-5052-7E3E-6641E1B2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8D9B9-B23A-E419-E241-75ACAB7F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0F73C-8FC4-D228-0FE2-F54BC18C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090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DFCA-F0A1-8ADB-D523-6DAD477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33D29D-9D5A-BC88-4C5E-97BF17DEF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398F4-DB6E-027E-50EF-24E29433B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A5667-64AC-D279-49AD-EC6FA890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48A1B-A831-86BE-E828-A8929BE7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47D80-0103-842E-1F57-D5867917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6382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90C24-6BEE-BF6A-44AB-8FAB9F71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26C143-63B3-CC5E-F78F-678B7F462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EFE36-4DFD-897B-A72E-7CD0A63D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9C75A-B5BF-2207-BAF2-8DC7F90E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500A6-721B-FB13-59DC-A8E51668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017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48B4EF-602B-A40E-487E-22B044E72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13066-87B3-FF63-8F7C-A2F663172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95A2-5E66-DE74-5F46-647C305E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25ED9-7788-1AF2-A4A1-C85F5142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F5E07-27FD-9738-4A54-9234B27A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838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>
            <a:extLst>
              <a:ext uri="{FF2B5EF4-FFF2-40B4-BE49-F238E27FC236}">
                <a16:creationId xmlns:a16="http://schemas.microsoft.com/office/drawing/2014/main" id="{43BA8FB6-5A51-90E8-CDCA-C57722F24F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3333" b="-3333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05EB1-F330-4E1C-F894-B2DC38273444}"/>
              </a:ext>
            </a:extLst>
          </p:cNvPr>
          <p:cNvSpPr txBox="1"/>
          <p:nvPr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AC7883-98EC-2F66-24C9-8FC68C9B8B14}"/>
              </a:ext>
            </a:extLst>
          </p:cNvPr>
          <p:cNvSpPr/>
          <p:nvPr/>
        </p:nvSpPr>
        <p:spPr>
          <a:xfrm>
            <a:off x="18650857" y="0"/>
            <a:ext cx="1028700" cy="1028700"/>
          </a:xfrm>
          <a:prstGeom prst="rect">
            <a:avLst/>
          </a:prstGeom>
          <a:solidFill>
            <a:srgbClr val="9DA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5CB80-688B-AEEF-3446-51AEF9409749}"/>
              </a:ext>
            </a:extLst>
          </p:cNvPr>
          <p:cNvSpPr/>
          <p:nvPr/>
        </p:nvSpPr>
        <p:spPr>
          <a:xfrm>
            <a:off x="20000685" y="0"/>
            <a:ext cx="1028700" cy="1028700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6C237-9371-29DF-2924-5E40546FEBCB}"/>
              </a:ext>
            </a:extLst>
          </p:cNvPr>
          <p:cNvSpPr txBox="1"/>
          <p:nvPr/>
        </p:nvSpPr>
        <p:spPr>
          <a:xfrm>
            <a:off x="18752457" y="156754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나눔고딕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5ECF6-5E9E-B856-F541-872E54662A14}"/>
              </a:ext>
            </a:extLst>
          </p:cNvPr>
          <p:cNvSpPr txBox="1"/>
          <p:nvPr/>
        </p:nvSpPr>
        <p:spPr>
          <a:xfrm>
            <a:off x="18752457" y="20262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97087-EB1A-7D7B-6175-FC926DAFF231}"/>
              </a:ext>
            </a:extLst>
          </p:cNvPr>
          <p:cNvSpPr txBox="1"/>
          <p:nvPr/>
        </p:nvSpPr>
        <p:spPr>
          <a:xfrm>
            <a:off x="18752457" y="247571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나눔고딕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1C4350-16E9-4780-ECB8-6801E05F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B8EFC7-6EC1-DD78-DD54-A7AE2392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AB63E-63D4-3ECB-1933-8EC22FB2E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E8DBC-0DB2-4D12-BBAD-E256BC069661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1E055-4061-039C-205F-3D179A64A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5B938-2E4D-A500-5BD5-39989DA63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B92E4-C70F-F203-61BC-3721C7FEF89E}"/>
              </a:ext>
            </a:extLst>
          </p:cNvPr>
          <p:cNvSpPr txBox="1"/>
          <p:nvPr/>
        </p:nvSpPr>
        <p:spPr>
          <a:xfrm>
            <a:off x="16611600" y="1905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pic>
        <p:nvPicPr>
          <p:cNvPr id="8" name="그림 7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69ED21AA-2D92-7594-E53B-3D18C8D504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600" y="177166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6142368"/>
            <a:ext cx="9526504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736524"/>
            <a:ext cx="1638336" cy="163833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765373" y="4574849"/>
            <a:ext cx="2873053" cy="3935139"/>
            <a:chOff x="0" y="0"/>
            <a:chExt cx="756689" cy="10364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6689" cy="1036415"/>
            </a:xfrm>
            <a:custGeom>
              <a:avLst/>
              <a:gdLst/>
              <a:ahLst/>
              <a:cxnLst/>
              <a:rect l="l" t="t" r="r" b="b"/>
              <a:pathLst>
                <a:path w="756689" h="1036415">
                  <a:moveTo>
                    <a:pt x="0" y="0"/>
                  </a:moveTo>
                  <a:lnTo>
                    <a:pt x="756689" y="0"/>
                  </a:lnTo>
                  <a:lnTo>
                    <a:pt x="756689" y="1036415"/>
                  </a:lnTo>
                  <a:lnTo>
                    <a:pt x="0" y="1036415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56689" cy="1074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201900" y="7200900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4209923"/>
            <a:ext cx="9526504" cy="182013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defRPr/>
            </a:pPr>
            <a:r>
              <a:rPr lang="ko-KR" altLang="en-US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대규모 </a:t>
            </a:r>
            <a:r>
              <a:rPr lang="en-US" altLang="ko-KR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LLM</a:t>
            </a:r>
            <a:r>
              <a:rPr lang="ko-KR" altLang="en-US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을 활용한</a:t>
            </a:r>
          </a:p>
          <a:p>
            <a:pPr lvl="0" algn="l">
              <a:defRPr/>
            </a:pPr>
            <a:r>
              <a:rPr lang="ko-KR" altLang="en-US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지식 챗봇 개발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6800" y="6254679"/>
            <a:ext cx="8400401" cy="66999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316"/>
              </a:lnSpc>
              <a:defRPr/>
            </a:pPr>
            <a:r>
              <a:rPr lang="en-US" sz="3797" spc="-91">
                <a:solidFill>
                  <a:srgbClr val="373737"/>
                </a:solidFill>
                <a:latin typeface="나눔고딕 ExtraBold"/>
                <a:ea typeface="나눔고딕 ExtraBold"/>
                <a:cs typeface="+mn-cs"/>
              </a:rPr>
              <a:t>Day 0</a:t>
            </a:r>
            <a:r>
              <a:rPr lang="en-US" altLang="ko-KR" sz="3797" spc="-91">
                <a:solidFill>
                  <a:srgbClr val="373737"/>
                </a:solidFill>
                <a:latin typeface="나눔고딕 ExtraBold"/>
                <a:ea typeface="나눔고딕 ExtraBold"/>
                <a:cs typeface="+mn-cs"/>
              </a:rPr>
              <a:t>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147" y="8799880"/>
            <a:ext cx="5405092" cy="47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  <a:spcBef>
                <a:spcPct val="0"/>
              </a:spcBef>
            </a:pPr>
            <a:r>
              <a:rPr lang="ko-KR" altLang="en-US" sz="2776" spc="-186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강의자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김수빈</a:t>
            </a:r>
            <a:endParaRPr lang="en-US" sz="2776" spc="-186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28700" y="8914723"/>
            <a:ext cx="276360" cy="27636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1" name="그림 20" descr="로고, 클립아트, 그래픽, 상징이(가) 표시된 사진&#10;&#10;자동 생성된 설명">
            <a:extLst>
              <a:ext uri="{FF2B5EF4-FFF2-40B4-BE49-F238E27FC236}">
                <a16:creationId xmlns:a16="http://schemas.microsoft.com/office/drawing/2014/main" id="{91C016FD-1A89-0618-6D7C-81F5EAFBB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2" y="2019702"/>
            <a:ext cx="1105497" cy="1105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396" y="4785360"/>
            <a:ext cx="8612156" cy="530312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Hugging Face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</a:rPr>
              <a:t>5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LLama API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를 이용한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Chatbot 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구현</a:t>
            </a:r>
          </a:p>
        </p:txBody>
      </p:sp>
      <p:sp>
        <p:nvSpPr>
          <p:cNvPr id="34" name="TextBox 16"/>
          <p:cNvSpPr txBox="1"/>
          <p:nvPr/>
        </p:nvSpPr>
        <p:spPr>
          <a:xfrm>
            <a:off x="1087014" y="3867839"/>
            <a:ext cx="16532294" cy="816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200">
                <a:solidFill>
                  <a:srgbClr val="FF0000"/>
                </a:solidFill>
                <a:latin typeface="나눔고딕"/>
                <a:ea typeface="나눔고딕"/>
              </a:rPr>
              <a:t>★★★★★★★★</a:t>
            </a:r>
            <a:r>
              <a:rPr lang="ko-KR" altLang="en-US" sz="3200">
                <a:latin typeface="나눔고딕"/>
                <a:ea typeface="나눔고딕"/>
              </a:rPr>
              <a:t>토큰은 한번만 알려주니 꼭 메모장에 </a:t>
            </a:r>
            <a:r>
              <a:rPr lang="en-US" altLang="ko-KR" sz="3200">
                <a:latin typeface="나눔고딕"/>
                <a:ea typeface="나눔고딕"/>
              </a:rPr>
              <a:t>copy</a:t>
            </a:r>
            <a:r>
              <a:rPr lang="ko-KR" altLang="en-US" sz="3200">
                <a:latin typeface="나눔고딕"/>
                <a:ea typeface="나눔고딕"/>
              </a:rPr>
              <a:t>해두기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447198" y="6951759"/>
            <a:ext cx="7696801" cy="633641"/>
          </a:xfrm>
          <a:prstGeom prst="rect">
            <a:avLst/>
          </a:prstGeom>
          <a:noFill/>
          <a:ln w="50800">
            <a:solidFill>
              <a:srgbClr val="F5222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96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7566869"/>
            <a:ext cx="16230600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09903" y="5029200"/>
            <a:ext cx="9468194" cy="92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576" spc="-373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sz="5576" spc="-37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09381" y="6094691"/>
            <a:ext cx="9269239" cy="650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8"/>
              </a:lnSpc>
              <a:spcBef>
                <a:spcPct val="0"/>
              </a:spcBef>
            </a:pPr>
            <a:r>
              <a:rPr lang="en-US" sz="3941" spc="-264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646F0F-DA9A-7F9D-75F9-10FD20F20080}"/>
              </a:ext>
            </a:extLst>
          </p:cNvPr>
          <p:cNvGrpSpPr/>
          <p:nvPr/>
        </p:nvGrpSpPr>
        <p:grpSpPr>
          <a:xfrm>
            <a:off x="8324832" y="2829248"/>
            <a:ext cx="1638336" cy="1638336"/>
            <a:chOff x="1028700" y="1736524"/>
            <a:chExt cx="1638336" cy="1638336"/>
          </a:xfrm>
        </p:grpSpPr>
        <p:grpSp>
          <p:nvGrpSpPr>
            <p:cNvPr id="2" name="Group 4">
              <a:extLst>
                <a:ext uri="{FF2B5EF4-FFF2-40B4-BE49-F238E27FC236}">
                  <a16:creationId xmlns:a16="http://schemas.microsoft.com/office/drawing/2014/main" id="{41817F1A-AC1A-2DA9-4CB5-863480E2DE83}"/>
                </a:ext>
              </a:extLst>
            </p:cNvPr>
            <p:cNvGrpSpPr/>
            <p:nvPr/>
          </p:nvGrpSpPr>
          <p:grpSpPr>
            <a:xfrm>
              <a:off x="1028700" y="1736524"/>
              <a:ext cx="1638336" cy="1638336"/>
              <a:chOff x="0" y="0"/>
              <a:chExt cx="812800" cy="812800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CA5040D5-9D61-FEB8-5B84-AB65562FA3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DA6A2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AA918FA-38DA-B922-8266-C0D5A0BE71AB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pic>
          <p:nvPicPr>
            <p:cNvPr id="12" name="그림 11" descr="로고, 클립아트, 그래픽, 상징이(가) 표시된 사진&#10;&#10;자동 생성된 설명">
              <a:extLst>
                <a:ext uri="{FF2B5EF4-FFF2-40B4-BE49-F238E27FC236}">
                  <a16:creationId xmlns:a16="http://schemas.microsoft.com/office/drawing/2014/main" id="{A954115D-C0B0-B9A0-7630-37A18A13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152" y="2019702"/>
              <a:ext cx="1105497" cy="11054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2532386"/>
            <a:ext cx="11553007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134164"/>
            <a:ext cx="9284162" cy="96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26"/>
              </a:lnSpc>
              <a:spcBef>
                <a:spcPct val="0"/>
              </a:spcBef>
            </a:pPr>
            <a:r>
              <a:rPr lang="en-US" sz="5876" spc="-39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26539" y="3225618"/>
            <a:ext cx="4537689" cy="5272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Sequence - to Sequence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26539" y="4382156"/>
            <a:ext cx="4537689" cy="5327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Transformer Attention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26539" y="5538289"/>
            <a:ext cx="4976285" cy="52913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BERT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26539" y="6694421"/>
            <a:ext cx="4537689" cy="52552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GPT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28700" y="3205057"/>
            <a:ext cx="678786" cy="613207"/>
            <a:chOff x="0" y="0"/>
            <a:chExt cx="178775" cy="1615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8700" y="4361596"/>
            <a:ext cx="678786" cy="613207"/>
            <a:chOff x="0" y="0"/>
            <a:chExt cx="178775" cy="16150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28700" y="5517728"/>
            <a:ext cx="678786" cy="613207"/>
            <a:chOff x="0" y="0"/>
            <a:chExt cx="178775" cy="16150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6673860"/>
            <a:ext cx="678786" cy="613207"/>
            <a:chOff x="0" y="0"/>
            <a:chExt cx="178775" cy="16150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pPr lvl="0">
                <a:defRPr/>
              </a:pPr>
              <a:endParaRPr lang="ko-KR" altLang="en-US">
                <a:latin typeface="나눔고딕 ExtraBold"/>
                <a:ea typeface="나눔고딕 ExtraBold"/>
                <a:cs typeface="+mn-cs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499"/>
                </a:lnSpc>
                <a:defRPr/>
              </a:pPr>
              <a:r>
                <a:rPr lang="en-US" sz="2499">
                  <a:solidFill>
                    <a:srgbClr val="FFFFFF"/>
                  </a:solidFill>
                  <a:latin typeface="나눔고딕 ExtraBold"/>
                  <a:ea typeface="나눔고딕 ExtraBold"/>
                  <a:cs typeface="+mn-cs"/>
                </a:rPr>
                <a:t>4</a:t>
              </a:r>
            </a:p>
          </p:txBody>
        </p:sp>
      </p:grpSp>
      <p:sp>
        <p:nvSpPr>
          <p:cNvPr id="37" name="TextBox 11"/>
          <p:cNvSpPr txBox="1"/>
          <p:nvPr/>
        </p:nvSpPr>
        <p:spPr>
          <a:xfrm>
            <a:off x="1926539" y="7850553"/>
            <a:ext cx="4537689" cy="53144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Hugging Face</a:t>
            </a:r>
          </a:p>
        </p:txBody>
      </p:sp>
      <p:grpSp>
        <p:nvGrpSpPr>
          <p:cNvPr id="38" name="Group 34"/>
          <p:cNvGrpSpPr/>
          <p:nvPr/>
        </p:nvGrpSpPr>
        <p:grpSpPr>
          <a:xfrm>
            <a:off x="1028700" y="7829992"/>
            <a:ext cx="678786" cy="613207"/>
            <a:chOff x="0" y="0"/>
            <a:chExt cx="178775" cy="161503"/>
          </a:xfrm>
        </p:grpSpPr>
        <p:sp>
          <p:nvSpPr>
            <p:cNvPr id="39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pPr lvl="0">
                <a:defRPr/>
              </a:pPr>
              <a:endParaRPr lang="ko-KR" altLang="en-US">
                <a:latin typeface="나눔고딕 ExtraBold"/>
                <a:ea typeface="나눔고딕 ExtraBold"/>
                <a:cs typeface="+mn-cs"/>
              </a:endParaRPr>
            </a:p>
          </p:txBody>
        </p:sp>
        <p:sp>
          <p:nvSpPr>
            <p:cNvPr id="40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499"/>
                </a:lnSpc>
                <a:defRPr/>
              </a:pPr>
              <a:r>
                <a:rPr lang="en-US" altLang="ko-KR" sz="2499">
                  <a:solidFill>
                    <a:srgbClr val="FFFFFF"/>
                  </a:solidFill>
                  <a:latin typeface="나눔고딕 ExtraBold"/>
                  <a:ea typeface="나눔고딕 ExtraBold"/>
                  <a:cs typeface="+mn-cs"/>
                </a:rPr>
                <a:t>5</a:t>
              </a:r>
            </a:p>
          </p:txBody>
        </p:sp>
      </p:grpSp>
      <p:sp>
        <p:nvSpPr>
          <p:cNvPr id="41" name="TextBox 11"/>
          <p:cNvSpPr txBox="1"/>
          <p:nvPr/>
        </p:nvSpPr>
        <p:spPr>
          <a:xfrm>
            <a:off x="1926539" y="8892486"/>
            <a:ext cx="4537689" cy="53144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Chatbot</a:t>
            </a:r>
          </a:p>
        </p:txBody>
      </p:sp>
      <p:grpSp>
        <p:nvGrpSpPr>
          <p:cNvPr id="42" name="Group 34"/>
          <p:cNvGrpSpPr/>
          <p:nvPr/>
        </p:nvGrpSpPr>
        <p:grpSpPr>
          <a:xfrm>
            <a:off x="1028700" y="8871924"/>
            <a:ext cx="678786" cy="613207"/>
            <a:chOff x="0" y="0"/>
            <a:chExt cx="178775" cy="161503"/>
          </a:xfrm>
        </p:grpSpPr>
        <p:sp>
          <p:nvSpPr>
            <p:cNvPr id="43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pPr lvl="0">
                <a:defRPr/>
              </a:pPr>
              <a:endParaRPr lang="ko-KR" altLang="en-US">
                <a:latin typeface="나눔고딕 ExtraBold"/>
                <a:ea typeface="나눔고딕 ExtraBold"/>
                <a:cs typeface="+mn-cs"/>
              </a:endParaRPr>
            </a:p>
          </p:txBody>
        </p:sp>
        <p:sp>
          <p:nvSpPr>
            <p:cNvPr id="44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499"/>
                </a:lnSpc>
                <a:defRPr/>
              </a:pPr>
              <a:r>
                <a:rPr lang="en-US" altLang="ko-KR" sz="2499">
                  <a:solidFill>
                    <a:srgbClr val="FFFFFF"/>
                  </a:solidFill>
                  <a:latin typeface="나눔고딕 ExtraBold"/>
                  <a:ea typeface="나눔고딕 ExtraBold"/>
                  <a:cs typeface="+mn-cs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Hugging Face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4670828" cy="81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https://huggingface.co/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LLama API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를 이용한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Chatbot 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구현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8961" y="4491994"/>
            <a:ext cx="9126505" cy="5475903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837214" y="4491995"/>
            <a:ext cx="3362910" cy="787575"/>
          </a:xfrm>
          <a:prstGeom prst="rect">
            <a:avLst/>
          </a:prstGeom>
          <a:noFill/>
          <a:ln w="50800">
            <a:solidFill>
              <a:srgbClr val="F5222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4" name="TextBox 16"/>
          <p:cNvSpPr txBox="1"/>
          <p:nvPr/>
        </p:nvSpPr>
        <p:spPr>
          <a:xfrm>
            <a:off x="10670330" y="3617599"/>
            <a:ext cx="6809094" cy="1552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200">
                <a:latin typeface="나눔고딕"/>
                <a:ea typeface="나눔고딕"/>
              </a:rPr>
              <a:t>사용할 모델 선택</a:t>
            </a:r>
            <a:r>
              <a:rPr lang="en-US" altLang="ko-KR" sz="3200">
                <a:latin typeface="나눔고딕"/>
                <a:ea typeface="나눔고딕"/>
              </a:rPr>
              <a:t>!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200" u="sng">
                <a:latin typeface="나눔고딕"/>
                <a:ea typeface="나눔고딕"/>
              </a:rPr>
              <a:t>-</a:t>
            </a:r>
            <a:r>
              <a:rPr lang="ko-KR" altLang="en-US" sz="3200" u="sng">
                <a:latin typeface="나눔고딕"/>
                <a:ea typeface="나눔고딕"/>
              </a:rPr>
              <a:t> </a:t>
            </a:r>
            <a:r>
              <a:rPr lang="en-US" altLang="ko-KR" sz="3200" u="sng">
                <a:latin typeface="나눔고딕"/>
                <a:ea typeface="나눔고딕"/>
              </a:rPr>
              <a:t>Llama-3.2.1B-Instruct</a:t>
            </a:r>
          </a:p>
        </p:txBody>
      </p:sp>
    </p:spTree>
    <p:extLst>
      <p:ext uri="{BB962C8B-B14F-4D97-AF65-F5344CB8AC3E}">
        <p14:creationId xmlns:p14="http://schemas.microsoft.com/office/powerpoint/2010/main" val="136946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Hugging Face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</a:rPr>
              <a:t>5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LLama API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를 이용한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Chatbot 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구현</a:t>
            </a:r>
          </a:p>
        </p:txBody>
      </p:sp>
      <p:sp>
        <p:nvSpPr>
          <p:cNvPr id="34" name="TextBox 16"/>
          <p:cNvSpPr txBox="1"/>
          <p:nvPr/>
        </p:nvSpPr>
        <p:spPr>
          <a:xfrm>
            <a:off x="1087014" y="3867839"/>
            <a:ext cx="6809094" cy="1549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200">
                <a:latin typeface="나눔고딕"/>
                <a:ea typeface="나눔고딕"/>
              </a:rPr>
              <a:t>사용할 모델에 대한 권한 승인 必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-</a:t>
            </a:r>
            <a:r>
              <a:rPr lang="ko-KR" altLang="en-US" sz="3200">
                <a:latin typeface="나눔고딕"/>
                <a:ea typeface="나눔고딕"/>
              </a:rPr>
              <a:t> </a:t>
            </a:r>
            <a:r>
              <a:rPr lang="en-US" altLang="ko-KR" sz="3200">
                <a:latin typeface="나눔고딕"/>
                <a:ea typeface="나눔고딕"/>
              </a:rPr>
              <a:t>Expand to review and access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94941" y="2788569"/>
            <a:ext cx="8918120" cy="726015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8755224" y="7835464"/>
            <a:ext cx="4976330" cy="787575"/>
          </a:xfrm>
          <a:prstGeom prst="rect">
            <a:avLst/>
          </a:prstGeom>
          <a:noFill/>
          <a:ln w="50800">
            <a:solidFill>
              <a:srgbClr val="F5222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5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38770" y="2709765"/>
            <a:ext cx="5591175" cy="7239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Hugging Face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</a:rPr>
              <a:t>5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LLama API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를 이용한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Chatbot 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구현</a:t>
            </a:r>
          </a:p>
        </p:txBody>
      </p:sp>
      <p:sp>
        <p:nvSpPr>
          <p:cNvPr id="34" name="TextBox 16"/>
          <p:cNvSpPr txBox="1"/>
          <p:nvPr/>
        </p:nvSpPr>
        <p:spPr>
          <a:xfrm>
            <a:off x="1087014" y="3867839"/>
            <a:ext cx="9028925" cy="1549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200">
                <a:latin typeface="나눔고딕"/>
                <a:ea typeface="나눔고딕"/>
              </a:rPr>
              <a:t>스크롤 다운하여 제일 아래에 있는 양식 작성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-</a:t>
            </a:r>
            <a:r>
              <a:rPr lang="ko-KR" altLang="en-US" sz="3200">
                <a:latin typeface="나눔고딕"/>
                <a:ea typeface="나눔고딕"/>
              </a:rPr>
              <a:t> 동의서 작성 후 모델 사용이 승인될 때 까지 대기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010122" y="2742507"/>
            <a:ext cx="5267911" cy="7085739"/>
          </a:xfrm>
          <a:prstGeom prst="rect">
            <a:avLst/>
          </a:prstGeom>
          <a:noFill/>
          <a:ln w="50800">
            <a:solidFill>
              <a:srgbClr val="F5222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50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Hugging Face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</a:rPr>
              <a:t>5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LLama API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를 이용한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Chatbot 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구현</a:t>
            </a:r>
          </a:p>
        </p:txBody>
      </p:sp>
      <p:sp>
        <p:nvSpPr>
          <p:cNvPr id="34" name="TextBox 16"/>
          <p:cNvSpPr txBox="1"/>
          <p:nvPr/>
        </p:nvSpPr>
        <p:spPr>
          <a:xfrm>
            <a:off x="1087014" y="3867839"/>
            <a:ext cx="9028925" cy="816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200">
                <a:latin typeface="나눔고딕"/>
                <a:ea typeface="나눔고딕"/>
              </a:rPr>
              <a:t>프로필 눌러서 </a:t>
            </a:r>
            <a:r>
              <a:rPr lang="en-US" altLang="ko-KR" sz="3200">
                <a:latin typeface="나눔고딕"/>
                <a:ea typeface="나눔고딕"/>
              </a:rPr>
              <a:t>Settings</a:t>
            </a:r>
            <a:r>
              <a:rPr lang="ko-KR" altLang="en-US" sz="3200">
                <a:latin typeface="나눔고딕"/>
                <a:ea typeface="나눔고딕"/>
              </a:rPr>
              <a:t> 확인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75291" y="2501576"/>
            <a:ext cx="4104302" cy="7433667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1593286" y="7602200"/>
            <a:ext cx="3440665" cy="651504"/>
          </a:xfrm>
          <a:prstGeom prst="rect">
            <a:avLst/>
          </a:prstGeom>
          <a:noFill/>
          <a:ln w="50800">
            <a:solidFill>
              <a:srgbClr val="F5222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8" name="직사각형 37"/>
          <p:cNvSpPr/>
          <p:nvPr/>
        </p:nvSpPr>
        <p:spPr>
          <a:xfrm>
            <a:off x="14314715" y="2489024"/>
            <a:ext cx="894185" cy="651504"/>
          </a:xfrm>
          <a:prstGeom prst="rect">
            <a:avLst/>
          </a:prstGeom>
          <a:noFill/>
          <a:ln w="50800">
            <a:solidFill>
              <a:srgbClr val="F5222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21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98234" y="2666999"/>
            <a:ext cx="9305925" cy="7620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Hugging Face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</a:rPr>
              <a:t>5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LLama API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를 이용한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Chatbot 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구현</a:t>
            </a:r>
          </a:p>
        </p:txBody>
      </p:sp>
      <p:sp>
        <p:nvSpPr>
          <p:cNvPr id="34" name="TextBox 16"/>
          <p:cNvSpPr txBox="1"/>
          <p:nvPr/>
        </p:nvSpPr>
        <p:spPr>
          <a:xfrm>
            <a:off x="1087014" y="3867839"/>
            <a:ext cx="9028925" cy="4474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Gated Repositories</a:t>
            </a:r>
            <a:r>
              <a:rPr lang="ko-KR" altLang="en-US" sz="3200">
                <a:latin typeface="나눔고딕"/>
                <a:ea typeface="나눔고딕"/>
              </a:rPr>
              <a:t> 클릭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Repo Name</a:t>
            </a:r>
            <a:r>
              <a:rPr lang="ko-KR" altLang="en-US" sz="3200">
                <a:latin typeface="나눔고딕"/>
                <a:ea typeface="나눔고딕"/>
              </a:rPr>
              <a:t>에 방금 </a:t>
            </a:r>
            <a:r>
              <a:rPr lang="en-US" altLang="ko-KR" sz="3200">
                <a:latin typeface="나눔고딕"/>
                <a:ea typeface="나눔고딕"/>
              </a:rPr>
              <a:t>Submit</a:t>
            </a:r>
            <a:r>
              <a:rPr lang="ko-KR" altLang="en-US" sz="3200">
                <a:latin typeface="나눔고딕"/>
                <a:ea typeface="나눔고딕"/>
              </a:rPr>
              <a:t>한 모델이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3200">
                <a:latin typeface="나눔고딕"/>
                <a:ea typeface="나눔고딕"/>
              </a:rPr>
              <a:t>있는지 확인</a:t>
            </a:r>
            <a:r>
              <a:rPr lang="en-US" altLang="ko-KR" sz="3200">
                <a:latin typeface="나눔고딕"/>
                <a:ea typeface="나눔고딕"/>
              </a:rPr>
              <a:t>,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Request Status</a:t>
            </a:r>
            <a:r>
              <a:rPr lang="ko-KR" altLang="en-US" sz="3200">
                <a:latin typeface="나눔고딕"/>
                <a:ea typeface="나눔고딕"/>
              </a:rPr>
              <a:t>가</a:t>
            </a:r>
            <a:endParaRPr lang="en-US" altLang="ko-KR" sz="32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PENDING </a:t>
            </a:r>
            <a:r>
              <a:rPr lang="ko-KR" altLang="en-US" sz="3200">
                <a:latin typeface="나눔고딕"/>
                <a:ea typeface="나눔고딕"/>
              </a:rPr>
              <a:t>→ </a:t>
            </a:r>
            <a:r>
              <a:rPr lang="en-US" altLang="ko-KR" sz="3200">
                <a:latin typeface="나눔고딕"/>
                <a:ea typeface="나눔고딕"/>
              </a:rPr>
              <a:t>ACCEPTED</a:t>
            </a:r>
            <a:r>
              <a:rPr lang="ko-KR" altLang="en-US" sz="3200">
                <a:latin typeface="나눔고딕"/>
                <a:ea typeface="나눔고딕"/>
              </a:rPr>
              <a:t>로 바뀌어야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3200">
                <a:latin typeface="나눔고딕"/>
                <a:ea typeface="나눔고딕"/>
              </a:rPr>
              <a:t>모델 사용 가능</a:t>
            </a:r>
            <a:r>
              <a:rPr lang="en-US" altLang="ko-KR" sz="3200">
                <a:latin typeface="나눔고딕"/>
                <a:ea typeface="나눔고딕"/>
              </a:rPr>
              <a:t>!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269256" y="8080388"/>
            <a:ext cx="2274339" cy="651504"/>
          </a:xfrm>
          <a:prstGeom prst="rect">
            <a:avLst/>
          </a:prstGeom>
          <a:noFill/>
          <a:ln w="50800">
            <a:solidFill>
              <a:srgbClr val="F5222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8" name="직사각형 37"/>
          <p:cNvSpPr/>
          <p:nvPr/>
        </p:nvSpPr>
        <p:spPr>
          <a:xfrm>
            <a:off x="15811500" y="4094664"/>
            <a:ext cx="1321840" cy="768136"/>
          </a:xfrm>
          <a:prstGeom prst="rect">
            <a:avLst/>
          </a:prstGeom>
          <a:noFill/>
          <a:ln w="50800">
            <a:solidFill>
              <a:srgbClr val="F5222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69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Hugging Face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</a:rPr>
              <a:t>5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LLama API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를 이용한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Chatbot 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구현</a:t>
            </a:r>
          </a:p>
        </p:txBody>
      </p:sp>
      <p:sp>
        <p:nvSpPr>
          <p:cNvPr id="34" name="TextBox 16"/>
          <p:cNvSpPr txBox="1"/>
          <p:nvPr/>
        </p:nvSpPr>
        <p:spPr>
          <a:xfrm>
            <a:off x="1087014" y="4879815"/>
            <a:ext cx="9028925" cy="823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200">
                <a:latin typeface="나눔고딕"/>
                <a:ea typeface="나눔고딕"/>
              </a:rPr>
              <a:t>완료되면 허깅페이스 토큰 생성해주기</a:t>
            </a:r>
            <a:r>
              <a:rPr lang="en-US" altLang="ko-KR" sz="3200">
                <a:latin typeface="나눔고딕"/>
                <a:ea typeface="나눔고딕"/>
              </a:rPr>
              <a:t>!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0363" y="3948623"/>
            <a:ext cx="10157915" cy="65114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9532774" y="3867839"/>
            <a:ext cx="1671737" cy="768136"/>
          </a:xfrm>
          <a:prstGeom prst="rect">
            <a:avLst/>
          </a:prstGeom>
          <a:noFill/>
          <a:ln w="50800">
            <a:solidFill>
              <a:srgbClr val="F5222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2291" y="6227339"/>
            <a:ext cx="11505077" cy="3908847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10015634" y="6877739"/>
            <a:ext cx="1671737" cy="768136"/>
          </a:xfrm>
          <a:prstGeom prst="rect">
            <a:avLst/>
          </a:prstGeom>
          <a:noFill/>
          <a:ln w="50800">
            <a:solidFill>
              <a:srgbClr val="F5222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3" name="직사각형 42"/>
          <p:cNvSpPr/>
          <p:nvPr/>
        </p:nvSpPr>
        <p:spPr>
          <a:xfrm>
            <a:off x="895739" y="9713252"/>
            <a:ext cx="2449287" cy="573749"/>
          </a:xfrm>
          <a:prstGeom prst="rect">
            <a:avLst/>
          </a:prstGeom>
          <a:noFill/>
          <a:ln w="50800">
            <a:solidFill>
              <a:srgbClr val="F5222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17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Hugging Face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</a:rPr>
              <a:t>5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LLama API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를 이용한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Chatbot 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구현</a:t>
            </a:r>
          </a:p>
        </p:txBody>
      </p:sp>
      <p:sp>
        <p:nvSpPr>
          <p:cNvPr id="34" name="TextBox 16"/>
          <p:cNvSpPr txBox="1"/>
          <p:nvPr/>
        </p:nvSpPr>
        <p:spPr>
          <a:xfrm>
            <a:off x="1087014" y="3867839"/>
            <a:ext cx="16532294" cy="1549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200">
                <a:latin typeface="나눔고딕"/>
                <a:ea typeface="나눔고딕"/>
              </a:rPr>
              <a:t>허깅페이스 토큰 </a:t>
            </a:r>
            <a:r>
              <a:rPr lang="en-US" altLang="ko-KR" sz="3200">
                <a:latin typeface="나눔고딕"/>
                <a:ea typeface="나눔고딕"/>
              </a:rPr>
              <a:t>: </a:t>
            </a:r>
            <a:r>
              <a:rPr lang="ko-KR" altLang="en-US" sz="3200">
                <a:latin typeface="나눔고딕"/>
                <a:ea typeface="나눔고딕"/>
              </a:rPr>
              <a:t>앞으로 허깅페이스에서 </a:t>
            </a:r>
            <a:r>
              <a:rPr lang="en-US" altLang="ko-KR" sz="3200">
                <a:latin typeface="나눔고딕"/>
                <a:ea typeface="나눔고딕"/>
              </a:rPr>
              <a:t>Llama</a:t>
            </a:r>
            <a:r>
              <a:rPr lang="ko-KR" altLang="en-US" sz="3200">
                <a:latin typeface="나눔고딕"/>
                <a:ea typeface="나눔고딕"/>
              </a:rPr>
              <a:t>모델 호출 시 사용할 토큰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-</a:t>
            </a:r>
            <a:r>
              <a:rPr lang="ko-KR" altLang="en-US" sz="3200">
                <a:latin typeface="나눔고딕"/>
                <a:ea typeface="나눔고딕"/>
              </a:rPr>
              <a:t> 하나만 만들면 됩니다</a:t>
            </a:r>
            <a:r>
              <a:rPr lang="en-US" altLang="ko-KR" sz="3200">
                <a:latin typeface="나눔고딕"/>
                <a:ea typeface="나눔고딕"/>
              </a:rPr>
              <a:t>!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26892" y="5580290"/>
            <a:ext cx="8686387" cy="4433208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648338" y="6625036"/>
            <a:ext cx="1069135" cy="670942"/>
          </a:xfrm>
          <a:prstGeom prst="rect">
            <a:avLst/>
          </a:prstGeom>
          <a:noFill/>
          <a:ln w="50800">
            <a:solidFill>
              <a:srgbClr val="F5222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5" name="직사각형 44"/>
          <p:cNvSpPr/>
          <p:nvPr/>
        </p:nvSpPr>
        <p:spPr>
          <a:xfrm>
            <a:off x="1598644" y="7601467"/>
            <a:ext cx="4179339" cy="763644"/>
          </a:xfrm>
          <a:prstGeom prst="rect">
            <a:avLst/>
          </a:prstGeom>
          <a:noFill/>
          <a:ln w="50800">
            <a:solidFill>
              <a:srgbClr val="F5222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6" name="직사각형 45"/>
          <p:cNvSpPr/>
          <p:nvPr/>
        </p:nvSpPr>
        <p:spPr>
          <a:xfrm>
            <a:off x="1598645" y="9176008"/>
            <a:ext cx="1613421" cy="763644"/>
          </a:xfrm>
          <a:prstGeom prst="rect">
            <a:avLst/>
          </a:prstGeom>
          <a:noFill/>
          <a:ln w="50800">
            <a:solidFill>
              <a:srgbClr val="F5222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63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2E5743"/>
          </a:solidFill>
          <a:headEnd w="med" len="med"/>
          <a:tailEnd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263</Words>
  <Application>Microsoft Office PowerPoint</Application>
  <PresentationFormat>사용자 지정</PresentationFormat>
  <Paragraphs>79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pretendard</vt:lpstr>
      <vt:lpstr>나눔고딕</vt:lpstr>
      <vt:lpstr>나눔고딕 ExtraBold</vt:lpstr>
      <vt:lpstr>나눔고딕 Light</vt:lpstr>
      <vt:lpstr>맑은 고딕</vt:lpstr>
      <vt:lpstr>Arial</vt:lpstr>
      <vt:lpstr>Calibri</vt:lpstr>
      <vt:lpstr>Office Theme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회사 사업 프로젝트 소개 프레젠테이션</dc:title>
  <dc:creator>user</dc:creator>
  <cp:lastModifiedBy>chunjae_DB1</cp:lastModifiedBy>
  <cp:revision>266</cp:revision>
  <dcterms:created xsi:type="dcterms:W3CDTF">2006-08-16T00:00:00Z</dcterms:created>
  <dcterms:modified xsi:type="dcterms:W3CDTF">2024-11-25T04:02:13Z</dcterms:modified>
  <cp:version/>
</cp:coreProperties>
</file>