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333" r:id="rId6"/>
    <p:sldId id="335" r:id="rId7"/>
    <p:sldId id="351" r:id="rId8"/>
    <p:sldId id="306" r:id="rId9"/>
    <p:sldId id="352" r:id="rId10"/>
    <p:sldId id="354" r:id="rId11"/>
    <p:sldId id="343" r:id="rId12"/>
    <p:sldId id="344" r:id="rId13"/>
    <p:sldId id="334" r:id="rId14"/>
    <p:sldId id="353" r:id="rId15"/>
    <p:sldId id="285" r:id="rId16"/>
    <p:sldId id="355" r:id="rId17"/>
    <p:sldId id="336" r:id="rId18"/>
    <p:sldId id="337" r:id="rId19"/>
    <p:sldId id="338" r:id="rId20"/>
    <p:sldId id="266" r:id="rId21"/>
  </p:sldIdLst>
  <p:sldSz cx="18288000" cy="10287000"/>
  <p:notesSz cx="6858000" cy="9144000"/>
  <p:embeddedFontLst>
    <p:embeddedFont>
      <p:font typeface="pretendard" panose="02000503000000020004"/>
      <p:regular r:id="rId23"/>
      <p:bold r:id="rId24"/>
    </p:embeddedFont>
    <p:embeddedFont>
      <p:font typeface="나눔고딕" panose="020D0604000000000000" pitchFamily="50" charset="-127"/>
      <p:regular r:id="rId25"/>
      <p:bold r:id="rId26"/>
    </p:embeddedFont>
    <p:embeddedFont>
      <p:font typeface="나눔고딕 ExtraBold" panose="020D0904000000000000" pitchFamily="50" charset="-127"/>
      <p:bold r:id="rId27"/>
    </p:embeddedFont>
    <p:embeddedFont>
      <p:font typeface="나눔고딕 Light" panose="020D0904000000000000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743"/>
    <a:srgbClr val="9DA6A2"/>
    <a:srgbClr val="C00000"/>
    <a:srgbClr val="F7F3EF"/>
    <a:srgbClr val="F5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7979" autoAdjust="0"/>
  </p:normalViewPr>
  <p:slideViewPr>
    <p:cSldViewPr snapToGrid="0">
      <p:cViewPr varScale="1">
        <p:scale>
          <a:sx n="31" d="100"/>
          <a:sy n="31" d="100"/>
        </p:scale>
        <p:origin x="19" y="5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99A7-9E4C-4FF0-B9C6-1CFC6EF9F1E7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6EA40-97F4-093D-E8A8-D9DA9D05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FADECF-5CAC-2B6F-EB5A-46E12D4A4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BFD8A4-0B81-4334-C4BA-773490307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5E22B-2204-6500-9174-21298509E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55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1E9DB-440F-2863-6623-3F61220C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41CFDF-5EAE-A417-67FB-50F7B813D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4AD008-8BFD-151E-30BF-FC3D7CF91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3CE414-65CD-FB0E-252E-3B942E0F9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32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9B75D-FCF3-80D6-A493-FF3ACAADD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5DF7CD-A285-3654-327F-4EF1BE844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B5109D-D2F1-F903-FB57-97616C1EA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F39A2E-A1A7-C47B-E69B-1C7D486E0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5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3D2C9-D848-CA8A-784E-FBB6F5E63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820583-3F42-95CF-75B4-3BC113C62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F50B3B-AE62-3188-52B4-929D10578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5EE7C-A7F5-5BD8-1DC2-F35638E6D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78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21295-3FD7-1FC0-BAED-40AC7F539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B876A9-77A1-7269-DBC1-B926A67F5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F24380-C5FE-C917-1063-0D474B7C2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74110-4EB4-175F-59CA-12862E4A7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59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8ADB9-01A0-758C-5D37-8E1455C33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C311DE-0CBC-22B5-9B7A-F45452C36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FB36C5-7BA3-4786-B454-0AE15B9F2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CF39E-4EA0-B1C9-3AE9-C116528EF7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18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E2596-6247-BDBC-5E66-0811F44E9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FCCD3C-AD86-302B-1C8B-C0A7FB612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070A6B-005D-80F7-5D18-0CB188F34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17B969-1EA7-F00A-4756-CBFF83E7B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45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6F42F-C663-1BEC-C9B1-B95ADD0F8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627247-7DD2-5771-C6C3-221C296944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2A0004-95D2-EE3C-13F4-51B1ED2B2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9680F-7C91-2498-1D63-72CF5D1D7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1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04E70-C4A0-FDD3-53F8-2B000F68A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A284BF-EA20-D071-A05D-D53951C72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B1D9BE-C428-FEF8-D577-A7BC9CD7A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04C33E-A42B-7B4E-6E86-19D01D8F4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15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BC676-4B2E-CBBD-8BFA-1D4BF5E79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D137E3-EF00-4EFD-B473-44E59A6A94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76AA2A-AEE8-E148-4217-E8BD1BF86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DC516-76F5-CB63-8A03-2130E57C4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0B82E-F18F-F827-2C8D-50512E6E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9D781B6-21FE-14FF-1BF6-2A5B230199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34CCA9-D83F-B325-21CF-8914DF3E0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E30CA-C538-C482-DE9F-771E65E55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56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0572A-07E9-5FE2-0574-4498A58B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A9041D-4D72-C1E2-8252-5CB4B7C3F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1BC973-E002-DD38-A6B9-66747C505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1817E-4B01-098B-F885-D41E9F2B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6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849C4-343D-3589-316B-473C78E9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BABFE6-CDEF-EC0A-501E-0DB7828F3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D83418-7B5C-530B-A970-AD7AE461C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A933A-46E3-19F5-AA5A-F7FE0B737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6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56305-C5E9-F021-7164-EC7D60280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EE9E51-9C12-A4B3-D433-19370C3B5D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219EEA-8FE4-8271-61BC-A294ED9C0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0A3ACC-A22C-BBA4-0B38-72B60804B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7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BE28-F911-670A-AE4C-FFF2FE64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7BD7E-3446-ED8B-D83B-6C092F0B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9F5B1-7B8D-FCB2-B506-781BA5D5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9A35-EC05-EB5A-C7B0-044B717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CC937-2ECF-AA1C-99AE-923C2166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7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1D4C-9CDC-1AB8-B635-CC7B713A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2E03-C160-A6FD-90A7-5751AC3B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391A3-A614-C266-AA61-F6933A8E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6E949-C1A0-F64A-9212-3A4F555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1BFF-C0B4-132B-848E-089B055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5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A7A1-4FF0-A39C-1114-5A7CE9D5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74240-75F0-178E-8716-6BE299DC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37D35-E147-598B-35C0-49EEA2FF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4AD4B-4EC7-01D9-0010-EDF5DB5C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2412-9397-A08F-71AF-1DE260F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4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425C6-1A07-9B7E-EAB4-DD28C7B4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82909-B20A-A106-BB5B-07F62C16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DA6B6-D249-C331-69FA-6E07867C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E1582-D4A2-322E-018E-7F0BAA23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241E-E394-86BF-51A9-2DE3B7E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2195-6317-B692-E13C-B9A8FB7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E5CB-6D44-DC96-AB68-F0C1C652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7C27A-D6FF-D76D-58A7-3A22E754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F355A-4FDC-C9FD-67CA-B9E05349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C1908-CF16-879B-FD6C-DA13F58BC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5F8E38-C243-DFFA-3B96-D02355AF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C65E7-57FC-2210-73A1-85F3537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51FDD-8058-E639-7B01-D015197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3B011-7806-9A59-813C-573A5C0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08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E253-9922-00FD-3BB8-2783E4D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66E48-504C-6626-04F0-B4520EB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FBE26-D3DF-704F-C558-33C16D7C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F31E3-29D5-905A-C68C-E8492F6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7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37CCD-0FA2-187F-DBD8-E78D45A5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B09D1-86BC-1242-4FAB-7B6A555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D019A-48EC-9D45-A3AC-18CF6D7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57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B54F-9D62-1A0E-3D4D-7F73EB89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A4235-4569-E2DF-8444-3CD04C1A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2375E-2C77-B870-F2FE-729A300C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2970C-A1E6-5052-7E3E-6641E1B2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D9B9-B23A-E419-E241-75ACAB7F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F73C-8FC4-D228-0FE2-F54BC18C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DFCA-F0A1-8ADB-D523-6DAD477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3D29D-9D5A-BC88-4C5E-97BF17DEF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398F4-DB6E-027E-50EF-24E29433B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A5667-64AC-D279-49AD-EC6FA89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48A1B-A831-86BE-E828-A8929BE7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47D80-0103-842E-1F57-D5867917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63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0C24-6BEE-BF6A-44AB-8FAB9F71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6C143-63B3-CC5E-F78F-678B7F462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EFE36-4DFD-897B-A72E-7CD0A63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9C75A-B5BF-2207-BAF2-8DC7F90E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500A6-721B-FB13-59DC-A8E51668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01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8B4EF-602B-A40E-487E-22B044E7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13066-87B3-FF63-8F7C-A2F66317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95A2-5E66-DE74-5F46-647C305E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25ED9-7788-1AF2-A4A1-C85F514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F5E07-27FD-9738-4A54-9234B27A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8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1C4350-16E9-4780-ECB8-6801E05F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8EFC7-6EC1-DD78-DD54-A7AE239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AB63E-63D4-3ECB-1933-8EC22FB2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E8DBC-0DB2-4D12-BBAD-E256BC069661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1E055-4061-039C-205F-3D179A64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5B938-2E4D-A500-5BD5-39989DA6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B92E4-C70F-F203-61BC-3721C7FEF89E}"/>
              </a:ext>
            </a:extLst>
          </p:cNvPr>
          <p:cNvSpPr txBox="1"/>
          <p:nvPr/>
        </p:nvSpPr>
        <p:spPr>
          <a:xfrm>
            <a:off x="16611600" y="190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pic>
        <p:nvPicPr>
          <p:cNvPr id="8" name="그림 7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69ED21AA-2D92-7594-E53B-3D18C8D504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600" y="17716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941869"/>
            <a:ext cx="9526504" cy="1492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75"/>
              </a:lnSpc>
            </a:pPr>
            <a:r>
              <a:rPr lang="ko-KR" altLang="en-US" sz="6000" spc="-232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자연어처리 기초</a:t>
            </a:r>
            <a:endParaRPr lang="en-US" sz="6000" spc="-232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2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6"/>
              </a:lnSpc>
            </a:pPr>
            <a:r>
              <a:rPr lang="en-US" sz="3797" spc="-91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 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2C38-FFA5-712E-58B0-AB6DB1053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0D45C43C-1B83-6C42-22B5-9D8E23357761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02190DC-EBAC-F004-CC75-79E5F55E75EE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텍스트 정제와 토큰화</a:t>
            </a:r>
            <a:endParaRPr lang="en-US" altLang="ko-K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566F1CE-E1AA-7F71-EE38-93E7DFE0CBCA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altLang="ko-KR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sz="7676" spc="-514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0E461-1F27-A78D-8DF0-FC298B4D5BF7}"/>
              </a:ext>
            </a:extLst>
          </p:cNvPr>
          <p:cNvSpPr txBox="1"/>
          <p:nvPr/>
        </p:nvSpPr>
        <p:spPr>
          <a:xfrm>
            <a:off x="1248557" y="3810912"/>
            <a:ext cx="15891579" cy="278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데이터를 단어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문장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어절 단위로 분리하는 과정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NLP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의 가장 첫 번째 단계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정제된 데이터를 바탕으로 정확한 토큰화를 해야 모델의 성능 ↑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정규표현식은 특수 문자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공백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불필요한 정보를 제거하여 보다 정확한 토큰화가 가능하게 함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372C404A-E447-AB8B-4F1A-F049D3AB7676}"/>
              </a:ext>
            </a:extLst>
          </p:cNvPr>
          <p:cNvSpPr txBox="1"/>
          <p:nvPr/>
        </p:nvSpPr>
        <p:spPr>
          <a:xfrm>
            <a:off x="1028700" y="3017385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토큰화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(Tokenization)</a:t>
            </a:r>
            <a:endParaRPr lang="en-US" sz="4176" spc="-279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99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52900-680F-47CB-DE9B-AEA8817E7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E1B2F7FB-AE40-2900-AE1C-B9BC12650191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075BC4B-8BEF-7BE4-3C2C-6BDFBB37BE6F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텍스트 정제와 토큰화</a:t>
            </a:r>
            <a:endParaRPr lang="en-US" altLang="ko-K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9CF3F92-0F99-A569-8C11-0C4DC83C329F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altLang="ko-KR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sz="7676" spc="-514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5D8C0-D9C9-9AF2-6B0D-D251ABCAC2CE}"/>
              </a:ext>
            </a:extLst>
          </p:cNvPr>
          <p:cNvSpPr txBox="1"/>
          <p:nvPr/>
        </p:nvSpPr>
        <p:spPr>
          <a:xfrm>
            <a:off x="1248557" y="3810912"/>
            <a:ext cx="15891579" cy="555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형태소 분석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한국어의 경우 하나의 단어가 여러 형태소로 나뉘기 때문에 텍스트의 의미를 정확하게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파악하기 위해 형태소 분석이 必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명사 추출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키워드 추출이나 텍스트 요약 등에 사용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어간 추출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단어의 변형된 형태를 동일하게 처리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전처리 과정이라고 볼 수도 토큰화과정이라고 볼 수도 있음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61AB0FB6-F54F-0521-EF9F-87CE548B7DD4}"/>
              </a:ext>
            </a:extLst>
          </p:cNvPr>
          <p:cNvSpPr txBox="1"/>
          <p:nvPr/>
        </p:nvSpPr>
        <p:spPr>
          <a:xfrm>
            <a:off x="1028700" y="3017385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토큰화 기법</a:t>
            </a:r>
            <a:endParaRPr lang="en-US" sz="4176" spc="-279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EA89F-2ECD-1AB4-9F22-F7F4DFD2F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CF0BC785-3B92-5513-661D-C7FF089EC176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500C309-5507-4B64-A226-0E6AB85129B8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텍스트 정제와 토큰화</a:t>
            </a:r>
            <a:endParaRPr lang="en-US" altLang="ko-K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31775FA-138E-A067-16E0-0E7C6AA460DE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F30B1-CB00-B0E4-0852-74606EE566C2}"/>
              </a:ext>
            </a:extLst>
          </p:cNvPr>
          <p:cNvSpPr txBox="1"/>
          <p:nvPr/>
        </p:nvSpPr>
        <p:spPr>
          <a:xfrm>
            <a:off x="1168726" y="3044458"/>
            <a:ext cx="4706780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자연어처리</a:t>
            </a:r>
            <a:endParaRPr lang="en-US" altLang="ko-KR" sz="32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95F01-CAC5-D25C-E8E2-331F9C09E02B}"/>
              </a:ext>
            </a:extLst>
          </p:cNvPr>
          <p:cNvSpPr/>
          <p:nvPr/>
        </p:nvSpPr>
        <p:spPr>
          <a:xfrm>
            <a:off x="1168726" y="4020972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형태소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(Morpheme)</a:t>
            </a:r>
            <a:endParaRPr lang="ko-KR" altLang="en-US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CA78A0-70A4-843A-AEEA-98AE1CBC452B}"/>
              </a:ext>
            </a:extLst>
          </p:cNvPr>
          <p:cNvSpPr/>
          <p:nvPr/>
        </p:nvSpPr>
        <p:spPr>
          <a:xfrm>
            <a:off x="4845781" y="4020972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단어를 구성하는 최소 단위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학교에 가다 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학교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DD0C91-1982-4DEF-A428-C86463378E14}"/>
              </a:ext>
            </a:extLst>
          </p:cNvPr>
          <p:cNvSpPr/>
          <p:nvPr/>
        </p:nvSpPr>
        <p:spPr>
          <a:xfrm>
            <a:off x="1168726" y="5143500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명사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(Noun)</a:t>
            </a:r>
            <a:endParaRPr lang="ko-KR" altLang="en-US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6AD428-3BFD-337F-ADEF-57E8B77E3CB9}"/>
              </a:ext>
            </a:extLst>
          </p:cNvPr>
          <p:cNvSpPr/>
          <p:nvPr/>
        </p:nvSpPr>
        <p:spPr>
          <a:xfrm>
            <a:off x="4845781" y="5143500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사물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개념 등을 나타내는 단어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한국어 분석에서 중요한 </a:t>
            </a:r>
            <a:r>
              <a:rPr lang="ko-KR" altLang="en-US" sz="2400" b="1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과정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CDB1D-57BB-AAEC-D116-2C73AAE1A3F6}"/>
              </a:ext>
            </a:extLst>
          </p:cNvPr>
          <p:cNvSpPr/>
          <p:nvPr/>
        </p:nvSpPr>
        <p:spPr>
          <a:xfrm>
            <a:off x="1168726" y="6266028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불용어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 제거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E9E796-402D-370D-9163-DC2049675DC8}"/>
              </a:ext>
            </a:extLst>
          </p:cNvPr>
          <p:cNvSpPr/>
          <p:nvPr/>
        </p:nvSpPr>
        <p:spPr>
          <a:xfrm>
            <a:off x="4845781" y="6266028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의미가 적은 단어를 제거하는 과정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F053D5-5208-0E9B-F9EA-C15291FF3D54}"/>
              </a:ext>
            </a:extLst>
          </p:cNvPr>
          <p:cNvSpPr/>
          <p:nvPr/>
        </p:nvSpPr>
        <p:spPr>
          <a:xfrm>
            <a:off x="1168726" y="7388556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토큰화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E2C411-E5CE-AC8F-7BEB-D3E14FE244EA}"/>
              </a:ext>
            </a:extLst>
          </p:cNvPr>
          <p:cNvSpPr/>
          <p:nvPr/>
        </p:nvSpPr>
        <p:spPr>
          <a:xfrm>
            <a:off x="4845781" y="7388556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문장을 단어 단위로 나누거나 문장 단위로 나누는 작업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185821-53CA-B7A4-4432-168516C3044A}"/>
              </a:ext>
            </a:extLst>
          </p:cNvPr>
          <p:cNvSpPr/>
          <p:nvPr/>
        </p:nvSpPr>
        <p:spPr>
          <a:xfrm>
            <a:off x="1168726" y="8511084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어간추출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6D532E-FB77-B3D4-1146-D6AC22FF6A94}"/>
              </a:ext>
            </a:extLst>
          </p:cNvPr>
          <p:cNvSpPr/>
          <p:nvPr/>
        </p:nvSpPr>
        <p:spPr>
          <a:xfrm>
            <a:off x="4845781" y="8511084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단어의 원형을 추출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먹었다 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먹</a:t>
            </a:r>
          </a:p>
        </p:txBody>
      </p:sp>
    </p:spTree>
    <p:extLst>
      <p:ext uri="{BB962C8B-B14F-4D97-AF65-F5344CB8AC3E}">
        <p14:creationId xmlns:p14="http://schemas.microsoft.com/office/powerpoint/2010/main" val="342410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A8999-DE97-4FFF-437B-4B2272AD4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7042B254-1593-2564-BEC5-21801F97A738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3B5443C-6AB6-25BA-6C8B-B16CBDF752C5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텍스트 정제와 토큰화</a:t>
            </a:r>
            <a:endParaRPr lang="en-US" altLang="ko-K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9D751AF-9CBE-D6B5-F3BA-B07BC0C2A33F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FAEDA2-8EFF-DBBE-A976-4A698037C10E}"/>
              </a:ext>
            </a:extLst>
          </p:cNvPr>
          <p:cNvSpPr/>
          <p:nvPr/>
        </p:nvSpPr>
        <p:spPr>
          <a:xfrm>
            <a:off x="1168726" y="4020972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형태소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(Morpheme)</a:t>
            </a:r>
            <a:endParaRPr lang="ko-KR" altLang="en-US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FB6F37-6129-5124-3FC8-109A45484141}"/>
              </a:ext>
            </a:extLst>
          </p:cNvPr>
          <p:cNvSpPr/>
          <p:nvPr/>
        </p:nvSpPr>
        <p:spPr>
          <a:xfrm>
            <a:off x="4845781" y="4020972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단어를 구성하는 최소 단위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I, am, take, ing, an, interest, ing…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230899-8A44-DE5C-180B-FA7645DBBE46}"/>
              </a:ext>
            </a:extLst>
          </p:cNvPr>
          <p:cNvSpPr/>
          <p:nvPr/>
        </p:nvSpPr>
        <p:spPr>
          <a:xfrm>
            <a:off x="1168726" y="5143500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명사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(Noun)</a:t>
            </a:r>
            <a:endParaRPr lang="ko-KR" altLang="en-US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9FD866-D30B-B258-DE28-86C185BDCB5A}"/>
              </a:ext>
            </a:extLst>
          </p:cNvPr>
          <p:cNvSpPr/>
          <p:nvPr/>
        </p:nvSpPr>
        <p:spPr>
          <a:xfrm>
            <a:off x="4845781" y="5143500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사물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개념 등을 나타내는 단어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I, language, processing, lecture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68A566-E6A1-1B82-4AD0-D0C6B2131975}"/>
              </a:ext>
            </a:extLst>
          </p:cNvPr>
          <p:cNvSpPr/>
          <p:nvPr/>
        </p:nvSpPr>
        <p:spPr>
          <a:xfrm>
            <a:off x="1168726" y="6266028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불용어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 제거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B2EDE-677B-AD8B-F785-C7371D1E98EB}"/>
              </a:ext>
            </a:extLst>
          </p:cNvPr>
          <p:cNvSpPr/>
          <p:nvPr/>
        </p:nvSpPr>
        <p:spPr>
          <a:xfrm>
            <a:off x="4845781" y="6266028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의미가 적은 단어를 제거하는 과정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am, an, now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A27EEA-B861-95B4-5366-083E2B34B1FF}"/>
              </a:ext>
            </a:extLst>
          </p:cNvPr>
          <p:cNvSpPr/>
          <p:nvPr/>
        </p:nvSpPr>
        <p:spPr>
          <a:xfrm>
            <a:off x="1168726" y="7388556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토큰화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E847A8-55DF-0E76-2565-97090DAE2C85}"/>
              </a:ext>
            </a:extLst>
          </p:cNvPr>
          <p:cNvSpPr/>
          <p:nvPr/>
        </p:nvSpPr>
        <p:spPr>
          <a:xfrm>
            <a:off x="4845781" y="7388556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문장을 단어 단위로 나누거나 문장 단위로 나누는 작업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I, am, taking, an, interesting…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044DA7-C625-6D40-0FAA-D927E0FACFF7}"/>
              </a:ext>
            </a:extLst>
          </p:cNvPr>
          <p:cNvSpPr/>
          <p:nvPr/>
        </p:nvSpPr>
        <p:spPr>
          <a:xfrm>
            <a:off x="1168726" y="8511084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어간추출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BC9AE8-B209-46F5-DAC1-FD9E99E32439}"/>
              </a:ext>
            </a:extLst>
          </p:cNvPr>
          <p:cNvSpPr/>
          <p:nvPr/>
        </p:nvSpPr>
        <p:spPr>
          <a:xfrm>
            <a:off x="4845781" y="8511084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단어의 원형을 추출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taking -&gt; take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5A43CF-EA42-217E-22A4-A63B12A29FB8}"/>
              </a:ext>
            </a:extLst>
          </p:cNvPr>
          <p:cNvSpPr txBox="1"/>
          <p:nvPr/>
        </p:nvSpPr>
        <p:spPr>
          <a:xfrm>
            <a:off x="1168726" y="2888145"/>
            <a:ext cx="15061874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영어 문장 </a:t>
            </a:r>
            <a:r>
              <a:rPr lang="en-US" altLang="ko-KR" sz="32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I am taking an interesting natural language processing lecture now.</a:t>
            </a:r>
          </a:p>
        </p:txBody>
      </p:sp>
    </p:spTree>
    <p:extLst>
      <p:ext uri="{BB962C8B-B14F-4D97-AF65-F5344CB8AC3E}">
        <p14:creationId xmlns:p14="http://schemas.microsoft.com/office/powerpoint/2010/main" val="307034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텍스트 벡터화와 </a:t>
            </a:r>
            <a:r>
              <a:rPr lang="ko-KR" altLang="en-US" err="1"/>
              <a:t>임베딩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0F071-FC03-2F37-806E-421D9BFB0ED7}"/>
              </a:ext>
            </a:extLst>
          </p:cNvPr>
          <p:cNvSpPr txBox="1"/>
          <p:nvPr/>
        </p:nvSpPr>
        <p:spPr>
          <a:xfrm>
            <a:off x="1028699" y="4030730"/>
            <a:ext cx="12881853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데이터를 </a:t>
            </a:r>
            <a:r>
              <a:rPr lang="ko-KR" altLang="en-US" sz="3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수치화하여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000" err="1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 모델이 처리할 수 있도록 변환하는 과정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D8C2514C-D005-4A67-358A-74A69C22C854}"/>
              </a:ext>
            </a:extLst>
          </p:cNvPr>
          <p:cNvSpPr txBox="1"/>
          <p:nvPr/>
        </p:nvSpPr>
        <p:spPr>
          <a:xfrm>
            <a:off x="1028700" y="3248460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벡터화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(Vectorization)</a:t>
            </a:r>
            <a:endParaRPr lang="en-US" sz="4176" spc="-279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4F081-479E-2311-537A-31BC2AF4FB0B}"/>
              </a:ext>
            </a:extLst>
          </p:cNvPr>
          <p:cNvSpPr txBox="1"/>
          <p:nvPr/>
        </p:nvSpPr>
        <p:spPr>
          <a:xfrm>
            <a:off x="1028699" y="6370149"/>
            <a:ext cx="12881853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컴퓨터는 텍스트를 직접 처리하지 못함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벡터화 과정을 통해 각 단어를 숫자로 변환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9FFA38B-79DD-6950-67A0-E56D3280D775}"/>
              </a:ext>
            </a:extLst>
          </p:cNvPr>
          <p:cNvSpPr txBox="1"/>
          <p:nvPr/>
        </p:nvSpPr>
        <p:spPr>
          <a:xfrm>
            <a:off x="1028700" y="5587879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하나요</a:t>
            </a:r>
            <a:r>
              <a:rPr lang="en-US" altLang="ko-KR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sz="4176" spc="-279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98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988F2-7B4F-2F26-DEDD-C3C718A68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B37BC00C-3C8B-4E38-1D94-031B83DC4B9A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7160FBA-82BC-D581-AECD-6362D11497A2}"/>
              </a:ext>
            </a:extLst>
          </p:cNvPr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텍스트 벡터화와 </a:t>
            </a:r>
            <a:r>
              <a:rPr lang="ko-KR" altLang="en-US" err="1"/>
              <a:t>임베딩</a:t>
            </a:r>
            <a:endParaRPr lang="en-US" altLang="ko-K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A456C20-74E4-7912-A397-612DE5193BFB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5D96BD-D4D2-DA9A-3E63-B49AD5269B0A}"/>
              </a:ext>
            </a:extLst>
          </p:cNvPr>
          <p:cNvSpPr txBox="1"/>
          <p:nvPr/>
        </p:nvSpPr>
        <p:spPr>
          <a:xfrm>
            <a:off x="1028699" y="4030730"/>
            <a:ext cx="12881853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단어가 문장에 등장하는 횟수를 기반으로 벡터화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- Bag-of-Words, TF-IDF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07D9E58B-D06D-5C47-CE21-1A1D5E599A0B}"/>
              </a:ext>
            </a:extLst>
          </p:cNvPr>
          <p:cNvSpPr txBox="1"/>
          <p:nvPr/>
        </p:nvSpPr>
        <p:spPr>
          <a:xfrm>
            <a:off x="1028700" y="3248460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등장 횟수 기반</a:t>
            </a:r>
            <a:endParaRPr lang="en-US" sz="4176" spc="-279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60055-9339-843C-FE0B-4CE7D34DD723}"/>
              </a:ext>
            </a:extLst>
          </p:cNvPr>
          <p:cNvSpPr txBox="1"/>
          <p:nvPr/>
        </p:nvSpPr>
        <p:spPr>
          <a:xfrm>
            <a:off x="1028699" y="6370149"/>
            <a:ext cx="12881853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타겟 단어 주변에 있는 단어들의 문맥 정보를 반영하여 벡터화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- Word2Vec (CBOW, Skip-gram)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461433A7-721A-792C-0718-7DEFB0276B30}"/>
              </a:ext>
            </a:extLst>
          </p:cNvPr>
          <p:cNvSpPr txBox="1"/>
          <p:nvPr/>
        </p:nvSpPr>
        <p:spPr>
          <a:xfrm>
            <a:off x="1028700" y="5587879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분포 기반</a:t>
            </a:r>
            <a:endParaRPr lang="en-US" sz="4176" spc="-279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73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AD645-F018-4A22-3572-DC915E10D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B7058229-C124-201A-5023-44BB6E7ABCFB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8A954E9-F138-BF19-7141-61ADCC09E8B2}"/>
              </a:ext>
            </a:extLst>
          </p:cNvPr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텍스트 벡터화와 </a:t>
            </a:r>
            <a:r>
              <a:rPr lang="ko-KR" altLang="en-US" err="1"/>
              <a:t>임베딩</a:t>
            </a:r>
            <a:endParaRPr lang="en-US" altLang="ko-K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9C4D3D3-8C1D-8119-A75A-51146D32EDD8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B308A-94F0-B428-095E-C25C478F8CCA}"/>
              </a:ext>
            </a:extLst>
          </p:cNvPr>
          <p:cNvSpPr txBox="1"/>
          <p:nvPr/>
        </p:nvSpPr>
        <p:spPr>
          <a:xfrm>
            <a:off x="1028699" y="3617599"/>
            <a:ext cx="12881853" cy="208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문서 내에서 특정 단어의 </a:t>
            </a:r>
            <a:r>
              <a:rPr lang="ko-KR" altLang="en-US" sz="3000" b="1">
                <a:latin typeface="나눔고딕" panose="020D0604000000000000" pitchFamily="50" charset="-127"/>
                <a:ea typeface="나눔고딕" panose="020D0604000000000000" pitchFamily="50" charset="-127"/>
              </a:rPr>
              <a:t>중요도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를 계산하는 방법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단어의 빈도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(TF)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3000" err="1">
                <a:latin typeface="나눔고딕" panose="020D0604000000000000" pitchFamily="50" charset="-127"/>
                <a:ea typeface="나눔고딕" panose="020D0604000000000000" pitchFamily="50" charset="-127"/>
              </a:rPr>
              <a:t>희귀성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(IDF)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을 기반으로 텍스트를 벡터로 변환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단어 간의 의미적 관계를 반영하지 않아 유사성을 알 수 없음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591F801E-7580-7197-11B1-DFFCEF152586}"/>
              </a:ext>
            </a:extLst>
          </p:cNvPr>
          <p:cNvSpPr txBox="1"/>
          <p:nvPr/>
        </p:nvSpPr>
        <p:spPr>
          <a:xfrm>
            <a:off x="1028700" y="2835329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벡터화 기법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TF-IDF</a:t>
            </a:r>
            <a:endParaRPr lang="en-US" sz="4176" spc="-279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E61802-BAB8-0C3F-EB26-C7055A0BE776}"/>
              </a:ext>
            </a:extLst>
          </p:cNvPr>
          <p:cNvSpPr/>
          <p:nvPr/>
        </p:nvSpPr>
        <p:spPr>
          <a:xfrm>
            <a:off x="1168726" y="6084994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TF</a:t>
            </a:r>
          </a:p>
          <a:p>
            <a:pPr algn="ctr"/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(Term Frequency)</a:t>
            </a:r>
            <a:endParaRPr lang="ko-KR" altLang="en-US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EB350B-CA9A-610D-9C16-74F823F0AD79}"/>
              </a:ext>
            </a:extLst>
          </p:cNvPr>
          <p:cNvSpPr/>
          <p:nvPr/>
        </p:nvSpPr>
        <p:spPr>
          <a:xfrm>
            <a:off x="4845781" y="6084994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단어가 문서 내에서 얼마나 자주 등장하는지 정도 특정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단어 수를 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갖는 특정 문서에서의 사과 빈도수 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3/100 -&gt; 0.03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11E49E-415F-3579-646A-93F2C7423968}"/>
              </a:ext>
            </a:extLst>
          </p:cNvPr>
          <p:cNvSpPr/>
          <p:nvPr/>
        </p:nvSpPr>
        <p:spPr>
          <a:xfrm>
            <a:off x="1168726" y="7207522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IDF</a:t>
            </a:r>
          </a:p>
          <a:p>
            <a:pPr algn="ctr"/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(Inverse Document Frequency)</a:t>
            </a:r>
            <a:endParaRPr lang="ko-KR" altLang="en-US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F1B4A0-F1BB-5A6C-1152-A6511347C4B5}"/>
              </a:ext>
            </a:extLst>
          </p:cNvPr>
          <p:cNvSpPr/>
          <p:nvPr/>
        </p:nvSpPr>
        <p:spPr>
          <a:xfrm>
            <a:off x="4845781" y="7207522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단어가 다른 문서에서 얼마나 드물게 등장하는지를 반영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문서에서 사과가 등장한 문서의 수가 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log(10/2) -&gt; 0.7</a:t>
            </a:r>
            <a:endParaRPr lang="ko-KR" altLang="en-US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F6498C-160A-9537-26AA-145B779CCC15}"/>
              </a:ext>
            </a:extLst>
          </p:cNvPr>
          <p:cNvSpPr txBox="1"/>
          <p:nvPr/>
        </p:nvSpPr>
        <p:spPr>
          <a:xfrm>
            <a:off x="1028699" y="8527943"/>
            <a:ext cx="15982294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TF-IDF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의 최종 값은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0.03*0.7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 0.021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이 됨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문서에 따라 상대적인 값이 되므로 일반적으로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0.xxx… / 1~2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정도면 중요도가 높다고 할 수 있음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27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B64E-2616-678B-7DDF-66259A897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8AF01704-77FF-4D44-049E-C649DF18D2B3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6EFB3FF-20DC-FFCA-9E2F-01999D06228E}"/>
              </a:ext>
            </a:extLst>
          </p:cNvPr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텍스트 벡터화와 </a:t>
            </a:r>
            <a:r>
              <a:rPr lang="ko-KR" altLang="en-US" err="1"/>
              <a:t>임베딩</a:t>
            </a:r>
            <a:endParaRPr lang="en-US" altLang="ko-K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650B50B-2668-C8A3-74B3-A6C94202C846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E4C3F7-F119-DDA6-60CA-707535BCE10B}"/>
              </a:ext>
            </a:extLst>
          </p:cNvPr>
          <p:cNvSpPr txBox="1"/>
          <p:nvPr/>
        </p:nvSpPr>
        <p:spPr>
          <a:xfrm>
            <a:off x="1028699" y="4030730"/>
            <a:ext cx="16072527" cy="208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 텍스트를 고정된 크기의 벡터로 변환하는 방식으로 단어의 의미적 유사성을 반영한 벡터 생성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단순 벡터화 방법인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TF-IDF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는 단어의 의미를 반영하지 못하지만 </a:t>
            </a:r>
            <a:r>
              <a:rPr lang="ko-KR" altLang="en-US" sz="3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임베딩은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 단어 간의 유사도를 벡터로 표현할 수 있음 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F0E05F3-7D8A-66EF-1C9D-79E246711D62}"/>
              </a:ext>
            </a:extLst>
          </p:cNvPr>
          <p:cNvSpPr txBox="1"/>
          <p:nvPr/>
        </p:nvSpPr>
        <p:spPr>
          <a:xfrm>
            <a:off x="1028700" y="3248460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벡터화 기법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4176" spc="-279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임베딩</a:t>
            </a: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(Embedding)</a:t>
            </a:r>
            <a:endParaRPr lang="en-US" sz="4176" spc="-279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47FE6-0E59-BB9B-45DE-2FE6F75F2516}"/>
              </a:ext>
            </a:extLst>
          </p:cNvPr>
          <p:cNvSpPr txBox="1"/>
          <p:nvPr/>
        </p:nvSpPr>
        <p:spPr>
          <a:xfrm>
            <a:off x="1264533" y="7596456"/>
            <a:ext cx="14377544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 벡터는 단순히 단어의 존재 여부를 나타내는 것 뿐만 아니라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단어 간의 </a:t>
            </a:r>
            <a:r>
              <a:rPr lang="ko-KR" altLang="en-US" sz="3000" b="1">
                <a:latin typeface="나눔고딕" panose="020D0604000000000000" pitchFamily="50" charset="-127"/>
                <a:ea typeface="나눔고딕" panose="020D0604000000000000" pitchFamily="50" charset="-127"/>
              </a:rPr>
              <a:t>의미적 관계를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학습할 수 있도록 하기 때문에 필요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340D5409-6EBC-2B4B-9913-AA32C7522D47}"/>
              </a:ext>
            </a:extLst>
          </p:cNvPr>
          <p:cNvSpPr txBox="1"/>
          <p:nvPr/>
        </p:nvSpPr>
        <p:spPr>
          <a:xfrm>
            <a:off x="1028700" y="6829781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필요성</a:t>
            </a:r>
            <a:endParaRPr lang="en-US" sz="4176" spc="-279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34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D527D-D6E4-D260-010A-2D296069F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5CC3C1A4-7310-5EFA-C475-F09F29E6C9B0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459A816-234E-E27E-39B4-8CEAA596FC18}"/>
              </a:ext>
            </a:extLst>
          </p:cNvPr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텍스트 벡터화와 </a:t>
            </a:r>
            <a:r>
              <a:rPr lang="ko-KR" altLang="en-US" err="1"/>
              <a:t>임베딩</a:t>
            </a:r>
            <a:endParaRPr lang="en-US" altLang="ko-K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3EAB4DD-B02C-6165-346F-AE302EF8682A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B1ACA-36DE-88F3-6C4B-1921817D44B1}"/>
              </a:ext>
            </a:extLst>
          </p:cNvPr>
          <p:cNvSpPr txBox="1"/>
          <p:nvPr/>
        </p:nvSpPr>
        <p:spPr>
          <a:xfrm>
            <a:off x="1028699" y="3617599"/>
            <a:ext cx="16072527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단어의 의미적 유사성을 반영한 벡터를 학습하는 모델로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임베딩의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 기법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기본 가정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단어는 그 주변 단어에 의해 의미가 결정된다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0E45A708-298E-CC17-EE8C-DECCB64C3139}"/>
              </a:ext>
            </a:extLst>
          </p:cNvPr>
          <p:cNvSpPr txBox="1"/>
          <p:nvPr/>
        </p:nvSpPr>
        <p:spPr>
          <a:xfrm>
            <a:off x="1028700" y="2835329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Word2Vec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D3051-3586-A31F-7574-5D8F44CB4799}"/>
              </a:ext>
            </a:extLst>
          </p:cNvPr>
          <p:cNvSpPr/>
          <p:nvPr/>
        </p:nvSpPr>
        <p:spPr>
          <a:xfrm>
            <a:off x="1329507" y="6305599"/>
            <a:ext cx="7075191" cy="3130231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CBOW</a:t>
            </a:r>
          </a:p>
          <a:p>
            <a:pPr algn="ctr"/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주어진 문맥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주변 단어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을 바탕으로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중심 단어 예측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고양이가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OO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을 먹었다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OO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을 생선으로 예측하는 방식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67726FAE-B6BC-9F8D-87BB-E50B9BE8B6B8}"/>
              </a:ext>
            </a:extLst>
          </p:cNvPr>
          <p:cNvSpPr txBox="1"/>
          <p:nvPr/>
        </p:nvSpPr>
        <p:spPr>
          <a:xfrm>
            <a:off x="7014228" y="5272866"/>
            <a:ext cx="3706323" cy="6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47"/>
              </a:lnSpc>
              <a:spcBef>
                <a:spcPct val="0"/>
              </a:spcBef>
            </a:pPr>
            <a:r>
              <a:rPr lang="en-US" altLang="ko-KR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Word2Vec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방식</a:t>
            </a:r>
            <a:endParaRPr lang="en-US" sz="4176" spc="-279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1F0CE1-6D34-850D-D33F-3BA8FC19A4C9}"/>
              </a:ext>
            </a:extLst>
          </p:cNvPr>
          <p:cNvSpPr/>
          <p:nvPr/>
        </p:nvSpPr>
        <p:spPr>
          <a:xfrm>
            <a:off x="9064962" y="6305599"/>
            <a:ext cx="7413693" cy="3130231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Skip-gram</a:t>
            </a:r>
          </a:p>
          <a:p>
            <a:pPr algn="ctr"/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주어진 중심 단어를 바탕으로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문맥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주변 단어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을 예측</a:t>
            </a: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고양이가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OO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2800">
                <a:latin typeface="나눔고딕" panose="020D0604000000000000" pitchFamily="50" charset="-127"/>
                <a:ea typeface="나눔고딕" panose="020D0604000000000000" pitchFamily="50" charset="-127"/>
              </a:rPr>
              <a:t>OOO</a:t>
            </a:r>
          </a:p>
          <a:p>
            <a:pPr algn="ctr"/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고양이로 생선과 </a:t>
            </a:r>
            <a:r>
              <a:rPr lang="ko-KR" altLang="en-US" sz="2800" err="1">
                <a:latin typeface="나눔고딕" panose="020D0604000000000000" pitchFamily="50" charset="-127"/>
                <a:ea typeface="나눔고딕" panose="020D0604000000000000" pitchFamily="50" charset="-127"/>
              </a:rPr>
              <a:t>먹었다를</a:t>
            </a:r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 예측하는 방식</a:t>
            </a:r>
          </a:p>
        </p:txBody>
      </p:sp>
    </p:spTree>
    <p:extLst>
      <p:ext uri="{BB962C8B-B14F-4D97-AF65-F5344CB8AC3E}">
        <p14:creationId xmlns:p14="http://schemas.microsoft.com/office/powerpoint/2010/main" val="296216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7566869"/>
            <a:ext cx="16230600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09903" y="5029200"/>
            <a:ext cx="9468194" cy="92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576" spc="-373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sz="5576" spc="-37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9381" y="6094691"/>
            <a:ext cx="9269239" cy="650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 spc="-264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646F0F-DA9A-7F9D-75F9-10FD20F20080}"/>
              </a:ext>
            </a:extLst>
          </p:cNvPr>
          <p:cNvGrpSpPr/>
          <p:nvPr/>
        </p:nvGrpSpPr>
        <p:grpSpPr>
          <a:xfrm>
            <a:off x="8324832" y="2829248"/>
            <a:ext cx="1638336" cy="1638336"/>
            <a:chOff x="1028700" y="1736524"/>
            <a:chExt cx="1638336" cy="1638336"/>
          </a:xfrm>
        </p:grpSpPr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41817F1A-AC1A-2DA9-4CB5-863480E2DE83}"/>
                </a:ext>
              </a:extLst>
            </p:cNvPr>
            <p:cNvGrpSpPr/>
            <p:nvPr/>
          </p:nvGrpSpPr>
          <p:grpSpPr>
            <a:xfrm>
              <a:off x="1028700" y="1736524"/>
              <a:ext cx="1638336" cy="1638336"/>
              <a:chOff x="0" y="0"/>
              <a:chExt cx="812800" cy="812800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CA5040D5-9D61-FEB8-5B84-AB65562FA3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DA6A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AA918FA-38DA-B922-8266-C0D5A0BE71A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pic>
          <p:nvPicPr>
            <p:cNvPr id="12" name="그림 11" descr="로고, 클립아트, 그래픽, 상징이(가) 표시된 사진&#10;&#10;자동 생성된 설명">
              <a:extLst>
                <a:ext uri="{FF2B5EF4-FFF2-40B4-BE49-F238E27FC236}">
                  <a16:creationId xmlns:a16="http://schemas.microsoft.com/office/drawing/2014/main" id="{A954115D-C0B0-B9A0-7630-37A18A13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152" y="2019702"/>
              <a:ext cx="1105497" cy="1105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225618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자연어처리</a:t>
            </a:r>
            <a:endParaRPr lang="en-US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26539" y="7850553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 기초</a:t>
            </a:r>
            <a:endParaRPr lang="en-US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26539" y="4382156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정제와 토큰화</a:t>
            </a:r>
            <a:endParaRPr lang="en-US" altLang="ko-KR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26539" y="5538289"/>
            <a:ext cx="4976285" cy="49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벡터화와 </a:t>
            </a:r>
            <a:r>
              <a:rPr lang="ko-KR" altLang="en-US" sz="2976" spc="-199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26539" y="6694421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분류</a:t>
            </a:r>
            <a:endParaRPr lang="en-US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205057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7829992"/>
            <a:ext cx="678786" cy="613207"/>
            <a:chOff x="0" y="0"/>
            <a:chExt cx="178775" cy="16150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1596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517728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673860"/>
            <a:ext cx="678786" cy="613207"/>
            <a:chOff x="0" y="0"/>
            <a:chExt cx="178775" cy="161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</a:p>
          </p:txBody>
        </p:sp>
      </p:grpSp>
      <p:sp>
        <p:nvSpPr>
          <p:cNvPr id="2" name="TextBox 6">
            <a:extLst>
              <a:ext uri="{FF2B5EF4-FFF2-40B4-BE49-F238E27FC236}">
                <a16:creationId xmlns:a16="http://schemas.microsoft.com/office/drawing/2014/main" id="{BC5B4ABD-AF57-5B88-CB2F-13B149676E39}"/>
              </a:ext>
            </a:extLst>
          </p:cNvPr>
          <p:cNvSpPr txBox="1"/>
          <p:nvPr/>
        </p:nvSpPr>
        <p:spPr>
          <a:xfrm>
            <a:off x="1926539" y="8891659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id="{9F54A58F-3E6B-464D-922E-107D6EE5BCCF}"/>
              </a:ext>
            </a:extLst>
          </p:cNvPr>
          <p:cNvGrpSpPr/>
          <p:nvPr/>
        </p:nvGrpSpPr>
        <p:grpSpPr>
          <a:xfrm>
            <a:off x="1028700" y="8871098"/>
            <a:ext cx="678786" cy="613207"/>
            <a:chOff x="0" y="0"/>
            <a:chExt cx="178775" cy="161503"/>
          </a:xfrm>
        </p:grpSpPr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19551FC8-A218-AAFF-6698-62BD137208DD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CA902494-172D-348E-57DA-71E049F90763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자연어처리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706E363-8F3C-E7DC-E21D-7CD5B2F0F91B}"/>
              </a:ext>
            </a:extLst>
          </p:cNvPr>
          <p:cNvSpPr/>
          <p:nvPr/>
        </p:nvSpPr>
        <p:spPr>
          <a:xfrm>
            <a:off x="6848273" y="4549052"/>
            <a:ext cx="4591454" cy="4513946"/>
          </a:xfrm>
          <a:prstGeom prst="ellipse">
            <a:avLst/>
          </a:prstGeom>
          <a:solidFill>
            <a:srgbClr val="2E574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NLP</a:t>
            </a:r>
            <a:endParaRPr lang="ko-KR" altLang="en-US" sz="10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290303B-88C9-4E99-92E6-D0D1EFF90F24}"/>
              </a:ext>
            </a:extLst>
          </p:cNvPr>
          <p:cNvSpPr/>
          <p:nvPr/>
        </p:nvSpPr>
        <p:spPr>
          <a:xfrm flipV="1">
            <a:off x="10309952" y="4728264"/>
            <a:ext cx="837944" cy="823798"/>
          </a:xfrm>
          <a:prstGeom prst="ellipse">
            <a:avLst/>
          </a:prstGeom>
          <a:solidFill>
            <a:srgbClr val="2E574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68E0606-2EDB-037C-1CE0-7D465BE05124}"/>
              </a:ext>
            </a:extLst>
          </p:cNvPr>
          <p:cNvSpPr/>
          <p:nvPr/>
        </p:nvSpPr>
        <p:spPr>
          <a:xfrm flipV="1">
            <a:off x="11020755" y="6338914"/>
            <a:ext cx="837944" cy="823798"/>
          </a:xfrm>
          <a:prstGeom prst="ellipse">
            <a:avLst/>
          </a:prstGeom>
          <a:solidFill>
            <a:srgbClr val="2E574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BCCC5B-D424-E868-FF15-92163982C692}"/>
              </a:ext>
            </a:extLst>
          </p:cNvPr>
          <p:cNvSpPr/>
          <p:nvPr/>
        </p:nvSpPr>
        <p:spPr>
          <a:xfrm flipV="1">
            <a:off x="10260631" y="8109138"/>
            <a:ext cx="837944" cy="823798"/>
          </a:xfrm>
          <a:prstGeom prst="ellipse">
            <a:avLst/>
          </a:prstGeom>
          <a:solidFill>
            <a:srgbClr val="2E574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3F979-72BA-B2B6-01AA-B532D42E0B97}"/>
              </a:ext>
            </a:extLst>
          </p:cNvPr>
          <p:cNvSpPr/>
          <p:nvPr/>
        </p:nvSpPr>
        <p:spPr>
          <a:xfrm flipH="1" flipV="1">
            <a:off x="7005705" y="4858326"/>
            <a:ext cx="837944" cy="823798"/>
          </a:xfrm>
          <a:prstGeom prst="ellipse">
            <a:avLst/>
          </a:prstGeom>
          <a:solidFill>
            <a:srgbClr val="2E574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77FF73-CBA5-89C7-5E75-7990AD7C1A49}"/>
              </a:ext>
            </a:extLst>
          </p:cNvPr>
          <p:cNvSpPr/>
          <p:nvPr/>
        </p:nvSpPr>
        <p:spPr>
          <a:xfrm flipH="1" flipV="1">
            <a:off x="6413001" y="6468976"/>
            <a:ext cx="837944" cy="823798"/>
          </a:xfrm>
          <a:prstGeom prst="ellipse">
            <a:avLst/>
          </a:prstGeom>
          <a:solidFill>
            <a:srgbClr val="2E574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E337B30-A7CB-AD41-7AA3-BFA7D5647D46}"/>
              </a:ext>
            </a:extLst>
          </p:cNvPr>
          <p:cNvSpPr/>
          <p:nvPr/>
        </p:nvSpPr>
        <p:spPr>
          <a:xfrm flipH="1" flipV="1">
            <a:off x="7189426" y="8079626"/>
            <a:ext cx="837944" cy="823798"/>
          </a:xfrm>
          <a:prstGeom prst="ellipse">
            <a:avLst/>
          </a:prstGeom>
          <a:solidFill>
            <a:srgbClr val="2E574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2C6E9-10E7-BA69-8484-A0A075166B4F}"/>
              </a:ext>
            </a:extLst>
          </p:cNvPr>
          <p:cNvSpPr txBox="1"/>
          <p:nvPr/>
        </p:nvSpPr>
        <p:spPr>
          <a:xfrm>
            <a:off x="4610269" y="4046059"/>
            <a:ext cx="1802732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음성 인식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27D4F-0AF0-B037-6974-B4C66880897F}"/>
              </a:ext>
            </a:extLst>
          </p:cNvPr>
          <p:cNvSpPr txBox="1"/>
          <p:nvPr/>
        </p:nvSpPr>
        <p:spPr>
          <a:xfrm>
            <a:off x="12348538" y="4046059"/>
            <a:ext cx="1174273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번역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35D530-6070-F349-E63C-992252D42CA3}"/>
              </a:ext>
            </a:extLst>
          </p:cNvPr>
          <p:cNvSpPr txBox="1"/>
          <p:nvPr/>
        </p:nvSpPr>
        <p:spPr>
          <a:xfrm>
            <a:off x="12348538" y="9016525"/>
            <a:ext cx="2037984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감정 분석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575AA0-9FDE-6116-5031-CA7C21E764BD}"/>
              </a:ext>
            </a:extLst>
          </p:cNvPr>
          <p:cNvSpPr txBox="1"/>
          <p:nvPr/>
        </p:nvSpPr>
        <p:spPr>
          <a:xfrm>
            <a:off x="12959119" y="6588735"/>
            <a:ext cx="1174273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CDDAF-8A6C-8C40-7938-9858F97D5F62}"/>
              </a:ext>
            </a:extLst>
          </p:cNvPr>
          <p:cNvSpPr txBox="1"/>
          <p:nvPr/>
        </p:nvSpPr>
        <p:spPr>
          <a:xfrm>
            <a:off x="3877750" y="6588735"/>
            <a:ext cx="1870103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정보 검색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9D5F30-5AE3-3C93-93F7-2346BE6057F5}"/>
              </a:ext>
            </a:extLst>
          </p:cNvPr>
          <p:cNvSpPr txBox="1"/>
          <p:nvPr/>
        </p:nvSpPr>
        <p:spPr>
          <a:xfrm>
            <a:off x="5126665" y="9062998"/>
            <a:ext cx="1159087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요약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F93255A-D195-3D9A-B0B9-DB8A46F888E8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>
            <a:off x="6413001" y="4398079"/>
            <a:ext cx="715418" cy="580889"/>
          </a:xfrm>
          <a:prstGeom prst="line">
            <a:avLst/>
          </a:prstGeom>
          <a:ln w="28575">
            <a:solidFill>
              <a:srgbClr val="2E574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EF6068-53C4-5206-AB31-A4D025135D56}"/>
              </a:ext>
            </a:extLst>
          </p:cNvPr>
          <p:cNvCxnSpPr>
            <a:cxnSpLocks/>
            <a:stCxn id="19" idx="3"/>
            <a:endCxn id="13" idx="6"/>
          </p:cNvCxnSpPr>
          <p:nvPr/>
        </p:nvCxnSpPr>
        <p:spPr>
          <a:xfrm flipV="1">
            <a:off x="5747853" y="6880875"/>
            <a:ext cx="665148" cy="59880"/>
          </a:xfrm>
          <a:prstGeom prst="line">
            <a:avLst/>
          </a:prstGeom>
          <a:ln w="28575">
            <a:solidFill>
              <a:srgbClr val="2E574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E5BA0F-95EC-3A3F-2F6A-F936D3694B70}"/>
              </a:ext>
            </a:extLst>
          </p:cNvPr>
          <p:cNvCxnSpPr>
            <a:stCxn id="4" idx="6"/>
            <a:endCxn id="16" idx="1"/>
          </p:cNvCxnSpPr>
          <p:nvPr/>
        </p:nvCxnSpPr>
        <p:spPr>
          <a:xfrm flipV="1">
            <a:off x="11147896" y="4398079"/>
            <a:ext cx="1200642" cy="742084"/>
          </a:xfrm>
          <a:prstGeom prst="line">
            <a:avLst/>
          </a:prstGeom>
          <a:ln w="28575">
            <a:solidFill>
              <a:srgbClr val="2E574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4D952E8-0404-4F3B-1CCA-582F887702C6}"/>
              </a:ext>
            </a:extLst>
          </p:cNvPr>
          <p:cNvCxnSpPr>
            <a:endCxn id="18" idx="1"/>
          </p:cNvCxnSpPr>
          <p:nvPr/>
        </p:nvCxnSpPr>
        <p:spPr>
          <a:xfrm>
            <a:off x="11874999" y="6880875"/>
            <a:ext cx="1084120" cy="59880"/>
          </a:xfrm>
          <a:prstGeom prst="line">
            <a:avLst/>
          </a:prstGeom>
          <a:ln w="28575">
            <a:solidFill>
              <a:srgbClr val="2E574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CAAA34E-8BA3-80D5-77CD-F973450855B7}"/>
              </a:ext>
            </a:extLst>
          </p:cNvPr>
          <p:cNvCxnSpPr>
            <a:stCxn id="10" idx="7"/>
            <a:endCxn id="17" idx="1"/>
          </p:cNvCxnSpPr>
          <p:nvPr/>
        </p:nvCxnSpPr>
        <p:spPr>
          <a:xfrm>
            <a:off x="10975861" y="8812294"/>
            <a:ext cx="1372677" cy="556251"/>
          </a:xfrm>
          <a:prstGeom prst="line">
            <a:avLst/>
          </a:prstGeom>
          <a:ln w="28575">
            <a:solidFill>
              <a:srgbClr val="2E574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3C9FF14-AA24-58ED-D3B9-1852BB2432C3}"/>
              </a:ext>
            </a:extLst>
          </p:cNvPr>
          <p:cNvCxnSpPr>
            <a:stCxn id="14" idx="7"/>
            <a:endCxn id="21" idx="3"/>
          </p:cNvCxnSpPr>
          <p:nvPr/>
        </p:nvCxnSpPr>
        <p:spPr>
          <a:xfrm flipH="1">
            <a:off x="6285752" y="8782782"/>
            <a:ext cx="1026388" cy="632236"/>
          </a:xfrm>
          <a:prstGeom prst="line">
            <a:avLst/>
          </a:prstGeom>
          <a:ln w="28575">
            <a:solidFill>
              <a:srgbClr val="2E574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3">
            <a:extLst>
              <a:ext uri="{FF2B5EF4-FFF2-40B4-BE49-F238E27FC236}">
                <a16:creationId xmlns:a16="http://schemas.microsoft.com/office/drawing/2014/main" id="{29927BF9-C4B1-24D9-8CAA-8155F7F20230}"/>
              </a:ext>
            </a:extLst>
          </p:cNvPr>
          <p:cNvSpPr txBox="1"/>
          <p:nvPr/>
        </p:nvSpPr>
        <p:spPr>
          <a:xfrm>
            <a:off x="1164711" y="2948361"/>
            <a:ext cx="11681987" cy="49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en-US" altLang="ko-KR" sz="28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NLP</a:t>
            </a: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인간의 언어</a:t>
            </a: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</a:t>
            </a: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컴퓨터가 이해하고 처리할 수 있도록 하는 기술</a:t>
            </a:r>
            <a:endParaRPr lang="en-US" sz="3000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921F-A714-1873-5F47-1EB97959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4B050955-9A41-5BE7-1EE1-51624E4EB46B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ABE0937-F301-BB29-D666-709DF95F4D4C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자연어처리</a:t>
            </a:r>
            <a:endParaRPr lang="en-US" altLang="ko-K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C424E5B-4AA3-C310-18CC-5E0B3AEE1378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57" name="TextBox 23">
            <a:extLst>
              <a:ext uri="{FF2B5EF4-FFF2-40B4-BE49-F238E27FC236}">
                <a16:creationId xmlns:a16="http://schemas.microsoft.com/office/drawing/2014/main" id="{4D7A0DE9-5780-2454-9D6C-754CEBE392E7}"/>
              </a:ext>
            </a:extLst>
          </p:cNvPr>
          <p:cNvSpPr txBox="1"/>
          <p:nvPr/>
        </p:nvSpPr>
        <p:spPr>
          <a:xfrm>
            <a:off x="1521073" y="4055750"/>
            <a:ext cx="15541242" cy="4766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3000" b="1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3000" b="1" spc="-199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000" b="1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데이터를 분석 가능하도록 변환하는 과정</a:t>
            </a:r>
            <a:endParaRPr lang="en-US" altLang="ko-KR" sz="3000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 algn="l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3000" b="1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토큰화 </a:t>
            </a:r>
            <a:r>
              <a:rPr lang="en-US" altLang="ko-KR" sz="3000" b="1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(Tokenization) </a:t>
            </a: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문장을 단어 혹은 구로 분할하는 과정</a:t>
            </a:r>
            <a:endParaRPr lang="en-US" altLang="ko-KR" sz="3000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</a:t>
            </a: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문장</a:t>
            </a: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형태소 등</a:t>
            </a:r>
            <a:endParaRPr lang="en-US" altLang="ko-KR" sz="3000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000" b="1" spc="-199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r>
              <a:rPr lang="ko-KR" altLang="en-US" sz="3000" b="1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000" b="1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(Embedding) </a:t>
            </a: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단어를 수치화해 모델이 이해할 수 있도록 변환</a:t>
            </a:r>
            <a:endParaRPr lang="en-US" altLang="ko-KR" sz="3000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 Word2Vec, </a:t>
            </a:r>
            <a:r>
              <a:rPr lang="en-US" altLang="ko-KR" sz="3000" spc="-199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endParaRPr lang="en-US" altLang="ko-KR" sz="3000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000" b="1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문장 분류 </a:t>
            </a:r>
            <a:r>
              <a:rPr lang="en-US" altLang="ko-KR" sz="3000" b="1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(Sentence Classification) </a:t>
            </a: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주어진 문장이 특정 카테고리에 속하는지 분류</a:t>
            </a:r>
            <a:endParaRPr lang="en-US" altLang="ko-KR" sz="3000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감정 분석</a:t>
            </a:r>
            <a:r>
              <a:rPr lang="en-US" altLang="ko-KR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문장 주제 분류 등</a:t>
            </a:r>
            <a:endParaRPr lang="en-US" altLang="ko-KR" sz="3000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EC36A-6A5F-0619-8A1D-20446BD3DD72}"/>
              </a:ext>
            </a:extLst>
          </p:cNvPr>
          <p:cNvSpPr txBox="1"/>
          <p:nvPr/>
        </p:nvSpPr>
        <p:spPr>
          <a:xfrm>
            <a:off x="1168726" y="3044458"/>
            <a:ext cx="5098724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</a:t>
            </a:r>
            <a:endParaRPr lang="en-US" altLang="ko-KR" sz="32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86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A4AE6-3A3C-52D8-CEB6-87F769A4F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DF5371C-9684-7AF2-E47B-B64262245333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79A3C6E-9A49-E30A-DDC4-2332C50F71E7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자연어처리</a:t>
            </a:r>
            <a:endParaRPr lang="en-US" altLang="ko-K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EB47E7D-8ECD-07DF-5466-5766915429F5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78EAE-2B62-071B-CF72-5F4509470CB0}"/>
              </a:ext>
            </a:extLst>
          </p:cNvPr>
          <p:cNvSpPr txBox="1"/>
          <p:nvPr/>
        </p:nvSpPr>
        <p:spPr>
          <a:xfrm>
            <a:off x="1168726" y="3044458"/>
            <a:ext cx="4706780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NLP </a:t>
            </a:r>
            <a:r>
              <a:rPr lang="ko-KR" altLang="en-US" sz="32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endParaRPr lang="en-US" altLang="ko-KR" sz="32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2C6CA2-7D21-7B81-B848-5E5EA30B4481}"/>
              </a:ext>
            </a:extLst>
          </p:cNvPr>
          <p:cNvSpPr/>
          <p:nvPr/>
        </p:nvSpPr>
        <p:spPr>
          <a:xfrm>
            <a:off x="1168726" y="4020972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NLTK</a:t>
            </a:r>
            <a:endParaRPr lang="ko-KR" altLang="en-US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F213D5-5707-D31C-8724-71AB04741497}"/>
              </a:ext>
            </a:extLst>
          </p:cNvPr>
          <p:cNvSpPr/>
          <p:nvPr/>
        </p:nvSpPr>
        <p:spPr>
          <a:xfrm>
            <a:off x="4845781" y="4020972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2400" b="1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토큰화 등 다양한 기능 제공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2E13AE-0ED1-14C9-702E-296F53E32BAE}"/>
              </a:ext>
            </a:extLst>
          </p:cNvPr>
          <p:cNvSpPr/>
          <p:nvPr/>
        </p:nvSpPr>
        <p:spPr>
          <a:xfrm>
            <a:off x="1168726" y="5143500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spaCy</a:t>
            </a:r>
            <a:endParaRPr lang="ko-KR" altLang="en-US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6B0290-38E5-FED4-F365-D1F697E2839B}"/>
              </a:ext>
            </a:extLst>
          </p:cNvPr>
          <p:cNvSpPr/>
          <p:nvPr/>
        </p:nvSpPr>
        <p:spPr>
          <a:xfrm>
            <a:off x="4845781" y="5143500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고성능 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NLP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작업에 적합한 라이브러리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BBC256-054E-7E4F-ADB5-024C7D6F35C5}"/>
              </a:ext>
            </a:extLst>
          </p:cNvPr>
          <p:cNvSpPr/>
          <p:nvPr/>
        </p:nvSpPr>
        <p:spPr>
          <a:xfrm>
            <a:off x="1168726" y="6266028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KoNLPy</a:t>
            </a:r>
            <a:endParaRPr lang="ko-KR" altLang="en-US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87FE5D-B407-F37A-4C25-8BCF31360CA9}"/>
              </a:ext>
            </a:extLst>
          </p:cNvPr>
          <p:cNvSpPr/>
          <p:nvPr/>
        </p:nvSpPr>
        <p:spPr>
          <a:xfrm>
            <a:off x="4845781" y="6266028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한국어 처리기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형태소 분석 및 명사 추출 가능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Hannanum,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Kkma, Okt </a:t>
            </a:r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지원</a:t>
            </a:r>
            <a:endParaRPr lang="en-US" altLang="ko-KR" sz="2400" b="1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EC661D-1FB5-49BB-353A-FF7605F3E4DE}"/>
              </a:ext>
            </a:extLst>
          </p:cNvPr>
          <p:cNvSpPr/>
          <p:nvPr/>
        </p:nvSpPr>
        <p:spPr>
          <a:xfrm>
            <a:off x="1168726" y="7388556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Mecab</a:t>
            </a:r>
            <a:endParaRPr lang="ko-KR" altLang="en-US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734964-1AD8-48ED-8465-CDDAA070FE81}"/>
              </a:ext>
            </a:extLst>
          </p:cNvPr>
          <p:cNvSpPr/>
          <p:nvPr/>
        </p:nvSpPr>
        <p:spPr>
          <a:xfrm>
            <a:off x="4845781" y="7388556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형태소 분석 지원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DF4506-8170-CE93-15E2-F9D0C929C22B}"/>
              </a:ext>
            </a:extLst>
          </p:cNvPr>
          <p:cNvSpPr/>
          <p:nvPr/>
        </p:nvSpPr>
        <p:spPr>
          <a:xfrm>
            <a:off x="1168726" y="8495641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Kkma</a:t>
            </a:r>
            <a:endParaRPr lang="ko-KR" altLang="en-US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0E87E7-A2A6-B069-E549-19134A244E94}"/>
              </a:ext>
            </a:extLst>
          </p:cNvPr>
          <p:cNvSpPr/>
          <p:nvPr/>
        </p:nvSpPr>
        <p:spPr>
          <a:xfrm>
            <a:off x="4845781" y="8495641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한국어 형태소 분석기</a:t>
            </a:r>
          </a:p>
        </p:txBody>
      </p:sp>
    </p:spTree>
    <p:extLst>
      <p:ext uri="{BB962C8B-B14F-4D97-AF65-F5344CB8AC3E}">
        <p14:creationId xmlns:p14="http://schemas.microsoft.com/office/powerpoint/2010/main" val="207377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C6910-2960-81D6-FF7F-7145A4B33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BEC2AD7B-87C3-8356-3A71-EC06C3234604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81B9C9D-C578-8550-2C64-968772FB8498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텍스트 정제와 토큰화</a:t>
            </a:r>
            <a:endParaRPr lang="en-US" altLang="ko-K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5786AFA-A00D-9B70-0E27-BED19DC4E525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altLang="ko-KR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sz="7676" spc="-514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94FD0-FC29-2079-5F7E-787733AE0B75}"/>
              </a:ext>
            </a:extLst>
          </p:cNvPr>
          <p:cNvSpPr txBox="1"/>
          <p:nvPr/>
        </p:nvSpPr>
        <p:spPr>
          <a:xfrm>
            <a:off x="1028700" y="3810912"/>
            <a:ext cx="16706850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원본 텍스트 데이터를 분석에 적합한 형태로 변환하는 과정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텍스트는 불규칙적이고 복잡하므로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전처리 과정을 통해 의미없는 부분을 제거하고 필요한 정보만 추출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C3E272A-4970-5088-E0FE-F985164E68E4}"/>
              </a:ext>
            </a:extLst>
          </p:cNvPr>
          <p:cNvSpPr txBox="1"/>
          <p:nvPr/>
        </p:nvSpPr>
        <p:spPr>
          <a:xfrm>
            <a:off x="1028700" y="3017385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전처리</a:t>
            </a:r>
            <a:endParaRPr lang="en-US" sz="4176" spc="-279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4CD270D1-7943-EAF9-4927-BEB17E4E233D}"/>
              </a:ext>
            </a:extLst>
          </p:cNvPr>
          <p:cNvSpPr txBox="1"/>
          <p:nvPr/>
        </p:nvSpPr>
        <p:spPr>
          <a:xfrm>
            <a:off x="1028700" y="5775464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전처리 기법</a:t>
            </a:r>
            <a:endParaRPr lang="en-US" sz="4176" spc="-279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B5A3DC7-F127-0413-B4CF-54C3F64531ED}"/>
              </a:ext>
            </a:extLst>
          </p:cNvPr>
          <p:cNvSpPr/>
          <p:nvPr/>
        </p:nvSpPr>
        <p:spPr>
          <a:xfrm>
            <a:off x="1387734" y="6896100"/>
            <a:ext cx="2727066" cy="2727066"/>
          </a:xfrm>
          <a:prstGeom prst="round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109B713-8055-C554-5297-88927F1A91E3}"/>
              </a:ext>
            </a:extLst>
          </p:cNvPr>
          <p:cNvSpPr/>
          <p:nvPr/>
        </p:nvSpPr>
        <p:spPr>
          <a:xfrm>
            <a:off x="4673859" y="6896100"/>
            <a:ext cx="2727066" cy="2727066"/>
          </a:xfrm>
          <a:prstGeom prst="round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특수문자</a:t>
            </a:r>
            <a:endParaRPr lang="en-US" altLang="ko-KR" sz="3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4ECAD7D-F402-B98C-8594-D96DA9A5245E}"/>
              </a:ext>
            </a:extLst>
          </p:cNvPr>
          <p:cNvSpPr/>
          <p:nvPr/>
        </p:nvSpPr>
        <p:spPr>
          <a:xfrm>
            <a:off x="7959984" y="6896100"/>
            <a:ext cx="2727066" cy="2727066"/>
          </a:xfrm>
          <a:prstGeom prst="round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어간추출</a:t>
            </a:r>
            <a:r>
              <a:rPr lang="en-US" altLang="ko-KR" sz="320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pPr algn="ctr"/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표제어추출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DCA0439-BD24-7FE9-EAAC-FE193809D8C8}"/>
              </a:ext>
            </a:extLst>
          </p:cNvPr>
          <p:cNvSpPr/>
          <p:nvPr/>
        </p:nvSpPr>
        <p:spPr>
          <a:xfrm>
            <a:off x="11246109" y="6896100"/>
            <a:ext cx="2727066" cy="2727066"/>
          </a:xfrm>
          <a:prstGeom prst="round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불용어</a:t>
            </a:r>
            <a:endParaRPr lang="en-US" altLang="ko-KR" sz="3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87C6F1-AB9D-1730-6988-B6179354A122}"/>
              </a:ext>
            </a:extLst>
          </p:cNvPr>
          <p:cNvSpPr/>
          <p:nvPr/>
        </p:nvSpPr>
        <p:spPr>
          <a:xfrm>
            <a:off x="14532234" y="6896100"/>
            <a:ext cx="2727066" cy="2727066"/>
          </a:xfrm>
          <a:prstGeom prst="round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latin typeface="나눔고딕" panose="020D0604000000000000" pitchFamily="50" charset="-127"/>
                <a:ea typeface="나눔고딕" panose="020D0604000000000000" pitchFamily="50" charset="-127"/>
              </a:rPr>
              <a:t>토큰화</a:t>
            </a:r>
          </a:p>
        </p:txBody>
      </p:sp>
    </p:spTree>
    <p:extLst>
      <p:ext uri="{BB962C8B-B14F-4D97-AF65-F5344CB8AC3E}">
        <p14:creationId xmlns:p14="http://schemas.microsoft.com/office/powerpoint/2010/main" val="300717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2B1FB-CB62-8A05-337B-9D606FEEC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AB46DAC7-CBB0-8EC3-0B6B-D15C2FEB8E03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89EB3F3-3525-2B22-D5A9-0E065D3A6857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텍스트 정제와 토큰화</a:t>
            </a:r>
            <a:endParaRPr lang="en-US" altLang="ko-K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5245D7E-41FF-48C9-6DA0-C6A0152BF5BE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altLang="ko-KR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sz="7676" spc="-514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C1F29-F821-A9E2-B8A1-4C0AC86DEC6F}"/>
              </a:ext>
            </a:extLst>
          </p:cNvPr>
          <p:cNvSpPr txBox="1"/>
          <p:nvPr/>
        </p:nvSpPr>
        <p:spPr>
          <a:xfrm>
            <a:off x="1028700" y="3810912"/>
            <a:ext cx="15016089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텍스트에서 서로 다른 표현 방식을 일관된 형태로 변환하는 과정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25D5D5C8-319D-0D55-8F56-166DD8BAE32F}"/>
              </a:ext>
            </a:extLst>
          </p:cNvPr>
          <p:cNvSpPr txBox="1"/>
          <p:nvPr/>
        </p:nvSpPr>
        <p:spPr>
          <a:xfrm>
            <a:off x="1028700" y="3017385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정규화</a:t>
            </a:r>
            <a:endParaRPr lang="en-US" sz="4176" spc="-279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86D9B-6DDF-B5D5-0FEC-3D9AD036B1FE}"/>
              </a:ext>
            </a:extLst>
          </p:cNvPr>
          <p:cNvSpPr txBox="1"/>
          <p:nvPr/>
        </p:nvSpPr>
        <p:spPr>
          <a:xfrm>
            <a:off x="1028700" y="4744725"/>
            <a:ext cx="16772743" cy="3474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대소문자 통일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용어 통일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특수문자 제거 등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정규식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(Data Cleaning)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의 중요한 도구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특정 패턴을 쉽게 찾아내어 불필요한 부분을 제거하거나 변환하는데 사용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텍스트에서 이메일 주소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300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특수 문자 등을 제거하거나 특정 규칙에 맞는 텍스트를 변환할 때 유용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import re</a:t>
            </a:r>
          </a:p>
        </p:txBody>
      </p:sp>
    </p:spTree>
    <p:extLst>
      <p:ext uri="{BB962C8B-B14F-4D97-AF65-F5344CB8AC3E}">
        <p14:creationId xmlns:p14="http://schemas.microsoft.com/office/powerpoint/2010/main" val="289403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3179-224A-953B-C567-2DDA7A37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4EAA302C-883C-5621-6EEC-3E703336CC50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BB18E49-EA66-58F9-DF47-702A36B22C7C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텍스트 정제와 토큰화</a:t>
            </a:r>
            <a:endParaRPr lang="en-US" altLang="ko-K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2C0B6EF-6F4C-90A9-8E57-732124E053A8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altLang="ko-KR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sz="7676" spc="-514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4A1BE-E8EF-BFA1-539F-493904763259}"/>
              </a:ext>
            </a:extLst>
          </p:cNvPr>
          <p:cNvSpPr txBox="1"/>
          <p:nvPr/>
        </p:nvSpPr>
        <p:spPr>
          <a:xfrm>
            <a:off x="1028700" y="3810912"/>
            <a:ext cx="15016089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어간 추출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단어에서 접사를 제거하여 단어의 기본 형태를 찾아내는 작업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표제어 추출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사전에 기반하여 단어를 원형으로 변환하는 작업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A7F0474-B168-9CD5-8D80-70B904CF61AB}"/>
              </a:ext>
            </a:extLst>
          </p:cNvPr>
          <p:cNvSpPr txBox="1"/>
          <p:nvPr/>
        </p:nvSpPr>
        <p:spPr>
          <a:xfrm>
            <a:off x="1028700" y="3017385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어간추출</a:t>
            </a:r>
            <a:r>
              <a:rPr lang="en-US" altLang="ko-KR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/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표제어추출</a:t>
            </a:r>
            <a:endParaRPr lang="en-US" sz="4176" spc="-279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898EB-8A44-854A-6FD3-EA164F1C8402}"/>
              </a:ext>
            </a:extLst>
          </p:cNvPr>
          <p:cNvSpPr txBox="1"/>
          <p:nvPr/>
        </p:nvSpPr>
        <p:spPr>
          <a:xfrm>
            <a:off x="1028700" y="5437222"/>
            <a:ext cx="16772743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어간 추출 예시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: believes -&gt; believ , better -&gt; better,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달리고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달리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먹었다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먹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표제어 추출 예시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: believes -&gt; believe , better -&gt; good, 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달리고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-&gt; 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달리다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먹었다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먹다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32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63C89-87CE-1E4B-3BD5-AAF2189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E2CE1F00-8F4B-5D01-6F17-92A72C1478F4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9DA1823-E770-102B-35C2-DC68C7868F2F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텍스트 정제와 토큰화</a:t>
            </a:r>
            <a:endParaRPr lang="en-US" altLang="ko-K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C4EB934-A145-532A-E6B1-E405F3325A03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altLang="ko-KR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sz="7676" spc="-514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7D32B-C5E1-83E6-AD03-02E23968D2E9}"/>
              </a:ext>
            </a:extLst>
          </p:cNvPr>
          <p:cNvSpPr txBox="1"/>
          <p:nvPr/>
        </p:nvSpPr>
        <p:spPr>
          <a:xfrm>
            <a:off x="1028700" y="3810912"/>
            <a:ext cx="15016089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의미를 분석할 때 큰 기여를 하지 않는 단어들을 제외하여 분석의 효율성을 높이기 위해 수행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문장 구조에는 필요하지만 의미 파악에는 큰 도움이 되지 않는 경우 제거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E5501EAF-B657-71E2-128F-E6FB53A7539F}"/>
              </a:ext>
            </a:extLst>
          </p:cNvPr>
          <p:cNvSpPr txBox="1"/>
          <p:nvPr/>
        </p:nvSpPr>
        <p:spPr>
          <a:xfrm>
            <a:off x="1028700" y="3017385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불용어 제거</a:t>
            </a:r>
            <a:endParaRPr lang="en-US" sz="4176" spc="-279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2C211-0DB5-5CCF-FF2A-18E278620FB0}"/>
              </a:ext>
            </a:extLst>
          </p:cNvPr>
          <p:cNvSpPr txBox="1"/>
          <p:nvPr/>
        </p:nvSpPr>
        <p:spPr>
          <a:xfrm>
            <a:off x="1028700" y="5437222"/>
            <a:ext cx="16772743" cy="208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크기가 줄어들고 모델이 처리해야 할 데이터 양이 줄어듦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중요한 단어들이 더 잘 드러나게 됨</a:t>
            </a:r>
            <a:endParaRPr lang="en-US" altLang="ko-KR" sz="3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불용어 자체가 성능을 떨어트릴 수 있음 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의미 정보는 ↓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>
                <a:latin typeface="나눔고딕" panose="020D0604000000000000" pitchFamily="50" charset="-127"/>
                <a:ea typeface="나눔고딕" panose="020D0604000000000000" pitchFamily="50" charset="-127"/>
              </a:rPr>
              <a:t>계산 복잡 ↑</a:t>
            </a:r>
            <a:r>
              <a:rPr lang="en-US" altLang="ko-KR" sz="3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891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2E574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11123</TotalTime>
  <Words>1148</Words>
  <Application>Microsoft Office PowerPoint</Application>
  <PresentationFormat>사용자 지정</PresentationFormat>
  <Paragraphs>232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Arial</vt:lpstr>
      <vt:lpstr>나눔고딕 Light</vt:lpstr>
      <vt:lpstr>Calibri</vt:lpstr>
      <vt:lpstr>나눔고딕</vt:lpstr>
      <vt:lpstr>pretendard</vt:lpstr>
      <vt:lpstr>Wingdings</vt:lpstr>
      <vt:lpstr>맑은 고딕</vt:lpstr>
      <vt:lpstr>나눔고딕 ExtraBold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회사 사업 프로젝트 소개 프레젠테이션</dc:title>
  <dc:creator>user</dc:creator>
  <cp:lastModifiedBy>chunjae_DB1</cp:lastModifiedBy>
  <cp:revision>118</cp:revision>
  <dcterms:created xsi:type="dcterms:W3CDTF">2006-08-16T00:00:00Z</dcterms:created>
  <dcterms:modified xsi:type="dcterms:W3CDTF">2024-11-07T12:49:34Z</dcterms:modified>
  <dc:identifier>DAGJMp6PVJ4</dc:identifier>
</cp:coreProperties>
</file>