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356" r:id="rId5"/>
    <p:sldId id="357" r:id="rId6"/>
    <p:sldId id="362" r:id="rId7"/>
    <p:sldId id="359" r:id="rId8"/>
    <p:sldId id="360" r:id="rId9"/>
    <p:sldId id="358" r:id="rId10"/>
    <p:sldId id="363" r:id="rId11"/>
    <p:sldId id="361" r:id="rId12"/>
    <p:sldId id="364" r:id="rId13"/>
    <p:sldId id="365" r:id="rId14"/>
    <p:sldId id="366" r:id="rId15"/>
    <p:sldId id="266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979" autoAdjust="0"/>
  </p:normalViewPr>
  <p:slideViewPr>
    <p:cSldViewPr snapToGrid="0">
      <p:cViewPr varScale="1">
        <p:scale>
          <a:sx n="49" d="100"/>
          <a:sy n="49" d="100"/>
        </p:scale>
        <p:origin x="902" y="67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1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02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94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9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3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3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7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24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1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E28-F911-670A-AE4C-FFF2FE64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7BD7E-3446-ED8B-D83B-6C092F0B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9F5B1-7B8D-FCB2-B506-781BA5D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9A35-EC05-EB5A-C7B0-044B717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C937-2ECF-AA1C-99AE-923C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1D4C-9CDC-1AB8-B635-CC7B713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2E03-C160-A6FD-90A7-5751AC3B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91A3-A614-C266-AA61-F6933A8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6E949-C1A0-F64A-9212-3A4F555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1BFF-C0B4-132B-848E-089B055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A7A1-4FF0-A39C-1114-5A7CE9D5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74240-75F0-178E-8716-6BE299D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7D35-E147-598B-35C0-49EEA2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4AD4B-4EC7-01D9-0010-EDF5DB5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2412-9397-A08F-71AF-1DE260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4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25C6-1A07-9B7E-EAB4-DD28C7B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82909-B20A-A106-BB5B-07F62C1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A6B6-D249-C331-69FA-6E07867C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E1582-D4A2-322E-018E-7F0BAA2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241E-E394-86BF-51A9-2DE3B7E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2195-6317-B692-E13C-B9A8FB7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E5CB-6D44-DC96-AB68-F0C1C652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7C27A-D6FF-D76D-58A7-3A22E754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F355A-4FDC-C9FD-67CA-B9E05349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C1908-CF16-879B-FD6C-DA13F58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F8E38-C243-DFFA-3B96-D02355AF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65E7-57FC-2210-73A1-85F3537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51FDD-8058-E639-7B01-D01519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B011-7806-9A59-813C-573A5C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0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E253-9922-00FD-3BB8-2783E4D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6E48-504C-6626-04F0-B4520EB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FBE26-D3DF-704F-C558-33C16D7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31E3-29D5-905A-C68C-E8492F6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37CCD-0FA2-187F-DBD8-E78D45A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B09D1-86BC-1242-4FAB-7B6A555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D019A-48EC-9D45-A3AC-18CF6D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57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B54F-9D62-1A0E-3D4D-7F73EB8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A4235-4569-E2DF-8444-3CD04C1A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2375E-2C77-B870-F2FE-729A300C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970C-A1E6-5052-7E3E-6641E1B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D9B9-B23A-E419-E241-75ACAB7F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F73C-8FC4-D228-0FE2-F54BC1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DFCA-F0A1-8ADB-D523-6DAD477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3D29D-9D5A-BC88-4C5E-97BF17DE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98F4-DB6E-027E-50EF-24E29433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5667-64AC-D279-49AD-EC6FA89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48A1B-A831-86BE-E828-A8929BE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7D80-0103-842E-1F57-D586791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3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C24-6BEE-BF6A-44AB-8FAB9F7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6C143-63B3-CC5E-F78F-678B7F46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FE36-4DFD-897B-A72E-7CD0A6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C75A-B5BF-2207-BAF2-8DC7F90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00A6-721B-FB13-59DC-A8E5166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01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8B4EF-602B-A40E-487E-22B044E7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13066-87B3-FF63-8F7C-A2F66317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95A2-5E66-DE74-5F46-647C305E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25ED9-7788-1AF2-A4A1-C85F514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5E07-27FD-9738-4A54-9234B27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1C4350-16E9-4780-ECB8-6801E0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EFC7-6EC1-DD78-DD54-A7AE239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B63E-63D4-3ECB-1933-8EC22FB2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8DBC-0DB2-4D12-BBAD-E256BC069661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E055-4061-039C-205F-3D179A6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B938-2E4D-A500-5BD5-39989DA6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92E4-C70F-F203-61BC-3721C7FEF89E}"/>
              </a:ext>
            </a:extLst>
          </p:cNvPr>
          <p:cNvSpPr txBox="1"/>
          <p:nvPr/>
        </p:nvSpPr>
        <p:spPr>
          <a:xfrm>
            <a:off x="16611600" y="190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pic>
        <p:nvPicPr>
          <p:cNvPr id="8" name="그림 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69ED21AA-2D92-7594-E53B-3D18C8D504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600" y="17716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41869"/>
            <a:ext cx="9526504" cy="1492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75"/>
              </a:lnSpc>
            </a:pPr>
            <a:r>
              <a:rPr lang="ko-KR" altLang="en-US" sz="6000" spc="-232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자연어처리 기초</a:t>
            </a:r>
            <a:endParaRPr lang="en-US" sz="6000" spc="-232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2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경사하강법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78790" y="3806190"/>
            <a:ext cx="10206134" cy="6043913"/>
          </a:xfrm>
          <a:prstGeom prst="rect">
            <a:avLst/>
          </a:prstGeom>
        </p:spPr>
      </p:pic>
      <p:sp>
        <p:nvSpPr>
          <p:cNvPr id="29" name="TextBox 16"/>
          <p:cNvSpPr txBox="1"/>
          <p:nvPr/>
        </p:nvSpPr>
        <p:spPr>
          <a:xfrm>
            <a:off x="1028698" y="3867839"/>
            <a:ext cx="16072528" cy="488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Learning Rage (</a:t>
            </a:r>
            <a:r>
              <a:rPr lang="ko-KR" altLang="en-US" sz="3000">
                <a:latin typeface="나눔고딕"/>
                <a:ea typeface="나눔고딕"/>
              </a:rPr>
              <a:t>학습률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모델이 학습하는 속도를 조절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Learning Rage</a:t>
            </a:r>
            <a:r>
              <a:rPr lang="ko-KR" altLang="en-US" sz="3000">
                <a:latin typeface="나눔고딕"/>
                <a:ea typeface="나눔고딕"/>
              </a:rPr>
              <a:t>가 너무 크면</a:t>
            </a:r>
            <a:r>
              <a:rPr lang="en-US" altLang="ko-KR" sz="3000">
                <a:latin typeface="나눔고딕"/>
                <a:ea typeface="나눔고딕"/>
              </a:rPr>
              <a:t>?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최적점을 지나쳐버릴 수 있음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Learning Rage</a:t>
            </a:r>
            <a:r>
              <a:rPr lang="ko-KR" altLang="en-US" sz="3000">
                <a:latin typeface="나눔고딕"/>
                <a:ea typeface="나눔고딕"/>
              </a:rPr>
              <a:t>가 너무 작으면</a:t>
            </a:r>
            <a:r>
              <a:rPr lang="en-US" altLang="ko-KR" sz="3000">
                <a:latin typeface="나눔고딕"/>
                <a:ea typeface="나눔고딕"/>
              </a:rPr>
              <a:t>?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학습이 매우 느리게되며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Local Minimum</a:t>
            </a:r>
            <a:r>
              <a:rPr lang="ko-KR" altLang="en-US" sz="3000">
                <a:latin typeface="나눔고딕"/>
                <a:ea typeface="나눔고딕"/>
              </a:rPr>
              <a:t>에 갇힐 가능성이 커짐</a:t>
            </a:r>
          </a:p>
        </p:txBody>
      </p:sp>
    </p:spTree>
    <p:extLst>
      <p:ext uri="{BB962C8B-B14F-4D97-AF65-F5344CB8AC3E}">
        <p14:creationId xmlns:p14="http://schemas.microsoft.com/office/powerpoint/2010/main" val="35256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경사하강법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0035" y="2773680"/>
            <a:ext cx="8590406" cy="739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4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경사하강법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23789" y="3463772"/>
            <a:ext cx="12084504" cy="64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9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용어 정리</a:t>
            </a:r>
          </a:p>
        </p:txBody>
      </p:sp>
      <p:sp>
        <p:nvSpPr>
          <p:cNvPr id="32" name="TextBox 16"/>
          <p:cNvSpPr txBox="1"/>
          <p:nvPr/>
        </p:nvSpPr>
        <p:spPr>
          <a:xfrm>
            <a:off x="1028698" y="3617599"/>
            <a:ext cx="16072528" cy="472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900">
                <a:latin typeface="나눔고딕"/>
                <a:ea typeface="나눔고딕"/>
              </a:rPr>
              <a:t>-</a:t>
            </a:r>
            <a:r>
              <a:rPr lang="ko-KR" altLang="en-US" sz="2900">
                <a:latin typeface="나눔고딕"/>
                <a:ea typeface="나눔고딕"/>
              </a:rPr>
              <a:t> 학습률</a:t>
            </a:r>
            <a:r>
              <a:rPr lang="en-US" altLang="ko-KR" sz="2900">
                <a:latin typeface="나눔고딕"/>
                <a:ea typeface="나눔고딕"/>
              </a:rPr>
              <a:t>(Learning Rate) :</a:t>
            </a:r>
            <a:r>
              <a:rPr lang="ko-KR" altLang="en-US" sz="2900">
                <a:latin typeface="나눔고딕"/>
                <a:ea typeface="나눔고딕"/>
              </a:rPr>
              <a:t> </a:t>
            </a:r>
            <a:r>
              <a:rPr lang="en-US" altLang="ko-KR" sz="2900">
                <a:latin typeface="나눔고딕"/>
                <a:ea typeface="나눔고딕"/>
              </a:rPr>
              <a:t>가중치를 업데이트하는 </a:t>
            </a:r>
            <a:r>
              <a:rPr lang="ko-KR" altLang="en-US" sz="2900">
                <a:latin typeface="나눔고딕"/>
                <a:ea typeface="나눔고딕"/>
              </a:rPr>
              <a:t>스텝의 </a:t>
            </a:r>
            <a:r>
              <a:rPr lang="en-US" altLang="ko-KR" sz="2900">
                <a:latin typeface="나눔고딕"/>
                <a:ea typeface="나눔고딕"/>
              </a:rPr>
              <a:t>크기를 결정하는 하이퍼파라미터</a:t>
            </a:r>
            <a:endParaRPr lang="ko-KR" altLang="en-US" sz="29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900">
                <a:latin typeface="나눔고딕"/>
                <a:ea typeface="나눔고딕"/>
              </a:rPr>
              <a:t>-</a:t>
            </a:r>
            <a:r>
              <a:rPr lang="ko-KR" altLang="en-US" sz="2900">
                <a:latin typeface="나눔고딕"/>
                <a:ea typeface="나눔고딕"/>
              </a:rPr>
              <a:t> 배치 크기</a:t>
            </a:r>
            <a:r>
              <a:rPr lang="en-US" altLang="ko-KR" sz="2900">
                <a:latin typeface="나눔고딕"/>
                <a:ea typeface="나눔고딕"/>
              </a:rPr>
              <a:t>(Batch Size) : 훈련 데이터 전체 중에서 사용할 일부 훈련 데이터 크기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900">
                <a:latin typeface="나눔고딕"/>
                <a:ea typeface="나눔고딕"/>
              </a:rPr>
              <a:t>-</a:t>
            </a:r>
            <a:r>
              <a:rPr lang="ko-KR" altLang="en-US" sz="2900">
                <a:latin typeface="나눔고딕"/>
                <a:ea typeface="나눔고딕"/>
              </a:rPr>
              <a:t> 이터레이션</a:t>
            </a:r>
            <a:r>
              <a:rPr lang="en-US" altLang="ko-KR" sz="2900">
                <a:latin typeface="나눔고딕"/>
                <a:ea typeface="나눔고딕"/>
              </a:rPr>
              <a:t>(Iteration) :</a:t>
            </a:r>
            <a:r>
              <a:rPr lang="ko-KR" altLang="en-US" sz="2900">
                <a:latin typeface="나눔고딕"/>
                <a:ea typeface="나눔고딕"/>
              </a:rPr>
              <a:t> 모델이 학습하는 각 단계마다 일부 데이터를 사용하여 모델 가중치 업데이트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900">
                <a:latin typeface="나눔고딕"/>
                <a:ea typeface="나눔고딕"/>
              </a:rPr>
              <a:t>-</a:t>
            </a:r>
            <a:r>
              <a:rPr lang="ko-KR" altLang="en-US" sz="2900">
                <a:latin typeface="나눔고딕"/>
                <a:ea typeface="나눔고딕"/>
              </a:rPr>
              <a:t> 에포크</a:t>
            </a:r>
            <a:r>
              <a:rPr lang="en-US" altLang="ko-KR" sz="2900">
                <a:latin typeface="나눔고딕"/>
                <a:ea typeface="나눔고딕"/>
              </a:rPr>
              <a:t>(Epoch) : </a:t>
            </a:r>
            <a:r>
              <a:rPr lang="ko-KR" altLang="en-US" sz="2900">
                <a:latin typeface="나눔고딕"/>
                <a:ea typeface="나눔고딕"/>
              </a:rPr>
              <a:t>전체</a:t>
            </a:r>
            <a:r>
              <a:rPr lang="en-US" altLang="ko-KR" sz="2900">
                <a:latin typeface="나눔고딕"/>
                <a:ea typeface="나눔고딕"/>
              </a:rPr>
              <a:t> </a:t>
            </a:r>
            <a:r>
              <a:rPr lang="ko-KR" altLang="en-US" sz="2900">
                <a:latin typeface="나눔고딕"/>
                <a:ea typeface="나눔고딕"/>
              </a:rPr>
              <a:t>데이터셋을 한 번 학습하는 과정의 수 </a:t>
            </a:r>
            <a:r>
              <a:rPr lang="en-US" altLang="ko-KR" sz="2900">
                <a:latin typeface="나눔고딕"/>
                <a:ea typeface="나눔고딕"/>
              </a:rPr>
              <a:t>(</a:t>
            </a:r>
            <a:r>
              <a:rPr lang="ko-KR" altLang="en-US" sz="2900">
                <a:latin typeface="나눔고딕"/>
                <a:ea typeface="나눔고딕"/>
              </a:rPr>
              <a:t> 총 </a:t>
            </a:r>
            <a:r>
              <a:rPr lang="en-US" altLang="ko-KR" sz="2900">
                <a:latin typeface="나눔고딕"/>
                <a:ea typeface="나눔고딕"/>
              </a:rPr>
              <a:t>1000</a:t>
            </a:r>
            <a:r>
              <a:rPr lang="ko-KR" altLang="en-US" sz="2900">
                <a:latin typeface="나눔고딕"/>
                <a:ea typeface="나눔고딕"/>
              </a:rPr>
              <a:t>개의 샘플</a:t>
            </a:r>
            <a:r>
              <a:rPr lang="en-US" altLang="ko-KR" sz="2900">
                <a:latin typeface="나눔고딕"/>
                <a:ea typeface="나눔고딕"/>
              </a:rPr>
              <a:t>,</a:t>
            </a:r>
            <a:r>
              <a:rPr lang="ko-KR" altLang="en-US" sz="2900">
                <a:latin typeface="나눔고딕"/>
                <a:ea typeface="나눔고딕"/>
              </a:rPr>
              <a:t> 배치크기가 </a:t>
            </a:r>
            <a:r>
              <a:rPr lang="en-US" altLang="ko-KR" sz="2900">
                <a:latin typeface="나눔고딕"/>
                <a:ea typeface="나눔고딕"/>
              </a:rPr>
              <a:t>10,</a:t>
            </a:r>
            <a:r>
              <a:rPr lang="ko-KR" altLang="en-US" sz="2900">
                <a:latin typeface="나눔고딕"/>
                <a:ea typeface="나눔고딕"/>
              </a:rPr>
              <a:t> 한 번의 에포크는 총 </a:t>
            </a:r>
            <a:r>
              <a:rPr lang="en-US" altLang="ko-KR" sz="2900">
                <a:latin typeface="나눔고딕"/>
                <a:ea typeface="나눔고딕"/>
              </a:rPr>
              <a:t>100</a:t>
            </a:r>
            <a:r>
              <a:rPr lang="ko-KR" altLang="en-US" sz="2900">
                <a:latin typeface="나눔고딕"/>
                <a:ea typeface="나눔고딕"/>
              </a:rPr>
              <a:t>개의 이터레이션</a:t>
            </a:r>
            <a:r>
              <a:rPr lang="en-US" altLang="ko-KR" sz="2900">
                <a:latin typeface="나눔고딕"/>
                <a:ea typeface="나눔고딕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900">
                <a:latin typeface="나눔고딕"/>
                <a:ea typeface="나눔고딕"/>
              </a:rPr>
              <a:t>-</a:t>
            </a:r>
            <a:r>
              <a:rPr lang="ko-KR" altLang="en-US" sz="2900">
                <a:latin typeface="나눔고딕"/>
                <a:ea typeface="나눔고딕"/>
              </a:rPr>
              <a:t> 드롭아웃</a:t>
            </a:r>
            <a:r>
              <a:rPr lang="en-US" altLang="ko-KR" sz="2900">
                <a:latin typeface="나눔고딕"/>
                <a:ea typeface="나눔고딕"/>
              </a:rPr>
              <a:t>(DropOut) :  </a:t>
            </a:r>
            <a:r>
              <a:rPr lang="ko-KR" altLang="en-US" sz="2900">
                <a:latin typeface="나눔고딕"/>
                <a:ea typeface="나눔고딕"/>
              </a:rPr>
              <a:t>과적합 방지를 위해 사용되는 정규화 기법</a:t>
            </a:r>
            <a:r>
              <a:rPr lang="en-US" altLang="ko-KR" sz="2900">
                <a:latin typeface="나눔고딕"/>
                <a:ea typeface="나눔고딕"/>
              </a:rPr>
              <a:t>,</a:t>
            </a:r>
            <a:r>
              <a:rPr lang="ko-KR" altLang="en-US" sz="2900">
                <a:latin typeface="나눔고딕"/>
                <a:ea typeface="나눔고딕"/>
              </a:rPr>
              <a:t> 학습 과정에서 일부 뉴런을 무작위로 제거하여  과적합을 방지</a:t>
            </a:r>
            <a:r>
              <a:rPr lang="en-US" altLang="ko-KR" sz="2900">
                <a:latin typeface="나눔고딕"/>
                <a:ea typeface="나눔고딕"/>
              </a:rPr>
              <a:t>(</a:t>
            </a:r>
            <a:r>
              <a:rPr lang="ko-KR" altLang="en-US" sz="2900">
                <a:latin typeface="나눔고딕"/>
                <a:ea typeface="나눔고딕"/>
              </a:rPr>
              <a:t>제외될 뉴런의 비율을 선택</a:t>
            </a:r>
            <a:r>
              <a:rPr lang="en-US" altLang="ko-KR" sz="2900">
                <a:latin typeface="나눔고딕"/>
                <a:ea typeface="나눔고딕"/>
              </a:rPr>
              <a:t>,</a:t>
            </a:r>
            <a:r>
              <a:rPr lang="ko-KR" altLang="en-US" sz="2900">
                <a:latin typeface="나눔고딕"/>
                <a:ea typeface="나눔고딕"/>
              </a:rPr>
              <a:t> 일반적으로 </a:t>
            </a:r>
            <a:r>
              <a:rPr lang="en-US" altLang="ko-KR" sz="2900">
                <a:latin typeface="나눔고딕"/>
                <a:ea typeface="나눔고딕"/>
              </a:rPr>
              <a:t>20~50%</a:t>
            </a:r>
            <a:r>
              <a:rPr lang="ko-KR" altLang="en-US" sz="2900">
                <a:latin typeface="나눔고딕"/>
                <a:ea typeface="나눔고딕"/>
              </a:rPr>
              <a:t> 사이 사용</a:t>
            </a:r>
            <a:r>
              <a:rPr lang="en-US" altLang="ko-KR" sz="2900">
                <a:latin typeface="나눔고딕"/>
                <a:ea typeface="나눔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139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자연어처리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26539" y="7850553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 기초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정제와 토큰화</a:t>
            </a:r>
            <a:endParaRPr lang="en-US" altLang="ko-KR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벡터화와 </a:t>
            </a:r>
            <a:r>
              <a:rPr lang="ko-KR" altLang="en-US" sz="2976" spc="-199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분류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7829992"/>
            <a:ext cx="678786" cy="613207"/>
            <a:chOff x="0" y="0"/>
            <a:chExt cx="178775" cy="1615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</p:grpSp>
      <p:sp>
        <p:nvSpPr>
          <p:cNvPr id="2" name="TextBox 6">
            <a:extLst>
              <a:ext uri="{FF2B5EF4-FFF2-40B4-BE49-F238E27FC236}">
                <a16:creationId xmlns:a16="http://schemas.microsoft.com/office/drawing/2014/main" id="{BC5B4ABD-AF57-5B88-CB2F-13B149676E39}"/>
              </a:ext>
            </a:extLst>
          </p:cNvPr>
          <p:cNvSpPr txBox="1"/>
          <p:nvPr/>
        </p:nvSpPr>
        <p:spPr>
          <a:xfrm>
            <a:off x="1926539" y="8891659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9F54A58F-3E6B-464D-922E-107D6EE5BCCF}"/>
              </a:ext>
            </a:extLst>
          </p:cNvPr>
          <p:cNvGrpSpPr/>
          <p:nvPr/>
        </p:nvGrpSpPr>
        <p:grpSpPr>
          <a:xfrm>
            <a:off x="1028700" y="8871098"/>
            <a:ext cx="678786" cy="613207"/>
            <a:chOff x="0" y="0"/>
            <a:chExt cx="178775" cy="161503"/>
          </a:xfrm>
        </p:grpSpPr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19551FC8-A218-AAFF-6698-62BD137208DD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CA902494-172D-348E-57DA-71E049F90763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7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인간의 지능을 모방하여 문제 해결과 학습을 수행할 수 있는 기술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인공지능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1028698" y="5925770"/>
            <a:ext cx="16072528" cy="7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데이터로부터 학습하고 예측이나 결정을 내리는 알고리즘의 집합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028700" y="5143500"/>
            <a:ext cx="8805446" cy="733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머신러닝</a:t>
            </a:r>
          </a:p>
        </p:txBody>
      </p:sp>
      <p:sp>
        <p:nvSpPr>
          <p:cNvPr id="20" name="TextBox 16"/>
          <p:cNvSpPr txBox="1"/>
          <p:nvPr/>
        </p:nvSpPr>
        <p:spPr>
          <a:xfrm>
            <a:off x="1028698" y="8083475"/>
            <a:ext cx="16072528" cy="1461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인간의 뇌 구조를 본뜬 인공신경망을 활용하여 복잡한 패턴과 특성을 자동으로 학습하는 머신러닝의 하위분야</a:t>
            </a:r>
          </a:p>
        </p:txBody>
      </p:sp>
      <p:sp>
        <p:nvSpPr>
          <p:cNvPr id="21" name="TextBox 8"/>
          <p:cNvSpPr txBox="1"/>
          <p:nvPr/>
        </p:nvSpPr>
        <p:spPr>
          <a:xfrm>
            <a:off x="1028700" y="7301205"/>
            <a:ext cx="8805446" cy="7308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307771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282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인간의 뇌 신경망을 본뜬 컴퓨터 시스템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여러 개의 노드</a:t>
            </a:r>
            <a:r>
              <a:rPr lang="en-US" altLang="ko-KR" sz="3000">
                <a:latin typeface="나눔고딕"/>
                <a:ea typeface="나눔고딕"/>
              </a:rPr>
              <a:t>(</a:t>
            </a:r>
            <a:r>
              <a:rPr lang="ko-KR" altLang="en-US" sz="3000">
                <a:latin typeface="나눔고딕"/>
                <a:ea typeface="나눔고딕"/>
              </a:rPr>
              <a:t>뉴런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  <a:r>
              <a:rPr lang="ko-KR" altLang="en-US" sz="3000">
                <a:latin typeface="나눔고딕"/>
                <a:ea typeface="나눔고딕"/>
              </a:rPr>
              <a:t>이 층</a:t>
            </a:r>
            <a:r>
              <a:rPr lang="en-US" altLang="ko-KR" sz="3000">
                <a:latin typeface="나눔고딕"/>
                <a:ea typeface="나눔고딕"/>
              </a:rPr>
              <a:t>(layer)</a:t>
            </a:r>
            <a:r>
              <a:rPr lang="ko-KR" altLang="en-US" sz="3000">
                <a:latin typeface="나눔고딕"/>
                <a:ea typeface="나눔고딕"/>
              </a:rPr>
              <a:t>로 구성되어 연결되어있는 구조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각 노드에서 입력값을 받아 특정 가중치를 적용한 후 활성화 함수를 통해 출력을 생성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이 과정에서 입력 데이터에서 패턴을 학습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다양한 예측 및 분류 해결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인공신경망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(ANN)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5474" y="6690360"/>
            <a:ext cx="8922915" cy="333327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783300" y="6621661"/>
            <a:ext cx="3721553" cy="35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6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순전파와 역전파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1438" y="2923935"/>
            <a:ext cx="8296706" cy="7129799"/>
          </a:xfrm>
          <a:prstGeom prst="rect">
            <a:avLst/>
          </a:prstGeom>
        </p:spPr>
      </p:pic>
      <p:sp>
        <p:nvSpPr>
          <p:cNvPr id="29" name="사각형: 둥근 모서리 7"/>
          <p:cNvSpPr/>
          <p:nvPr/>
        </p:nvSpPr>
        <p:spPr>
          <a:xfrm>
            <a:off x="998958" y="3663315"/>
            <a:ext cx="3854514" cy="6076483"/>
          </a:xfrm>
          <a:prstGeom prst="roundRect">
            <a:avLst>
              <a:gd name="adj" fmla="val 16667"/>
            </a:avLst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200">
                <a:latin typeface="나눔고딕"/>
                <a:ea typeface="나눔고딕"/>
              </a:rPr>
              <a:t>순전파</a:t>
            </a:r>
          </a:p>
          <a:p>
            <a:pPr lvl="0" algn="ctr">
              <a:defRPr/>
            </a:pPr>
            <a:r>
              <a:rPr lang="en-US" altLang="ko-KR" sz="3200">
                <a:latin typeface="나눔고딕"/>
                <a:ea typeface="나눔고딕"/>
              </a:rPr>
              <a:t>(Forward propagation)</a:t>
            </a:r>
          </a:p>
          <a:p>
            <a:pPr lvl="0" algn="ctr">
              <a:defRPr/>
            </a:pPr>
            <a:endParaRPr lang="en-US" altLang="ko-KR" sz="3200">
              <a:latin typeface="나눔고딕"/>
              <a:ea typeface="나눔고딕"/>
            </a:endParaRPr>
          </a:p>
          <a:p>
            <a:pPr lvl="0" algn="ctr">
              <a:defRPr/>
            </a:pPr>
            <a:endParaRPr lang="en-US" altLang="ko-KR" sz="3200">
              <a:latin typeface="나눔고딕"/>
              <a:ea typeface="나눔고딕"/>
            </a:endParaRPr>
          </a:p>
          <a:p>
            <a:pPr lvl="0" algn="ctr">
              <a:defRPr/>
            </a:pPr>
            <a:r>
              <a:rPr lang="ko-KR" altLang="en-US" sz="3200">
                <a:latin typeface="나눔고딕"/>
                <a:ea typeface="나눔고딕"/>
              </a:rPr>
              <a:t>입력값이 들어오면 여러 개의 은닉층을 순서대로 거쳐</a:t>
            </a:r>
          </a:p>
          <a:p>
            <a:pPr lvl="0" algn="ctr">
              <a:defRPr/>
            </a:pPr>
            <a:r>
              <a:rPr lang="ko-KR" altLang="en-US" sz="3200">
                <a:latin typeface="나눔고딕"/>
                <a:ea typeface="나눔고딕"/>
              </a:rPr>
              <a:t>결과값을 내는 과정</a:t>
            </a:r>
          </a:p>
        </p:txBody>
      </p:sp>
      <p:sp>
        <p:nvSpPr>
          <p:cNvPr id="30" name="사각형: 둥근 모서리 7"/>
          <p:cNvSpPr/>
          <p:nvPr/>
        </p:nvSpPr>
        <p:spPr>
          <a:xfrm>
            <a:off x="13570599" y="3663315"/>
            <a:ext cx="3854514" cy="6076483"/>
          </a:xfrm>
          <a:prstGeom prst="roundRect">
            <a:avLst>
              <a:gd name="adj" fmla="val 16667"/>
            </a:avLst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200">
                <a:latin typeface="나눔고딕"/>
                <a:ea typeface="나눔고딕"/>
              </a:rPr>
              <a:t>역전파</a:t>
            </a:r>
            <a:endParaRPr lang="en-US" altLang="ko-KR" sz="3200">
              <a:latin typeface="나눔고딕"/>
              <a:ea typeface="나눔고딕"/>
            </a:endParaRPr>
          </a:p>
          <a:p>
            <a:pPr lvl="0" algn="ctr">
              <a:defRPr/>
            </a:pPr>
            <a:r>
              <a:rPr lang="en-US" altLang="ko-KR" sz="3200">
                <a:latin typeface="나눔고딕"/>
                <a:ea typeface="나눔고딕"/>
              </a:rPr>
              <a:t>(Back propagation)</a:t>
            </a:r>
          </a:p>
          <a:p>
            <a:pPr lvl="0" algn="ctr">
              <a:defRPr/>
            </a:pPr>
            <a:endParaRPr lang="en-US" altLang="ko-KR" sz="3200">
              <a:latin typeface="나눔고딕"/>
              <a:ea typeface="나눔고딕"/>
            </a:endParaRPr>
          </a:p>
          <a:p>
            <a:pPr lvl="0" algn="ctr">
              <a:defRPr/>
            </a:pPr>
            <a:r>
              <a:rPr lang="ko-KR" altLang="en-US" sz="3200">
                <a:latin typeface="나눔고딕"/>
                <a:ea typeface="나눔고딕"/>
              </a:rPr>
              <a:t>계산 결과와 정답의 오차를 구해 이 오차에 관여하는 값들의 가중치를 수정하여 오차가 작아지는 방향으로 수정하는 과정</a:t>
            </a:r>
          </a:p>
        </p:txBody>
      </p:sp>
    </p:spTree>
    <p:extLst>
      <p:ext uri="{BB962C8B-B14F-4D97-AF65-F5344CB8AC3E}">
        <p14:creationId xmlns:p14="http://schemas.microsoft.com/office/powerpoint/2010/main" val="369833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1457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임계치를 넘어야 출력신호로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 출력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그렇지 않으면 </a:t>
            </a:r>
            <a:r>
              <a:rPr lang="en-US" altLang="ko-KR" sz="3000">
                <a:latin typeface="나눔고딕"/>
                <a:ea typeface="나눔고딕"/>
              </a:rPr>
              <a:t>0</a:t>
            </a:r>
            <a:r>
              <a:rPr lang="ko-KR" altLang="en-US" sz="3000">
                <a:latin typeface="나눔고딕"/>
                <a:ea typeface="나눔고딕"/>
              </a:rPr>
              <a:t> 출력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step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function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활성화함수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4028" y="5318760"/>
            <a:ext cx="6924145" cy="428897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10733" y="4594918"/>
            <a:ext cx="8066965" cy="5303695"/>
          </a:xfrm>
          <a:prstGeom prst="rect">
            <a:avLst/>
          </a:prstGeom>
        </p:spPr>
      </p:pic>
      <p:sp>
        <p:nvSpPr>
          <p:cNvPr id="31" name="TextBox 16"/>
          <p:cNvSpPr txBox="1"/>
          <p:nvPr/>
        </p:nvSpPr>
        <p:spPr>
          <a:xfrm>
            <a:off x="5946708" y="9138208"/>
            <a:ext cx="2167892" cy="76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단층 신경망</a:t>
            </a:r>
          </a:p>
        </p:txBody>
      </p:sp>
      <p:sp>
        <p:nvSpPr>
          <p:cNvPr id="32" name="TextBox 16"/>
          <p:cNvSpPr txBox="1"/>
          <p:nvPr/>
        </p:nvSpPr>
        <p:spPr>
          <a:xfrm>
            <a:off x="14791352" y="9138208"/>
            <a:ext cx="2167892" cy="775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다층 신경망</a:t>
            </a:r>
          </a:p>
        </p:txBody>
      </p:sp>
    </p:spTree>
    <p:extLst>
      <p:ext uri="{BB962C8B-B14F-4D97-AF65-F5344CB8AC3E}">
        <p14:creationId xmlns:p14="http://schemas.microsoft.com/office/powerpoint/2010/main" val="347117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420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출력값의 범위 조정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시그모이드 함수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하이퍼볼릭 탄젠트 함수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ReLU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Leaky ReLU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</a:t>
            </a:r>
            <a:r>
              <a:rPr lang="ko-KR" altLang="en-US" sz="3000">
                <a:latin typeface="나눔고딕"/>
                <a:ea typeface="나눔고딕"/>
              </a:rPr>
              <a:t>소프트맥스 함수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활성화함수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75038" y="3149568"/>
            <a:ext cx="7588255" cy="606781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66877" y="3200401"/>
            <a:ext cx="10452409" cy="6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3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351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역전파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모델이 나타내는 확률 분포와 데이터가 따르는 실제 확률 분포 사이의 차이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실제값과 예측값의 차이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손실함수의 값을 최소화 하는 가중치를 찾아가는 것이 </a:t>
            </a:r>
            <a:r>
              <a:rPr lang="ko-KR" altLang="en-US" sz="3000" u="sng">
                <a:latin typeface="나눔고딕"/>
                <a:ea typeface="나눔고딕"/>
              </a:rPr>
              <a:t>딥러닝 학습의 목표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회귀 </a:t>
            </a:r>
            <a:r>
              <a:rPr lang="en-US" altLang="ko-KR" sz="3000">
                <a:latin typeface="나눔고딕"/>
                <a:ea typeface="나눔고딕"/>
              </a:rPr>
              <a:t>: MSE,</a:t>
            </a:r>
            <a:r>
              <a:rPr lang="ko-KR" altLang="en-US" sz="3000">
                <a:latin typeface="나눔고딕"/>
                <a:ea typeface="나눔고딕"/>
              </a:rPr>
              <a:t> 분류 </a:t>
            </a:r>
            <a:r>
              <a:rPr lang="en-US" altLang="ko-KR" sz="3000">
                <a:latin typeface="나눔고딕"/>
                <a:ea typeface="나눔고딕"/>
              </a:rPr>
              <a:t>:</a:t>
            </a:r>
            <a:r>
              <a:rPr lang="ko-KR" altLang="en-US" sz="3000">
                <a:latin typeface="나눔고딕"/>
                <a:ea typeface="나눔고딕"/>
              </a:rPr>
              <a:t> 크로스엔트로피를 주로 사용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손실함수</a:t>
            </a:r>
          </a:p>
        </p:txBody>
      </p:sp>
    </p:spTree>
    <p:extLst>
      <p:ext uri="{BB962C8B-B14F-4D97-AF65-F5344CB8AC3E}">
        <p14:creationId xmlns:p14="http://schemas.microsoft.com/office/powerpoint/2010/main" val="89850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손실함수값을 최소화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?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05300" y="3928770"/>
            <a:ext cx="9677400" cy="5734050"/>
          </a:xfrm>
          <a:prstGeom prst="rect">
            <a:avLst/>
          </a:prstGeom>
        </p:spPr>
      </p:pic>
      <p:sp>
        <p:nvSpPr>
          <p:cNvPr id="30" name="TextBox 16"/>
          <p:cNvSpPr txBox="1"/>
          <p:nvPr/>
        </p:nvSpPr>
        <p:spPr>
          <a:xfrm>
            <a:off x="1028698" y="3617599"/>
            <a:ext cx="2301242" cy="7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옵티마이저</a:t>
            </a:r>
          </a:p>
        </p:txBody>
      </p:sp>
    </p:spTree>
    <p:extLst>
      <p:ext uri="{BB962C8B-B14F-4D97-AF65-F5344CB8AC3E}">
        <p14:creationId xmlns:p14="http://schemas.microsoft.com/office/powerpoint/2010/main" val="12825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headEnd w="med" len="med"/>
          <a:tailEnd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502</Words>
  <Application>Microsoft Office PowerPoint</Application>
  <PresentationFormat>사용자 지정</PresentationFormat>
  <Paragraphs>122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pretendard</vt:lpstr>
      <vt:lpstr>나눔고딕</vt:lpstr>
      <vt:lpstr>나눔고딕 ExtraBold</vt:lpstr>
      <vt:lpstr>나눔고딕 Light</vt:lpstr>
      <vt:lpstr>맑은 고딕</vt:lpstr>
      <vt:lpstr>Arial</vt:lpstr>
      <vt:lpstr>Calibri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161</cp:revision>
  <dcterms:created xsi:type="dcterms:W3CDTF">2006-08-16T00:00:00Z</dcterms:created>
  <dcterms:modified xsi:type="dcterms:W3CDTF">2024-11-11T15:05:55Z</dcterms:modified>
  <cp:version/>
</cp:coreProperties>
</file>