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356" r:id="rId5"/>
    <p:sldId id="357" r:id="rId6"/>
    <p:sldId id="362" r:id="rId7"/>
    <p:sldId id="359" r:id="rId8"/>
    <p:sldId id="360" r:id="rId9"/>
    <p:sldId id="358" r:id="rId10"/>
    <p:sldId id="363" r:id="rId11"/>
    <p:sldId id="361" r:id="rId12"/>
    <p:sldId id="364" r:id="rId13"/>
    <p:sldId id="365" r:id="rId14"/>
    <p:sldId id="366" r:id="rId15"/>
    <p:sldId id="367" r:id="rId16"/>
    <p:sldId id="368" r:id="rId17"/>
    <p:sldId id="266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979" autoAdjust="0"/>
  </p:normalViewPr>
  <p:slideViewPr>
    <p:cSldViewPr snapToGrid="0">
      <p:cViewPr varScale="1">
        <p:scale>
          <a:sx n="66" d="100"/>
          <a:sy n="66" d="100"/>
        </p:scale>
        <p:origin x="492" y="72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1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0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94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90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A8FA-D25F-8296-D8DD-3A764516C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9B8FE2-5765-CB51-E514-C43EFA9D2A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352B2E-950D-CD99-0A0A-46D6EA442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FDDCC-A617-338B-37E1-A363483CB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84CE5-C94A-60C6-2634-E766BD13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77F705-1D01-EB10-50ED-10E7355E52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2CC1C1-6BC4-415E-6655-D7E67D91E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B34D8-E5DE-0FC9-2F02-4AD52CE04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4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3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3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7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24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1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49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5"/>
              </a:lnSpc>
            </a:pPr>
            <a:r>
              <a:rPr lang="ko-KR" altLang="en-US" sz="6000" spc="-232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자연어처리 기초</a:t>
            </a:r>
            <a:endParaRPr lang="en-US" sz="6000" spc="-232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경사하강법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78790" y="3806190"/>
            <a:ext cx="10206134" cy="6043913"/>
          </a:xfrm>
          <a:prstGeom prst="rect">
            <a:avLst/>
          </a:prstGeom>
        </p:spPr>
      </p:pic>
      <p:sp>
        <p:nvSpPr>
          <p:cNvPr id="29" name="TextBox 16"/>
          <p:cNvSpPr txBox="1"/>
          <p:nvPr/>
        </p:nvSpPr>
        <p:spPr>
          <a:xfrm>
            <a:off x="1028698" y="3867839"/>
            <a:ext cx="16072528" cy="488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Learning Rage (</a:t>
            </a:r>
            <a:r>
              <a:rPr lang="ko-KR" altLang="en-US" sz="3000">
                <a:latin typeface="나눔고딕"/>
                <a:ea typeface="나눔고딕"/>
              </a:rPr>
              <a:t>학습률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모델이 학습하는 속도를 조절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Learning Rage</a:t>
            </a:r>
            <a:r>
              <a:rPr lang="ko-KR" altLang="en-US" sz="3000">
                <a:latin typeface="나눔고딕"/>
                <a:ea typeface="나눔고딕"/>
              </a:rPr>
              <a:t>가 너무 크면</a:t>
            </a:r>
            <a:r>
              <a:rPr lang="en-US" altLang="ko-KR" sz="3000">
                <a:latin typeface="나눔고딕"/>
                <a:ea typeface="나눔고딕"/>
              </a:rPr>
              <a:t>?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최적점을 지나쳐버릴 수 있음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Learning Rage</a:t>
            </a:r>
            <a:r>
              <a:rPr lang="ko-KR" altLang="en-US" sz="3000">
                <a:latin typeface="나눔고딕"/>
                <a:ea typeface="나눔고딕"/>
              </a:rPr>
              <a:t>가 너무 작으면</a:t>
            </a:r>
            <a:r>
              <a:rPr lang="en-US" altLang="ko-KR" sz="3000">
                <a:latin typeface="나눔고딕"/>
                <a:ea typeface="나눔고딕"/>
              </a:rPr>
              <a:t>?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학습이 매우 느리게되며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Local Minimum</a:t>
            </a:r>
            <a:r>
              <a:rPr lang="ko-KR" altLang="en-US" sz="3000">
                <a:latin typeface="나눔고딕"/>
                <a:ea typeface="나눔고딕"/>
              </a:rPr>
              <a:t>에 갇힐 가능성이 커짐</a:t>
            </a:r>
          </a:p>
        </p:txBody>
      </p:sp>
    </p:spTree>
    <p:extLst>
      <p:ext uri="{BB962C8B-B14F-4D97-AF65-F5344CB8AC3E}">
        <p14:creationId xmlns:p14="http://schemas.microsoft.com/office/powerpoint/2010/main" val="35256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경사하강법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0035" y="2773680"/>
            <a:ext cx="8590406" cy="739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4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경사하강법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23789" y="3463772"/>
            <a:ext cx="12084504" cy="64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용어 정리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1028698" y="3617599"/>
            <a:ext cx="16072528" cy="472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학습률</a:t>
            </a:r>
            <a:r>
              <a:rPr lang="en-US" altLang="ko-KR" sz="2900">
                <a:latin typeface="나눔고딕"/>
                <a:ea typeface="나눔고딕"/>
              </a:rPr>
              <a:t>(Learning Rate) :</a:t>
            </a:r>
            <a:r>
              <a:rPr lang="ko-KR" altLang="en-US" sz="2900">
                <a:latin typeface="나눔고딕"/>
                <a:ea typeface="나눔고딕"/>
              </a:rPr>
              <a:t> </a:t>
            </a:r>
            <a:r>
              <a:rPr lang="en-US" altLang="ko-KR" sz="2900">
                <a:latin typeface="나눔고딕"/>
                <a:ea typeface="나눔고딕"/>
              </a:rPr>
              <a:t>가중치를 업데이트하는 </a:t>
            </a:r>
            <a:r>
              <a:rPr lang="ko-KR" altLang="en-US" sz="2900">
                <a:latin typeface="나눔고딕"/>
                <a:ea typeface="나눔고딕"/>
              </a:rPr>
              <a:t>스텝의 </a:t>
            </a:r>
            <a:r>
              <a:rPr lang="en-US" altLang="ko-KR" sz="2900">
                <a:latin typeface="나눔고딕"/>
                <a:ea typeface="나눔고딕"/>
              </a:rPr>
              <a:t>크기를 결정하는 하이퍼파라미터</a:t>
            </a:r>
            <a:endParaRPr lang="ko-KR" altLang="en-US" sz="29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배치 크기</a:t>
            </a:r>
            <a:r>
              <a:rPr lang="en-US" altLang="ko-KR" sz="2900">
                <a:latin typeface="나눔고딕"/>
                <a:ea typeface="나눔고딕"/>
              </a:rPr>
              <a:t>(Batch Size) : 훈련 데이터 전체 중에서 사용할 일부 훈련 데이터 크기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이터레이션</a:t>
            </a:r>
            <a:r>
              <a:rPr lang="en-US" altLang="ko-KR" sz="2900">
                <a:latin typeface="나눔고딕"/>
                <a:ea typeface="나눔고딕"/>
              </a:rPr>
              <a:t>(Iteration) :</a:t>
            </a:r>
            <a:r>
              <a:rPr lang="ko-KR" altLang="en-US" sz="2900">
                <a:latin typeface="나눔고딕"/>
                <a:ea typeface="나눔고딕"/>
              </a:rPr>
              <a:t> 모델이 학습하는 각 단계마다 일부 데이터를 사용하여 모델 가중치 업데이트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에포크</a:t>
            </a:r>
            <a:r>
              <a:rPr lang="en-US" altLang="ko-KR" sz="2900">
                <a:latin typeface="나눔고딕"/>
                <a:ea typeface="나눔고딕"/>
              </a:rPr>
              <a:t>(Epoch) : </a:t>
            </a:r>
            <a:r>
              <a:rPr lang="ko-KR" altLang="en-US" sz="2900">
                <a:latin typeface="나눔고딕"/>
                <a:ea typeface="나눔고딕"/>
              </a:rPr>
              <a:t>전체</a:t>
            </a:r>
            <a:r>
              <a:rPr lang="en-US" altLang="ko-KR" sz="2900">
                <a:latin typeface="나눔고딕"/>
                <a:ea typeface="나눔고딕"/>
              </a:rPr>
              <a:t> </a:t>
            </a:r>
            <a:r>
              <a:rPr lang="ko-KR" altLang="en-US" sz="2900">
                <a:latin typeface="나눔고딕"/>
                <a:ea typeface="나눔고딕"/>
              </a:rPr>
              <a:t>데이터셋을 한 번 학습하는 과정의 수 </a:t>
            </a:r>
            <a:r>
              <a:rPr lang="en-US" altLang="ko-KR" sz="2900">
                <a:latin typeface="나눔고딕"/>
                <a:ea typeface="나눔고딕"/>
              </a:rPr>
              <a:t>(</a:t>
            </a:r>
            <a:r>
              <a:rPr lang="ko-KR" altLang="en-US" sz="2900">
                <a:latin typeface="나눔고딕"/>
                <a:ea typeface="나눔고딕"/>
              </a:rPr>
              <a:t> 총 </a:t>
            </a:r>
            <a:r>
              <a:rPr lang="en-US" altLang="ko-KR" sz="2900">
                <a:latin typeface="나눔고딕"/>
                <a:ea typeface="나눔고딕"/>
              </a:rPr>
              <a:t>1000</a:t>
            </a:r>
            <a:r>
              <a:rPr lang="ko-KR" altLang="en-US" sz="2900">
                <a:latin typeface="나눔고딕"/>
                <a:ea typeface="나눔고딕"/>
              </a:rPr>
              <a:t>개의 샘플</a:t>
            </a:r>
            <a:r>
              <a:rPr lang="en-US" altLang="ko-KR" sz="2900">
                <a:latin typeface="나눔고딕"/>
                <a:ea typeface="나눔고딕"/>
              </a:rPr>
              <a:t>,</a:t>
            </a:r>
            <a:r>
              <a:rPr lang="ko-KR" altLang="en-US" sz="2900">
                <a:latin typeface="나눔고딕"/>
                <a:ea typeface="나눔고딕"/>
              </a:rPr>
              <a:t> 배치크기가 </a:t>
            </a:r>
            <a:r>
              <a:rPr lang="en-US" altLang="ko-KR" sz="2900">
                <a:latin typeface="나눔고딕"/>
                <a:ea typeface="나눔고딕"/>
              </a:rPr>
              <a:t>10,</a:t>
            </a:r>
            <a:r>
              <a:rPr lang="ko-KR" altLang="en-US" sz="2900">
                <a:latin typeface="나눔고딕"/>
                <a:ea typeface="나눔고딕"/>
              </a:rPr>
              <a:t> 한 번의 에포크는 총 </a:t>
            </a:r>
            <a:r>
              <a:rPr lang="en-US" altLang="ko-KR" sz="2900">
                <a:latin typeface="나눔고딕"/>
                <a:ea typeface="나눔고딕"/>
              </a:rPr>
              <a:t>100</a:t>
            </a:r>
            <a:r>
              <a:rPr lang="ko-KR" altLang="en-US" sz="2900">
                <a:latin typeface="나눔고딕"/>
                <a:ea typeface="나눔고딕"/>
              </a:rPr>
              <a:t>개의 이터레이션</a:t>
            </a:r>
            <a:r>
              <a:rPr lang="en-US" altLang="ko-KR" sz="2900">
                <a:latin typeface="나눔고딕"/>
                <a:ea typeface="나눔고딕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900">
                <a:latin typeface="나눔고딕"/>
                <a:ea typeface="나눔고딕"/>
              </a:rPr>
              <a:t>-</a:t>
            </a:r>
            <a:r>
              <a:rPr lang="ko-KR" altLang="en-US" sz="2900">
                <a:latin typeface="나눔고딕"/>
                <a:ea typeface="나눔고딕"/>
              </a:rPr>
              <a:t> 드롭아웃</a:t>
            </a:r>
            <a:r>
              <a:rPr lang="en-US" altLang="ko-KR" sz="2900">
                <a:latin typeface="나눔고딕"/>
                <a:ea typeface="나눔고딕"/>
              </a:rPr>
              <a:t>(DropOut) :  </a:t>
            </a:r>
            <a:r>
              <a:rPr lang="ko-KR" altLang="en-US" sz="2900">
                <a:latin typeface="나눔고딕"/>
                <a:ea typeface="나눔고딕"/>
              </a:rPr>
              <a:t>과적합 방지를 위해 사용되는 정규화 기법</a:t>
            </a:r>
            <a:r>
              <a:rPr lang="en-US" altLang="ko-KR" sz="2900">
                <a:latin typeface="나눔고딕"/>
                <a:ea typeface="나눔고딕"/>
              </a:rPr>
              <a:t>,</a:t>
            </a:r>
            <a:r>
              <a:rPr lang="ko-KR" altLang="en-US" sz="2900">
                <a:latin typeface="나눔고딕"/>
                <a:ea typeface="나눔고딕"/>
              </a:rPr>
              <a:t> 학습 과정에서 일부 뉴런을 무작위로 제거하여  과적합을 방지</a:t>
            </a:r>
            <a:r>
              <a:rPr lang="en-US" altLang="ko-KR" sz="2900">
                <a:latin typeface="나눔고딕"/>
                <a:ea typeface="나눔고딕"/>
              </a:rPr>
              <a:t>(</a:t>
            </a:r>
            <a:r>
              <a:rPr lang="ko-KR" altLang="en-US" sz="2900">
                <a:latin typeface="나눔고딕"/>
                <a:ea typeface="나눔고딕"/>
              </a:rPr>
              <a:t>제외될 뉴런의 비율을 선택</a:t>
            </a:r>
            <a:r>
              <a:rPr lang="en-US" altLang="ko-KR" sz="2900">
                <a:latin typeface="나눔고딕"/>
                <a:ea typeface="나눔고딕"/>
              </a:rPr>
              <a:t>,</a:t>
            </a:r>
            <a:r>
              <a:rPr lang="ko-KR" altLang="en-US" sz="2900">
                <a:latin typeface="나눔고딕"/>
                <a:ea typeface="나눔고딕"/>
              </a:rPr>
              <a:t> 일반적으로 </a:t>
            </a:r>
            <a:r>
              <a:rPr lang="en-US" altLang="ko-KR" sz="2900">
                <a:latin typeface="나눔고딕"/>
                <a:ea typeface="나눔고딕"/>
              </a:rPr>
              <a:t>20~50%</a:t>
            </a:r>
            <a:r>
              <a:rPr lang="ko-KR" altLang="en-US" sz="2900">
                <a:latin typeface="나눔고딕"/>
                <a:ea typeface="나눔고딕"/>
              </a:rPr>
              <a:t> 사이 사용</a:t>
            </a:r>
            <a:r>
              <a:rPr lang="en-US" altLang="ko-KR" sz="2900">
                <a:latin typeface="나눔고딕"/>
                <a:ea typeface="나눔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39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7F7AB633-5CF5-E929-E43D-9AF507D27CC9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FD4AEF9-FF2B-3012-5B8C-1B6E118FD6D3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RNN</a:t>
            </a:r>
            <a:endParaRPr lang="ko-KR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DF24901-D705-E97B-699F-A0C189AF2BE6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RNN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(Recurrent Neural Network)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3B5242AF-5BD9-FDA5-F0ED-E50AD2536FC4}"/>
              </a:ext>
            </a:extLst>
          </p:cNvPr>
          <p:cNvSpPr txBox="1"/>
          <p:nvPr/>
        </p:nvSpPr>
        <p:spPr>
          <a:xfrm>
            <a:off x="1028698" y="3617599"/>
            <a:ext cx="16072528" cy="2691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900">
                <a:latin typeface="나눔고딕"/>
                <a:ea typeface="나눔고딕"/>
              </a:rPr>
              <a:t>순환 신경망으로</a:t>
            </a:r>
            <a:r>
              <a:rPr lang="en-US" altLang="ko-KR" sz="2900">
                <a:latin typeface="나눔고딕"/>
                <a:ea typeface="나눔고딕"/>
              </a:rPr>
              <a:t>, </a:t>
            </a:r>
            <a:r>
              <a:rPr lang="ko-KR" altLang="en-US" sz="2900">
                <a:latin typeface="나눔고딕"/>
                <a:ea typeface="나눔고딕"/>
              </a:rPr>
              <a:t>이전 데이터의 정보가 신경망 층에서 순환되어 기억하도록 구성된 모델</a:t>
            </a:r>
            <a:endParaRPr lang="en-US" altLang="ko-KR" sz="29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900">
                <a:latin typeface="나눔고딕"/>
                <a:ea typeface="나눔고딕"/>
              </a:rPr>
              <a:t>출력층 방향으로 향하던 기본 신경망과는 다르게 각 시점에서 나온 값을 자신의 입력으로 사용하는 재귀적 활동을 수행</a:t>
            </a:r>
            <a:endParaRPr lang="en-US" altLang="ko-KR" sz="29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900">
                <a:latin typeface="나눔고딕"/>
                <a:ea typeface="나눔고딕"/>
              </a:rPr>
              <a:t>시점 </a:t>
            </a:r>
            <a:r>
              <a:rPr lang="en-US" altLang="ko-KR" sz="2900">
                <a:latin typeface="나눔고딕"/>
                <a:ea typeface="나눔고딕"/>
              </a:rPr>
              <a:t>: t, </a:t>
            </a:r>
            <a:r>
              <a:rPr lang="ko-KR" altLang="en-US" sz="2900">
                <a:latin typeface="나눔고딕"/>
                <a:ea typeface="나눔고딕"/>
              </a:rPr>
              <a:t>다음 시점인 </a:t>
            </a:r>
            <a:r>
              <a:rPr lang="en-US" altLang="ko-KR" sz="2900">
                <a:latin typeface="나눔고딕"/>
                <a:ea typeface="나눔고딕"/>
              </a:rPr>
              <a:t>t+1</a:t>
            </a:r>
            <a:r>
              <a:rPr lang="ko-KR" altLang="en-US" sz="2900">
                <a:latin typeface="나눔고딕"/>
                <a:ea typeface="나눔고딕"/>
              </a:rPr>
              <a:t>의 자신에게 보내는 값 </a:t>
            </a:r>
            <a:r>
              <a:rPr lang="en-US" altLang="ko-KR" sz="2900">
                <a:latin typeface="나눔고딕"/>
                <a:ea typeface="나눔고딕"/>
              </a:rPr>
              <a:t>= </a:t>
            </a:r>
            <a:r>
              <a:rPr lang="ko-KR" altLang="en-US" sz="2900">
                <a:latin typeface="나눔고딕"/>
                <a:ea typeface="나눔고딕"/>
              </a:rPr>
              <a:t>은닉상태</a:t>
            </a:r>
            <a:endParaRPr lang="en-US" altLang="ko-KR" sz="2900">
              <a:latin typeface="나눔고딕"/>
              <a:ea typeface="나눔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AA503-FF1E-A4DD-9150-2647334B3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52" y="6679292"/>
            <a:ext cx="4531929" cy="24307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DDD92F-0C2D-2A25-4096-74797BCE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464" y="6431234"/>
            <a:ext cx="7391633" cy="35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800CE-EF14-9E74-AA04-74CCE779F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02B89489-948C-0B8B-926F-1B96E3F9002D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A9CB4B9-E785-DB9D-8750-A13319565BD4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RNN</a:t>
            </a:r>
            <a:endParaRPr lang="ko-KR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EEF407F-CFAA-2A9B-B077-DE7773E7EA29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6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3E6CBA40-EE6F-A4D6-4AA3-B8CE2FD7C6EA}"/>
              </a:ext>
            </a:extLst>
          </p:cNvPr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RNN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개요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5DBEF30E-33D2-CF23-14DF-7D655B19B359}"/>
              </a:ext>
            </a:extLst>
          </p:cNvPr>
          <p:cNvSpPr txBox="1"/>
          <p:nvPr/>
        </p:nvSpPr>
        <p:spPr>
          <a:xfrm>
            <a:off x="5389916" y="4877086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안녕하세요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B42C5D-8D96-D8D6-E1F4-18107DBC033C}"/>
              </a:ext>
            </a:extLst>
          </p:cNvPr>
          <p:cNvSpPr/>
          <p:nvPr/>
        </p:nvSpPr>
        <p:spPr>
          <a:xfrm>
            <a:off x="1028700" y="3887235"/>
            <a:ext cx="2932018" cy="941990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A05B846-FA13-1518-4EE0-ADB860649FF0}"/>
              </a:ext>
            </a:extLst>
          </p:cNvPr>
          <p:cNvSpPr/>
          <p:nvPr/>
        </p:nvSpPr>
        <p:spPr>
          <a:xfrm>
            <a:off x="4155054" y="3989430"/>
            <a:ext cx="1040525" cy="761722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EEACBE-1939-1089-1A82-B96D97BAD60B}"/>
              </a:ext>
            </a:extLst>
          </p:cNvPr>
          <p:cNvSpPr/>
          <p:nvPr/>
        </p:nvSpPr>
        <p:spPr>
          <a:xfrm>
            <a:off x="5389915" y="3887235"/>
            <a:ext cx="1793864" cy="941990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나눔고딕" panose="020D0604000000000000" pitchFamily="50" charset="-127"/>
                <a:ea typeface="나눔고딕" panose="020D0604000000000000" pitchFamily="50" charset="-127"/>
              </a:rPr>
              <a:t>지금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F3C2363-61D7-5468-0A0F-1878399F41EB}"/>
              </a:ext>
            </a:extLst>
          </p:cNvPr>
          <p:cNvSpPr/>
          <p:nvPr/>
        </p:nvSpPr>
        <p:spPr>
          <a:xfrm>
            <a:off x="7378115" y="3989430"/>
            <a:ext cx="1040525" cy="761722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E2CD375-5F99-3E56-3E25-D80D425D4B26}"/>
              </a:ext>
            </a:extLst>
          </p:cNvPr>
          <p:cNvSpPr/>
          <p:nvPr/>
        </p:nvSpPr>
        <p:spPr>
          <a:xfrm>
            <a:off x="8612976" y="3887235"/>
            <a:ext cx="1793864" cy="941990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8AF3B1-CDE9-4391-B1DE-D1FD0022BED5}"/>
              </a:ext>
            </a:extLst>
          </p:cNvPr>
          <p:cNvSpPr/>
          <p:nvPr/>
        </p:nvSpPr>
        <p:spPr>
          <a:xfrm>
            <a:off x="10601176" y="3989430"/>
            <a:ext cx="1040525" cy="761722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12321C-DC25-7A41-F2BB-54A3E366EFCC}"/>
              </a:ext>
            </a:extLst>
          </p:cNvPr>
          <p:cNvSpPr/>
          <p:nvPr/>
        </p:nvSpPr>
        <p:spPr>
          <a:xfrm>
            <a:off x="11836037" y="3887235"/>
            <a:ext cx="1793864" cy="941990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나눔고딕" panose="020D0604000000000000" pitchFamily="50" charset="-127"/>
                <a:ea typeface="나눔고딕" panose="020D0604000000000000" pitchFamily="50" charset="-127"/>
              </a:rPr>
              <a:t>상품을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BF75D54-39AC-B3A2-5B37-FC654926B4C8}"/>
              </a:ext>
            </a:extLst>
          </p:cNvPr>
          <p:cNvSpPr/>
          <p:nvPr/>
        </p:nvSpPr>
        <p:spPr>
          <a:xfrm>
            <a:off x="13824237" y="3989430"/>
            <a:ext cx="1040525" cy="761722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F6A1F3B-06C4-7475-6470-76BA256FEA69}"/>
              </a:ext>
            </a:extLst>
          </p:cNvPr>
          <p:cNvSpPr/>
          <p:nvPr/>
        </p:nvSpPr>
        <p:spPr>
          <a:xfrm>
            <a:off x="15059096" y="3887235"/>
            <a:ext cx="2774908" cy="941990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나눔고딕" panose="020D0604000000000000" pitchFamily="50" charset="-127"/>
                <a:ea typeface="나눔고딕" panose="020D0604000000000000" pitchFamily="50" charset="-127"/>
              </a:rPr>
              <a:t>구매하세요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D4DC2086-B9F7-6BEF-04D3-A5BF88AD1B74}"/>
              </a:ext>
            </a:extLst>
          </p:cNvPr>
          <p:cNvSpPr txBox="1"/>
          <p:nvPr/>
        </p:nvSpPr>
        <p:spPr>
          <a:xfrm>
            <a:off x="8418640" y="5709270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안녕하세요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D4762CED-5794-20F5-C250-79D589D02A13}"/>
              </a:ext>
            </a:extLst>
          </p:cNvPr>
          <p:cNvSpPr txBox="1"/>
          <p:nvPr/>
        </p:nvSpPr>
        <p:spPr>
          <a:xfrm>
            <a:off x="8418640" y="4888386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지금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E616B47C-80A8-B243-E585-467887EA03E7}"/>
              </a:ext>
            </a:extLst>
          </p:cNvPr>
          <p:cNvSpPr txBox="1"/>
          <p:nvPr/>
        </p:nvSpPr>
        <p:spPr>
          <a:xfrm>
            <a:off x="11836037" y="6871978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안녕하세요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A05E0D55-59A9-05B3-B6C5-D6479FEC65F5}"/>
              </a:ext>
            </a:extLst>
          </p:cNvPr>
          <p:cNvSpPr txBox="1"/>
          <p:nvPr/>
        </p:nvSpPr>
        <p:spPr>
          <a:xfrm>
            <a:off x="11836037" y="6051094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지금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9C60DEC0-20E6-8D04-6BBB-EB7D552B8D82}"/>
              </a:ext>
            </a:extLst>
          </p:cNvPr>
          <p:cNvSpPr txBox="1"/>
          <p:nvPr/>
        </p:nvSpPr>
        <p:spPr>
          <a:xfrm>
            <a:off x="11836037" y="5205988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이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C07C85F9-AB39-4709-CAC9-C1035F8DE1BF}"/>
              </a:ext>
            </a:extLst>
          </p:cNvPr>
          <p:cNvSpPr txBox="1"/>
          <p:nvPr/>
        </p:nvSpPr>
        <p:spPr>
          <a:xfrm>
            <a:off x="15477872" y="7854319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안녕하세요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8B8B4CCC-FBF4-6943-6392-2AECB0FB191F}"/>
              </a:ext>
            </a:extLst>
          </p:cNvPr>
          <p:cNvSpPr txBox="1"/>
          <p:nvPr/>
        </p:nvSpPr>
        <p:spPr>
          <a:xfrm>
            <a:off x="15477872" y="7033435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지금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E1116C3A-B361-A3E7-5203-D50051875362}"/>
              </a:ext>
            </a:extLst>
          </p:cNvPr>
          <p:cNvSpPr txBox="1"/>
          <p:nvPr/>
        </p:nvSpPr>
        <p:spPr>
          <a:xfrm>
            <a:off x="15477872" y="6188329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이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522E1FE6-503F-3228-CD3E-99FFFBA6CE66}"/>
              </a:ext>
            </a:extLst>
          </p:cNvPr>
          <p:cNvSpPr txBox="1"/>
          <p:nvPr/>
        </p:nvSpPr>
        <p:spPr>
          <a:xfrm>
            <a:off x="15477872" y="5166952"/>
            <a:ext cx="1988200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900">
                <a:latin typeface="나눔고딕"/>
                <a:ea typeface="나눔고딕"/>
              </a:rPr>
              <a:t>상품을</a:t>
            </a:r>
            <a:endParaRPr lang="en-US" altLang="ko-KR" sz="2900">
              <a:latin typeface="나눔고딕"/>
              <a:ea typeface="나눔고딕"/>
            </a:endParaRP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4F395567-85D3-25AC-4EA0-B48541873A6D}"/>
              </a:ext>
            </a:extLst>
          </p:cNvPr>
          <p:cNvSpPr txBox="1"/>
          <p:nvPr/>
        </p:nvSpPr>
        <p:spPr>
          <a:xfrm>
            <a:off x="2804413" y="8911250"/>
            <a:ext cx="13642137" cy="683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900" b="1">
                <a:latin typeface="나눔고딕"/>
                <a:ea typeface="나눔고딕"/>
              </a:rPr>
              <a:t>이 메일은 스팸일까</a:t>
            </a:r>
            <a:r>
              <a:rPr lang="en-US" altLang="ko-KR" sz="2900" b="1">
                <a:latin typeface="나눔고딕"/>
                <a:ea typeface="나눔고딕"/>
              </a:rPr>
              <a:t>? </a:t>
            </a:r>
            <a:r>
              <a:rPr lang="ko-KR" altLang="en-US" sz="2900" b="1">
                <a:latin typeface="나눔고딕"/>
                <a:ea typeface="나눔고딕"/>
              </a:rPr>
              <a:t>예측</a:t>
            </a:r>
            <a:r>
              <a:rPr lang="en-US" altLang="ko-KR" sz="2900" b="1">
                <a:latin typeface="나눔고딕"/>
                <a:ea typeface="나눔고딕"/>
              </a:rPr>
              <a:t>, </a:t>
            </a:r>
            <a:r>
              <a:rPr lang="ko-KR" altLang="en-US" sz="2900" b="1">
                <a:latin typeface="나눔고딕"/>
                <a:ea typeface="나눔고딕"/>
              </a:rPr>
              <a:t>모든 단어를 다 읽고 나서 스팸일 가능성을 계산해서 출력</a:t>
            </a:r>
            <a:endParaRPr lang="en-US" altLang="ko-KR" sz="2900" b="1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973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자연어처리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6539" y="7850553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 기초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정제와 토큰화</a:t>
            </a:r>
            <a:endParaRPr lang="en-US" altLang="ko-KR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벡터화와 </a:t>
            </a:r>
            <a:r>
              <a:rPr lang="ko-KR" altLang="en-US" sz="2976" spc="-199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분류</a:t>
            </a:r>
            <a:endParaRPr lang="en-US" sz="2976" spc="-199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BC5B4ABD-AF57-5B88-CB2F-13B149676E39}"/>
              </a:ext>
            </a:extLst>
          </p:cNvPr>
          <p:cNvSpPr txBox="1"/>
          <p:nvPr/>
        </p:nvSpPr>
        <p:spPr>
          <a:xfrm>
            <a:off x="1926539" y="8891659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 spc="-199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F54A58F-3E6B-464D-922E-107D6EE5BCCF}"/>
              </a:ext>
            </a:extLst>
          </p:cNvPr>
          <p:cNvGrpSpPr/>
          <p:nvPr/>
        </p:nvGrpSpPr>
        <p:grpSpPr>
          <a:xfrm>
            <a:off x="1028700" y="8871098"/>
            <a:ext cx="678786" cy="613207"/>
            <a:chOff x="0" y="0"/>
            <a:chExt cx="178775" cy="161503"/>
          </a:xfrm>
        </p:grpSpPr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9551FC8-A218-AAFF-6698-62BD137208D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CA902494-172D-348E-57DA-71E049F9076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인간의 지능을 모방하여 문제 해결과 학습을 수행할 수 있는 기술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인공지능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1028698" y="5925770"/>
            <a:ext cx="16072528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데이터로부터 학습하고 예측이나 결정을 내리는 알고리즘의 집합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028700" y="5143500"/>
            <a:ext cx="8805446" cy="733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머신러닝</a:t>
            </a:r>
          </a:p>
        </p:txBody>
      </p:sp>
      <p:sp>
        <p:nvSpPr>
          <p:cNvPr id="20" name="TextBox 16"/>
          <p:cNvSpPr txBox="1"/>
          <p:nvPr/>
        </p:nvSpPr>
        <p:spPr>
          <a:xfrm>
            <a:off x="1028698" y="8083475"/>
            <a:ext cx="16072528" cy="1461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인간의 뇌 구조를 본뜬 인공신경망을 활용하여 복잡한 패턴과 특성을 자동으로 학습하는 머신러닝의 하위분야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1028700" y="7301205"/>
            <a:ext cx="8805446" cy="7308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307771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282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인간의 뇌 신경망을 본뜬 컴퓨터 시스템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여러 개의 노드</a:t>
            </a:r>
            <a:r>
              <a:rPr lang="en-US" altLang="ko-KR" sz="3000">
                <a:latin typeface="나눔고딕"/>
                <a:ea typeface="나눔고딕"/>
              </a:rPr>
              <a:t>(</a:t>
            </a:r>
            <a:r>
              <a:rPr lang="ko-KR" altLang="en-US" sz="3000">
                <a:latin typeface="나눔고딕"/>
                <a:ea typeface="나눔고딕"/>
              </a:rPr>
              <a:t>뉴런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  <a:r>
              <a:rPr lang="ko-KR" altLang="en-US" sz="3000">
                <a:latin typeface="나눔고딕"/>
                <a:ea typeface="나눔고딕"/>
              </a:rPr>
              <a:t>이 층</a:t>
            </a:r>
            <a:r>
              <a:rPr lang="en-US" altLang="ko-KR" sz="3000">
                <a:latin typeface="나눔고딕"/>
                <a:ea typeface="나눔고딕"/>
              </a:rPr>
              <a:t>(layer)</a:t>
            </a:r>
            <a:r>
              <a:rPr lang="ko-KR" altLang="en-US" sz="3000">
                <a:latin typeface="나눔고딕"/>
                <a:ea typeface="나눔고딕"/>
              </a:rPr>
              <a:t>로 구성되어 연결되어있는 구조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각 노드에서 입력값을 받아 특정 가중치를 적용한 후 활성화 함수를 통해 출력을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이 과정에서 입력 데이터에서 패턴을 학습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다양한 예측 및 분류 해결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인공신경망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(ANN)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5474" y="6690360"/>
            <a:ext cx="8922915" cy="333327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83300" y="6621661"/>
            <a:ext cx="3721553" cy="35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순전파와 역전파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1438" y="2923935"/>
            <a:ext cx="8296706" cy="7129799"/>
          </a:xfrm>
          <a:prstGeom prst="rect">
            <a:avLst/>
          </a:prstGeom>
        </p:spPr>
      </p:pic>
      <p:sp>
        <p:nvSpPr>
          <p:cNvPr id="29" name="사각형: 둥근 모서리 7"/>
          <p:cNvSpPr/>
          <p:nvPr/>
        </p:nvSpPr>
        <p:spPr>
          <a:xfrm>
            <a:off x="998958" y="3663315"/>
            <a:ext cx="3854514" cy="6076483"/>
          </a:xfrm>
          <a:prstGeom prst="roundRect">
            <a:avLst>
              <a:gd name="adj" fmla="val 16667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순전파</a:t>
            </a:r>
          </a:p>
          <a:p>
            <a:pPr lvl="0" algn="ctr">
              <a:defRPr/>
            </a:pPr>
            <a:r>
              <a:rPr lang="en-US" altLang="ko-KR" sz="3200">
                <a:latin typeface="나눔고딕"/>
                <a:ea typeface="나눔고딕"/>
              </a:rPr>
              <a:t>(Forward propagation)</a:t>
            </a:r>
          </a:p>
          <a:p>
            <a:pPr lvl="0" algn="ctr">
              <a:defRPr/>
            </a:pPr>
            <a:endParaRPr lang="en-US" altLang="ko-KR" sz="3200">
              <a:latin typeface="나눔고딕"/>
              <a:ea typeface="나눔고딕"/>
            </a:endParaRPr>
          </a:p>
          <a:p>
            <a:pPr lvl="0" algn="ctr">
              <a:defRPr/>
            </a:pPr>
            <a:endParaRPr lang="en-US" altLang="ko-KR" sz="3200">
              <a:latin typeface="나눔고딕"/>
              <a:ea typeface="나눔고딕"/>
            </a:endParaRPr>
          </a:p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입력값이 들어오면 여러 개의 은닉층을 순서대로 거쳐</a:t>
            </a:r>
          </a:p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결과값을 내는 과정</a:t>
            </a:r>
          </a:p>
        </p:txBody>
      </p:sp>
      <p:sp>
        <p:nvSpPr>
          <p:cNvPr id="30" name="사각형: 둥근 모서리 7"/>
          <p:cNvSpPr/>
          <p:nvPr/>
        </p:nvSpPr>
        <p:spPr>
          <a:xfrm>
            <a:off x="13570599" y="3663315"/>
            <a:ext cx="3854514" cy="6076483"/>
          </a:xfrm>
          <a:prstGeom prst="roundRect">
            <a:avLst>
              <a:gd name="adj" fmla="val 16667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역전파</a:t>
            </a:r>
            <a:endParaRPr lang="en-US" altLang="ko-KR" sz="3200">
              <a:latin typeface="나눔고딕"/>
              <a:ea typeface="나눔고딕"/>
            </a:endParaRPr>
          </a:p>
          <a:p>
            <a:pPr lvl="0" algn="ctr">
              <a:defRPr/>
            </a:pPr>
            <a:r>
              <a:rPr lang="en-US" altLang="ko-KR" sz="3200">
                <a:latin typeface="나눔고딕"/>
                <a:ea typeface="나눔고딕"/>
              </a:rPr>
              <a:t>(Back propagation)</a:t>
            </a:r>
          </a:p>
          <a:p>
            <a:pPr lvl="0" algn="ctr">
              <a:defRPr/>
            </a:pPr>
            <a:endParaRPr lang="en-US" altLang="ko-KR" sz="3200">
              <a:latin typeface="나눔고딕"/>
              <a:ea typeface="나눔고딕"/>
            </a:endParaRPr>
          </a:p>
          <a:p>
            <a:pPr lvl="0" algn="ctr">
              <a:defRPr/>
            </a:pPr>
            <a:r>
              <a:rPr lang="ko-KR" altLang="en-US" sz="3200">
                <a:latin typeface="나눔고딕"/>
                <a:ea typeface="나눔고딕"/>
              </a:rPr>
              <a:t>계산 결과와 정답의 오차를 구해 이 오차에 관여하는 값들의 가중치를 수정하여 오차가 작아지는 방향으로 수정하는 과정</a:t>
            </a:r>
          </a:p>
        </p:txBody>
      </p:sp>
    </p:spTree>
    <p:extLst>
      <p:ext uri="{BB962C8B-B14F-4D97-AF65-F5344CB8AC3E}">
        <p14:creationId xmlns:p14="http://schemas.microsoft.com/office/powerpoint/2010/main" val="369833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1457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임계치를 넘어야 출력신호로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 출력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그렇지 않으면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 출력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step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function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활성화함수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4028" y="5318760"/>
            <a:ext cx="6924145" cy="42889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10733" y="4594918"/>
            <a:ext cx="8066965" cy="5303695"/>
          </a:xfrm>
          <a:prstGeom prst="rect">
            <a:avLst/>
          </a:prstGeom>
        </p:spPr>
      </p:pic>
      <p:sp>
        <p:nvSpPr>
          <p:cNvPr id="31" name="TextBox 16"/>
          <p:cNvSpPr txBox="1"/>
          <p:nvPr/>
        </p:nvSpPr>
        <p:spPr>
          <a:xfrm>
            <a:off x="5946708" y="9138208"/>
            <a:ext cx="2167892" cy="76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단층 신경망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14791352" y="9138208"/>
            <a:ext cx="2167892" cy="775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다층 신경망</a:t>
            </a:r>
          </a:p>
        </p:txBody>
      </p:sp>
    </p:spTree>
    <p:extLst>
      <p:ext uri="{BB962C8B-B14F-4D97-AF65-F5344CB8AC3E}">
        <p14:creationId xmlns:p14="http://schemas.microsoft.com/office/powerpoint/2010/main" val="347117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420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출력값의 범위 조정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시그모이드 함수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하이퍼볼릭 탄젠트 함수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ReLU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Leaky ReLU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</a:t>
            </a:r>
            <a:r>
              <a:rPr lang="ko-KR" altLang="en-US" sz="3000">
                <a:latin typeface="나눔고딕"/>
                <a:ea typeface="나눔고딕"/>
              </a:rPr>
              <a:t>소프트맥스 함수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활성화함수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5038" y="3149568"/>
            <a:ext cx="7588255" cy="606781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66877" y="3200401"/>
            <a:ext cx="10452409" cy="6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3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351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역전파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모델이 나타내는 확률 분포와 데이터가 따르는 실제 확률 분포 사이의 차이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실제값과 예측값의 차이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손실함수의 값을 최소화 하는 가중치를 찾아가는 것이 </a:t>
            </a:r>
            <a:r>
              <a:rPr lang="ko-KR" altLang="en-US" sz="3000" u="sng">
                <a:latin typeface="나눔고딕"/>
                <a:ea typeface="나눔고딕"/>
              </a:rPr>
              <a:t>딥러닝 학습의 목표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회귀 </a:t>
            </a:r>
            <a:r>
              <a:rPr lang="en-US" altLang="ko-KR" sz="3000">
                <a:latin typeface="나눔고딕"/>
                <a:ea typeface="나눔고딕"/>
              </a:rPr>
              <a:t>: MSE,</a:t>
            </a:r>
            <a:r>
              <a:rPr lang="ko-KR" altLang="en-US" sz="3000">
                <a:latin typeface="나눔고딕"/>
                <a:ea typeface="나눔고딕"/>
              </a:rPr>
              <a:t> 분류 </a:t>
            </a:r>
            <a:r>
              <a:rPr lang="en-US" altLang="ko-KR" sz="3000">
                <a:latin typeface="나눔고딕"/>
                <a:ea typeface="나눔고딕"/>
              </a:rPr>
              <a:t>:</a:t>
            </a:r>
            <a:r>
              <a:rPr lang="ko-KR" altLang="en-US" sz="3000">
                <a:latin typeface="나눔고딕"/>
                <a:ea typeface="나눔고딕"/>
              </a:rPr>
              <a:t> 크로스엔트로피를 주로 사용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손실함수</a:t>
            </a:r>
          </a:p>
        </p:txBody>
      </p:sp>
    </p:spTree>
    <p:extLst>
      <p:ext uri="{BB962C8B-B14F-4D97-AF65-F5344CB8AC3E}">
        <p14:creationId xmlns:p14="http://schemas.microsoft.com/office/powerpoint/2010/main" val="89850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딥러닝 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손실함수값을 최소화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?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05300" y="3928770"/>
            <a:ext cx="9677400" cy="5734050"/>
          </a:xfrm>
          <a:prstGeom prst="rect">
            <a:avLst/>
          </a:prstGeom>
        </p:spPr>
      </p:pic>
      <p:sp>
        <p:nvSpPr>
          <p:cNvPr id="30" name="TextBox 16"/>
          <p:cNvSpPr txBox="1"/>
          <p:nvPr/>
        </p:nvSpPr>
        <p:spPr>
          <a:xfrm>
            <a:off x="1028698" y="3617599"/>
            <a:ext cx="2301242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옵티마이저</a:t>
            </a:r>
          </a:p>
        </p:txBody>
      </p:sp>
    </p:spTree>
    <p:extLst>
      <p:ext uri="{BB962C8B-B14F-4D97-AF65-F5344CB8AC3E}">
        <p14:creationId xmlns:p14="http://schemas.microsoft.com/office/powerpoint/2010/main" val="12825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사용자 지정</PresentationFormat>
  <Paragraphs>151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pretendard</vt:lpstr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181</cp:revision>
  <dcterms:created xsi:type="dcterms:W3CDTF">2006-08-16T00:00:00Z</dcterms:created>
  <dcterms:modified xsi:type="dcterms:W3CDTF">2024-11-13T02:13:05Z</dcterms:modified>
  <cp:version/>
</cp:coreProperties>
</file>