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  <p:sldMasterId id="2147483660" r:id="rId2"/>
  </p:sldMasterIdLst>
  <p:notesMasterIdLst>
    <p:notesMasterId r:id="rId3"/>
  </p:notesMasterIdLst>
  <p:sldIdLst>
    <p:sldId id="256" r:id="rId4"/>
    <p:sldId id="257" r:id="rId5"/>
    <p:sldId id="357" r:id="rId6"/>
    <p:sldId id="369" r:id="rId7"/>
    <p:sldId id="370" r:id="rId8"/>
    <p:sldId id="371" r:id="rId9"/>
    <p:sldId id="372" r:id="rId10"/>
    <p:sldId id="373" r:id="rId11"/>
    <p:sldId id="375" r:id="rId12"/>
    <p:sldId id="376" r:id="rId13"/>
    <p:sldId id="374" r:id="rId14"/>
    <p:sldId id="266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8704" autoAdjust="0"/>
    <p:restoredTop sz="87979" autoAdjust="0"/>
  </p:normalViewPr>
  <p:slideViewPr>
    <p:cSldViewPr snapToGrid="0">
      <p:cViewPr varScale="1">
        <p:scale>
          <a:sx n="100" d="100"/>
          <a:sy n="100" d="100"/>
        </p:scale>
        <p:origin x="492" y="72"/>
      </p:cViewPr>
      <p:guideLst>
        <p:guide orient="horz" pos="3239"/>
        <p:guide pos="575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5B199A7-9E4C-4FF0-B9C6-1CFC6EF9F1E7}" type="datetime1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A570646-5ADD-4710-B5DC-FAF900DD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96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24883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74245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1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2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35876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92713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04667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61245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17147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216290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3328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>
            <a:extLst>
              <a:ext uri="{FF2B5EF4-FFF2-40B4-BE49-F238E27FC236}">
                <a16:creationId xmlns:a16="http://schemas.microsoft.com/office/drawing/2014/main" id="{3CBAA499-0C4B-5A5B-4114-09D6B2E4CA15}"/>
              </a:ext>
            </a:extLst>
          </p:cNvPr>
          <p:cNvGrpSpPr/>
          <p:nvPr userDrawn="1"/>
        </p:nvGrpSpPr>
        <p:grpSpPr>
          <a:xfrm>
            <a:off x="13267507" y="0"/>
            <a:ext cx="5020493" cy="10287000"/>
            <a:chOff x="0" y="0"/>
            <a:chExt cx="1322270" cy="2709333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0EFC406C-4B83-2E97-F92B-697E4C27558B}"/>
                </a:ext>
              </a:extLst>
            </p:cNvPr>
            <p:cNvSpPr/>
            <p:nvPr/>
          </p:nvSpPr>
          <p:spPr>
            <a:xfrm>
              <a:off x="0" y="0"/>
              <a:ext cx="1322270" cy="2709333"/>
            </a:xfrm>
            <a:custGeom>
              <a:avLst/>
              <a:gdLst/>
              <a:ahLst/>
              <a:cxnLst/>
              <a:rect l="l" t="t" r="r" b="b"/>
              <a:pathLst>
                <a:path w="1322270" h="2709333">
                  <a:moveTo>
                    <a:pt x="0" y="0"/>
                  </a:moveTo>
                  <a:lnTo>
                    <a:pt x="1322270" y="0"/>
                  </a:lnTo>
                  <a:lnTo>
                    <a:pt x="13222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D5C585E0-0856-FB35-09B7-89F0A3EC769A}"/>
                </a:ext>
              </a:extLst>
            </p:cNvPr>
            <p:cNvSpPr txBox="1"/>
            <p:nvPr/>
          </p:nvSpPr>
          <p:spPr>
            <a:xfrm>
              <a:off x="0" y="-38100"/>
              <a:ext cx="132227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25ED4-EA54-D76D-F671-AB37893A3347}"/>
              </a:ext>
            </a:extLst>
          </p:cNvPr>
          <p:cNvSpPr txBox="1"/>
          <p:nvPr userDrawn="1"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8BE28-F911-670A-AE4C-FFF2FE64C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07BD7E-3446-ED8B-D83B-6C092F0B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9F5B1-7B8D-FCB2-B506-781BA5D5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79A35-EC05-EB5A-C7B0-044B717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CC937-2ECF-AA1C-99AE-923C2166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6724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01D4C-9CDC-1AB8-B635-CC7B713A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82E03-C160-A6FD-90A7-5751AC3B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391A3-A614-C266-AA61-F6933A8E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6E949-C1A0-F64A-9212-3A4F5554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F1BFF-C0B4-132B-848E-089B055B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5072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7A7A1-4FF0-A39C-1114-5A7CE9D5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174240-75F0-178E-8716-6BE299DC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37D35-E147-598B-35C0-49EEA2FF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4AD4B-4EC7-01D9-0010-EDF5DB5C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82412-9397-A08F-71AF-1DE260FD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4945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425C6-1A07-9B7E-EAB4-DD28C7B4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82909-B20A-A106-BB5B-07F62C16C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DA6B6-D249-C331-69FA-6E07867C2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E1582-D4A2-322E-018E-7F0BAA23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C241E-E394-86BF-51A9-2DE3B7ED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A2195-6317-B692-E13C-B9A8FB70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0185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3E5CB-6D44-DC96-AB68-F0C1C652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7C27A-D6FF-D76D-58A7-3A22E754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F355A-4FDC-C9FD-67CA-B9E05349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AC1908-CF16-879B-FD6C-DA13F58BC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5F8E38-C243-DFFA-3B96-D02355AF1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0C65E7-57FC-2210-73A1-85F35378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051FDD-8058-E639-7B01-D015197F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53B011-7806-9A59-813C-573A5C0A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0806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E253-9922-00FD-3BB8-2783E4DE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466E48-504C-6626-04F0-B4520EBE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FBE26-D3DF-704F-C558-33C16D7C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3F31E3-29D5-905A-C68C-E8492F62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748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37CCD-0FA2-187F-DBD8-E78D45A5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B09D1-86BC-1242-4FAB-7B6A555F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D019A-48EC-9D45-A3AC-18CF6D7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5734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8B54F-9D62-1A0E-3D4D-7F73EB89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A4235-4569-E2DF-8444-3CD04C1A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2375E-2C77-B870-F2FE-729A300C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C2970C-A1E6-5052-7E3E-6641E1B2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8D9B9-B23A-E419-E241-75ACAB7F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0F73C-8FC4-D228-0FE2-F54BC18C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090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DFCA-F0A1-8ADB-D523-6DAD477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33D29D-9D5A-BC88-4C5E-97BF17DEF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398F4-DB6E-027E-50EF-24E29433B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A5667-64AC-D279-49AD-EC6FA890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48A1B-A831-86BE-E828-A8929BE7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47D80-0103-842E-1F57-D5867917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6382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90C24-6BEE-BF6A-44AB-8FAB9F71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26C143-63B3-CC5E-F78F-678B7F462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EFE36-4DFD-897B-A72E-7CD0A63D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9C75A-B5BF-2207-BAF2-8DC7F90E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500A6-721B-FB13-59DC-A8E51668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017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48B4EF-602B-A40E-487E-22B044E72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13066-87B3-FF63-8F7C-A2F663172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95A2-5E66-DE74-5F46-647C305E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25ED9-7788-1AF2-A4A1-C85F5142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F5E07-27FD-9738-4A54-9234B27A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838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13" Type="http://schemas.openxmlformats.org/officeDocument/2006/relationships/image" Target="../media/image2.png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>
            <a:extLst>
              <a:ext uri="{FF2B5EF4-FFF2-40B4-BE49-F238E27FC236}">
                <a16:creationId xmlns:a16="http://schemas.microsoft.com/office/drawing/2014/main" id="{43BA8FB6-5A51-90E8-CDCA-C57722F24F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3333" b="-3333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05EB1-F330-4E1C-F894-B2DC38273444}"/>
              </a:ext>
            </a:extLst>
          </p:cNvPr>
          <p:cNvSpPr txBox="1"/>
          <p:nvPr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AC7883-98EC-2F66-24C9-8FC68C9B8B14}"/>
              </a:ext>
            </a:extLst>
          </p:cNvPr>
          <p:cNvSpPr/>
          <p:nvPr/>
        </p:nvSpPr>
        <p:spPr>
          <a:xfrm>
            <a:off x="18650857" y="0"/>
            <a:ext cx="1028700" cy="1028700"/>
          </a:xfrm>
          <a:prstGeom prst="rect">
            <a:avLst/>
          </a:prstGeom>
          <a:solidFill>
            <a:srgbClr val="9DA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5CB80-688B-AEEF-3446-51AEF9409749}"/>
              </a:ext>
            </a:extLst>
          </p:cNvPr>
          <p:cNvSpPr/>
          <p:nvPr/>
        </p:nvSpPr>
        <p:spPr>
          <a:xfrm>
            <a:off x="20000685" y="0"/>
            <a:ext cx="1028700" cy="1028700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6C237-9371-29DF-2924-5E40546FEBCB}"/>
              </a:ext>
            </a:extLst>
          </p:cNvPr>
          <p:cNvSpPr txBox="1"/>
          <p:nvPr/>
        </p:nvSpPr>
        <p:spPr>
          <a:xfrm>
            <a:off x="18752457" y="156754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나눔고딕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5ECF6-5E9E-B856-F541-872E54662A14}"/>
              </a:ext>
            </a:extLst>
          </p:cNvPr>
          <p:cNvSpPr txBox="1"/>
          <p:nvPr/>
        </p:nvSpPr>
        <p:spPr>
          <a:xfrm>
            <a:off x="18752457" y="20262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97087-EB1A-7D7B-6175-FC926DAFF231}"/>
              </a:ext>
            </a:extLst>
          </p:cNvPr>
          <p:cNvSpPr txBox="1"/>
          <p:nvPr/>
        </p:nvSpPr>
        <p:spPr>
          <a:xfrm>
            <a:off x="18752457" y="247571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나눔고딕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1C4350-16E9-4780-ECB8-6801E05F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B8EFC7-6EC1-DD78-DD54-A7AE2392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AB63E-63D4-3ECB-1933-8EC22FB2E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1E055-4061-039C-205F-3D179A64A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5B938-2E4D-A500-5BD5-39989DA63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B92E4-C70F-F203-61BC-3721C7FEF89E}"/>
              </a:ext>
            </a:extLst>
          </p:cNvPr>
          <p:cNvSpPr txBox="1"/>
          <p:nvPr/>
        </p:nvSpPr>
        <p:spPr>
          <a:xfrm>
            <a:off x="16611600" y="1905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pic>
        <p:nvPicPr>
          <p:cNvPr id="8" name="그림 7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69ED21AA-2D92-7594-E53B-3D18C8D504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600" y="177166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6142368"/>
            <a:ext cx="9526504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736524"/>
            <a:ext cx="1638336" cy="163833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765373" y="4574849"/>
            <a:ext cx="2873053" cy="3935139"/>
            <a:chOff x="0" y="0"/>
            <a:chExt cx="756689" cy="10364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6689" cy="1036415"/>
            </a:xfrm>
            <a:custGeom>
              <a:avLst/>
              <a:gdLst/>
              <a:ahLst/>
              <a:cxnLst/>
              <a:rect l="l" t="t" r="r" b="b"/>
              <a:pathLst>
                <a:path w="756689" h="1036415">
                  <a:moveTo>
                    <a:pt x="0" y="0"/>
                  </a:moveTo>
                  <a:lnTo>
                    <a:pt x="756689" y="0"/>
                  </a:lnTo>
                  <a:lnTo>
                    <a:pt x="756689" y="1036415"/>
                  </a:lnTo>
                  <a:lnTo>
                    <a:pt x="0" y="1036415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56689" cy="1074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201900" y="7200900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3941869"/>
            <a:ext cx="9526504" cy="171598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3575"/>
              </a:lnSpc>
              <a:defRPr/>
            </a:pPr>
            <a:r>
              <a:rPr lang="ko-KR" altLang="en-US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제너레이티브</a:t>
            </a:r>
            <a:r>
              <a:rPr lang="en-US" altLang="ko-KR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AI</a:t>
            </a:r>
            <a:r>
              <a:rPr lang="ko-KR" altLang="en-US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의 이해</a:t>
            </a:r>
            <a:endParaRPr lang="ko-KR" altLang="en-US" sz="6000" spc="-232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66800" y="6254679"/>
            <a:ext cx="8400401" cy="626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6"/>
              </a:lnSpc>
            </a:pPr>
            <a:r>
              <a:rPr lang="en-US" sz="3797" spc="-91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Day 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147" y="8799880"/>
            <a:ext cx="5405092" cy="47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  <a:spcBef>
                <a:spcPct val="0"/>
              </a:spcBef>
            </a:pPr>
            <a:r>
              <a:rPr lang="ko-KR" altLang="en-US" sz="2776" spc="-186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강의자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김수빈</a:t>
            </a:r>
            <a:endParaRPr lang="en-US" sz="2776" spc="-186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28700" y="8914723"/>
            <a:ext cx="276360" cy="27636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1" name="그림 20" descr="로고, 클립아트, 그래픽, 상징이(가) 표시된 사진&#10;&#10;자동 생성된 설명">
            <a:extLst>
              <a:ext uri="{FF2B5EF4-FFF2-40B4-BE49-F238E27FC236}">
                <a16:creationId xmlns:a16="http://schemas.microsoft.com/office/drawing/2014/main" id="{91C016FD-1A89-0618-6D7C-81F5EAFBB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2" y="2019702"/>
            <a:ext cx="1105497" cy="1105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VAE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2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손실함수</a:t>
            </a:r>
            <a:endParaRPr lang="ko-KR" alt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028698" y="3617599"/>
            <a:ext cx="16072528" cy="625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 b="1">
                <a:latin typeface="나눔고딕"/>
                <a:ea typeface="나눔고딕"/>
              </a:rPr>
              <a:t>재구성손실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입력 데이터를 인코더를 통해 잠재공간으로 변환 후 디코더에서 복원할 때 원래의 입력과 복원된 출력 간의 차이를 측정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MSE, Binary Cross Entropy</a:t>
            </a:r>
            <a:endParaRPr lang="en-US" altLang="ko-KR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3000" u="sng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 b="1">
                <a:latin typeface="나눔고딕"/>
                <a:ea typeface="나눔고딕"/>
              </a:rPr>
              <a:t>KL</a:t>
            </a:r>
            <a:r>
              <a:rPr lang="ko-KR" altLang="en-US" sz="3000" b="1">
                <a:latin typeface="나눔고딕"/>
                <a:ea typeface="나눔고딕"/>
              </a:rPr>
              <a:t>발산</a:t>
            </a:r>
            <a:endParaRPr lang="ko-KR" altLang="en-US" sz="3000" b="1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인코더가 생성하는 잠재공간의 분포가 표준 정규 분포</a:t>
            </a:r>
            <a:r>
              <a:rPr lang="en-US" altLang="ko-KR" sz="3000">
                <a:latin typeface="나눔고딕"/>
                <a:ea typeface="나눔고딕"/>
              </a:rPr>
              <a:t>(</a:t>
            </a:r>
            <a:r>
              <a:rPr lang="ko-KR" altLang="en-US" sz="3000">
                <a:latin typeface="나눔고딕"/>
                <a:ea typeface="나눔고딕"/>
              </a:rPr>
              <a:t>평균이 </a:t>
            </a:r>
            <a:r>
              <a:rPr lang="en-US" altLang="ko-KR" sz="3000">
                <a:latin typeface="나눔고딕"/>
                <a:ea typeface="나눔고딕"/>
              </a:rPr>
              <a:t>0,</a:t>
            </a:r>
            <a:r>
              <a:rPr lang="ko-KR" altLang="en-US" sz="3000">
                <a:latin typeface="나눔고딕"/>
                <a:ea typeface="나눔고딕"/>
              </a:rPr>
              <a:t> 분산이 </a:t>
            </a:r>
            <a:r>
              <a:rPr lang="en-US" altLang="ko-KR" sz="3000">
                <a:latin typeface="나눔고딕"/>
                <a:ea typeface="나눔고딕"/>
              </a:rPr>
              <a:t>1)</a:t>
            </a:r>
            <a:r>
              <a:rPr lang="ko-KR" altLang="en-US" sz="3000">
                <a:latin typeface="나눔고딕"/>
                <a:ea typeface="나눔고딕"/>
              </a:rPr>
              <a:t>에 가깝도록 만듦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인코더가 계산한 평균과 분산을 기반으로 표준 정규 분포와의 차이를 측정하여 그 차이를 손실로 사용</a:t>
            </a:r>
            <a:endParaRPr lang="ko-KR" altLang="en-US" sz="300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83233385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VAE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2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VAE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 응용 사례</a:t>
            </a:r>
            <a:endParaRPr lang="ko-KR" alt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35" name="TextBox 16"/>
          <p:cNvSpPr txBox="1"/>
          <p:nvPr/>
        </p:nvSpPr>
        <p:spPr>
          <a:xfrm>
            <a:off x="1028698" y="3617599"/>
            <a:ext cx="16072528" cy="351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*</a:t>
            </a:r>
            <a:r>
              <a:rPr lang="ko-KR" altLang="en-US" sz="3000">
                <a:latin typeface="나눔고딕"/>
                <a:ea typeface="나눔고딕"/>
              </a:rPr>
              <a:t> 이미지 생성 및 복원 </a:t>
            </a:r>
            <a:r>
              <a:rPr lang="en-US" altLang="ko-KR" sz="3000">
                <a:latin typeface="나눔고딕"/>
                <a:ea typeface="나눔고딕"/>
              </a:rPr>
              <a:t>:</a:t>
            </a:r>
            <a:endParaRPr lang="en-US" altLang="ko-KR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노이즈 제거와 데이터 복원 작업에 유용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다양한 변형된 이미지 생성 가능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 </a:t>
            </a:r>
            <a:r>
              <a:rPr lang="ko-KR" altLang="en-US" sz="3000">
                <a:latin typeface="나눔고딕"/>
                <a:ea typeface="나눔고딕"/>
              </a:rPr>
              <a:t>의료</a:t>
            </a:r>
            <a:r>
              <a:rPr lang="en-US" altLang="ko-KR" sz="3000">
                <a:latin typeface="나눔고딕"/>
                <a:ea typeface="나눔고딕"/>
              </a:rPr>
              <a:t> </a:t>
            </a:r>
            <a:r>
              <a:rPr lang="ko-KR" altLang="en-US" sz="3000">
                <a:latin typeface="나눔고딕"/>
                <a:ea typeface="나눔고딕"/>
              </a:rPr>
              <a:t>영상 데이터에서 노이즈 제거 및 이상 탐지 가능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기존 이미지나 음성에 다양한 변형을 가하여 새로운 데이터 생성</a:t>
            </a:r>
            <a:endParaRPr lang="ko-KR" altLang="en-US" sz="300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55628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7566869"/>
            <a:ext cx="16230600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09903" y="5029200"/>
            <a:ext cx="9468194" cy="92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576" spc="-373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sz="5576" spc="-37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09381" y="6094691"/>
            <a:ext cx="9269239" cy="650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8"/>
              </a:lnSpc>
              <a:spcBef>
                <a:spcPct val="0"/>
              </a:spcBef>
            </a:pPr>
            <a:r>
              <a:rPr lang="en-US" sz="3941" spc="-264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646F0F-DA9A-7F9D-75F9-10FD20F20080}"/>
              </a:ext>
            </a:extLst>
          </p:cNvPr>
          <p:cNvGrpSpPr/>
          <p:nvPr/>
        </p:nvGrpSpPr>
        <p:grpSpPr>
          <a:xfrm>
            <a:off x="8324832" y="2829248"/>
            <a:ext cx="1638336" cy="1638336"/>
            <a:chOff x="1028700" y="1736524"/>
            <a:chExt cx="1638336" cy="1638336"/>
          </a:xfrm>
        </p:grpSpPr>
        <p:grpSp>
          <p:nvGrpSpPr>
            <p:cNvPr id="2" name="Group 4">
              <a:extLst>
                <a:ext uri="{FF2B5EF4-FFF2-40B4-BE49-F238E27FC236}">
                  <a16:creationId xmlns:a16="http://schemas.microsoft.com/office/drawing/2014/main" id="{41817F1A-AC1A-2DA9-4CB5-863480E2DE83}"/>
                </a:ext>
              </a:extLst>
            </p:cNvPr>
            <p:cNvGrpSpPr/>
            <p:nvPr/>
          </p:nvGrpSpPr>
          <p:grpSpPr>
            <a:xfrm>
              <a:off x="1028700" y="1736524"/>
              <a:ext cx="1638336" cy="1638336"/>
              <a:chOff x="0" y="0"/>
              <a:chExt cx="812800" cy="812800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CA5040D5-9D61-FEB8-5B84-AB65562FA3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DA6A2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AA918FA-38DA-B922-8266-C0D5A0BE71AB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pic>
          <p:nvPicPr>
            <p:cNvPr id="12" name="그림 11" descr="로고, 클립아트, 그래픽, 상징이(가) 표시된 사진&#10;&#10;자동 생성된 설명">
              <a:extLst>
                <a:ext uri="{FF2B5EF4-FFF2-40B4-BE49-F238E27FC236}">
                  <a16:creationId xmlns:a16="http://schemas.microsoft.com/office/drawing/2014/main" id="{A954115D-C0B0-B9A0-7630-37A18A13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152" y="2019702"/>
              <a:ext cx="1105497" cy="11054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2532386"/>
            <a:ext cx="11553007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134164"/>
            <a:ext cx="9284162" cy="96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26"/>
              </a:lnSpc>
              <a:spcBef>
                <a:spcPct val="0"/>
              </a:spcBef>
            </a:pPr>
            <a:r>
              <a:rPr lang="en-US" sz="5876" spc="-39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26539" y="3225618"/>
            <a:ext cx="4537689" cy="5272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ko-KR" altLang="en-US" sz="2976" spc="-199">
                <a:solidFill>
                  <a:srgbClr val="373737"/>
                </a:solidFill>
                <a:latin typeface="나눔고딕"/>
                <a:ea typeface="나눔고딕"/>
              </a:rPr>
              <a:t>제너레이티브 </a:t>
            </a: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AI</a:t>
            </a:r>
            <a:endParaRPr lang="en-US" altLang="ko-KR" sz="2976" spc="-199">
              <a:solidFill>
                <a:srgbClr val="373737"/>
              </a:solidFill>
              <a:latin typeface="나눔고딕"/>
              <a:ea typeface="나눔고딕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26539" y="4382156"/>
            <a:ext cx="4537689" cy="5327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VAE</a:t>
            </a:r>
            <a:endParaRPr lang="en-US" altLang="ko-KR" sz="2976" spc="-199">
              <a:solidFill>
                <a:srgbClr val="373737"/>
              </a:solidFill>
              <a:latin typeface="나눔고딕"/>
              <a:ea typeface="나눔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26539" y="5538289"/>
            <a:ext cx="4976285" cy="52913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GAN</a:t>
            </a:r>
            <a:endParaRPr lang="en-US" altLang="ko-KR" sz="2976" spc="-199">
              <a:solidFill>
                <a:srgbClr val="373737"/>
              </a:solidFill>
              <a:latin typeface="나눔고딕"/>
              <a:ea typeface="나눔고딕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26539" y="6694421"/>
            <a:ext cx="4537689" cy="52552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AI</a:t>
            </a:r>
            <a:r>
              <a:rPr lang="ko-KR" altLang="en-US" sz="2976" spc="-199">
                <a:solidFill>
                  <a:srgbClr val="373737"/>
                </a:solidFill>
                <a:latin typeface="나눔고딕"/>
                <a:ea typeface="나눔고딕"/>
              </a:rPr>
              <a:t> 윤리</a:t>
            </a:r>
            <a:endParaRPr lang="ko-KR" altLang="en-US" sz="2976" spc="-199">
              <a:solidFill>
                <a:srgbClr val="373737"/>
              </a:solidFill>
              <a:latin typeface="나눔고딕"/>
              <a:ea typeface="나눔고딕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028700" y="3205057"/>
            <a:ext cx="678786" cy="613207"/>
            <a:chOff x="0" y="0"/>
            <a:chExt cx="178775" cy="1615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8700" y="4361596"/>
            <a:ext cx="678786" cy="613207"/>
            <a:chOff x="0" y="0"/>
            <a:chExt cx="178775" cy="16150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28700" y="5517728"/>
            <a:ext cx="678786" cy="613207"/>
            <a:chOff x="0" y="0"/>
            <a:chExt cx="178775" cy="16150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6673860"/>
            <a:ext cx="678786" cy="613207"/>
            <a:chOff x="0" y="0"/>
            <a:chExt cx="178775" cy="16150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제너레이티브 </a:t>
            </a:r>
            <a:r>
              <a:rPr lang="en-US" altLang="ko-KR"/>
              <a:t>AI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1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2828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이전 데이터를 사용하여 새롭고 고유한 데이터를 생성하는 인공지능의 한 형태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창의적</a:t>
            </a:r>
            <a:r>
              <a:rPr lang="en-US" altLang="ko-KR" sz="3000">
                <a:latin typeface="나눔고딕"/>
                <a:ea typeface="나눔고딕"/>
              </a:rPr>
              <a:t>!</a:t>
            </a:r>
            <a:endParaRPr lang="en-US" altLang="ko-KR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머신러닝 알고리즘을 사용하여 얻은 데이터를 학습시켜 기존 데이터에서 새로운 데이터를 생성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새롭고 고유한 결과물 도출</a:t>
            </a:r>
            <a:endParaRPr lang="ko-KR" altLang="en-US" sz="3000">
              <a:latin typeface="나눔고딕"/>
              <a:ea typeface="나눔고딕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제너레이티브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 AI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란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?</a:t>
            </a:r>
            <a:endParaRPr lang="en-US" altLang="ko-KR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05905" y="7101982"/>
            <a:ext cx="3185018" cy="318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제너레이티브 </a:t>
            </a:r>
            <a:r>
              <a:rPr lang="en-US" altLang="ko-KR"/>
              <a:t>AI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1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420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1.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GAN 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	생성기와 판별기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두 개의 신경망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2.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Transformer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	분류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텍스트 또는 이미지 생성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3.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VAE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	인코더와 디코더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압축하고 초기정보 재생</a:t>
            </a:r>
            <a:endParaRPr lang="ko-KR" altLang="en-US" sz="3000">
              <a:latin typeface="나눔고딕"/>
              <a:ea typeface="나눔고딕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주요 생성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AI 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기술</a:t>
            </a:r>
            <a:endParaRPr lang="ko-KR" alt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5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제너레이티브 </a:t>
            </a:r>
            <a:r>
              <a:rPr lang="en-US" altLang="ko-KR"/>
              <a:t>AI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1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625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1.</a:t>
            </a:r>
            <a:r>
              <a:rPr lang="ko-KR" altLang="en-US" sz="3000">
                <a:latin typeface="나눔고딕"/>
                <a:ea typeface="나눔고딕"/>
              </a:rPr>
              <a:t> 의료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의료 데이터 분석을 위한 이미지 생성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2.</a:t>
            </a:r>
            <a:r>
              <a:rPr lang="ko-KR" altLang="en-US" sz="3000">
                <a:latin typeface="나눔고딕"/>
                <a:ea typeface="나눔고딕"/>
              </a:rPr>
              <a:t> 음악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자동 음악 생성 및 </a:t>
            </a:r>
            <a:r>
              <a:rPr lang="en-US" altLang="ko-KR" sz="3000">
                <a:latin typeface="나눔고딕"/>
                <a:ea typeface="나눔고딕"/>
              </a:rPr>
              <a:t>AI</a:t>
            </a:r>
            <a:r>
              <a:rPr lang="ko-KR" altLang="en-US" sz="3000">
                <a:latin typeface="나눔고딕"/>
                <a:ea typeface="나눔고딕"/>
              </a:rPr>
              <a:t> 아나운서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내래이션 등 음성 생성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3.</a:t>
            </a:r>
            <a:r>
              <a:rPr lang="ko-KR" altLang="en-US" sz="3000">
                <a:latin typeface="나눔고딕"/>
                <a:ea typeface="나눔고딕"/>
              </a:rPr>
              <a:t> 게임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캐릭터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배경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스토리 등 콘텐츠 생성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가상 현실 및 증강 현실 생성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4.</a:t>
            </a:r>
            <a:r>
              <a:rPr lang="ko-KR" altLang="en-US" sz="3000">
                <a:latin typeface="나눔고딕"/>
                <a:ea typeface="나눔고딕"/>
              </a:rPr>
              <a:t> 디자인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의상 디자인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실내 인테리어 디자인 등</a:t>
            </a:r>
            <a:endParaRPr lang="ko-KR" altLang="en-US" sz="3000">
              <a:latin typeface="나눔고딕"/>
              <a:ea typeface="나눔고딕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생성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AI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 사용 분야</a:t>
            </a:r>
            <a:endParaRPr lang="ko-KR" alt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0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제너레이티브 </a:t>
            </a:r>
            <a:r>
              <a:rPr lang="en-US" altLang="ko-KR"/>
              <a:t>AI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1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625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5.</a:t>
            </a:r>
            <a:r>
              <a:rPr lang="ko-KR" altLang="en-US" sz="3000">
                <a:latin typeface="나눔고딕"/>
                <a:ea typeface="나눔고딕"/>
              </a:rPr>
              <a:t> 이미지 생성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AI</a:t>
            </a:r>
            <a:r>
              <a:rPr lang="ko-KR" altLang="en-US" sz="3000">
                <a:latin typeface="나눔고딕"/>
                <a:ea typeface="나눔고딕"/>
              </a:rPr>
              <a:t>작품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캐릭터 디자인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사진 보정 및 합성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딥페이크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애니메이션 및 비디오 편집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6.</a:t>
            </a:r>
            <a:r>
              <a:rPr lang="ko-KR" altLang="en-US" sz="3000">
                <a:latin typeface="나눔고딕"/>
                <a:ea typeface="나눔고딕"/>
              </a:rPr>
              <a:t> 텍스트 생성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소설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기사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블로그 자동 작성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챗봇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7.</a:t>
            </a:r>
            <a:r>
              <a:rPr lang="ko-KR" altLang="en-US" sz="3000">
                <a:latin typeface="나눔고딕"/>
                <a:ea typeface="나눔고딕"/>
              </a:rPr>
              <a:t> 교육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맞춤형 문제 출제 및 자동 답변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AI</a:t>
            </a:r>
            <a:r>
              <a:rPr lang="ko-KR" altLang="en-US" sz="3000">
                <a:latin typeface="나눔고딕"/>
                <a:ea typeface="나눔고딕"/>
              </a:rPr>
              <a:t> 튜터</a:t>
            </a:r>
            <a:endParaRPr lang="ko-KR" altLang="en-US" sz="3000">
              <a:latin typeface="나눔고딕"/>
              <a:ea typeface="나눔고딕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생성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AI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 사용 분야</a:t>
            </a:r>
            <a:endParaRPr lang="ko-KR" alt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VAE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2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5572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Input image X를 잘 설명하는 feature를 추출하여 </a:t>
            </a:r>
            <a:r>
              <a:rPr lang="ko-KR" altLang="en-US" sz="3000">
                <a:latin typeface="나눔고딕"/>
                <a:ea typeface="나눔고딕"/>
              </a:rPr>
              <a:t>잠재 벡터</a:t>
            </a:r>
            <a:r>
              <a:rPr lang="en-US" altLang="ko-KR" sz="3000">
                <a:latin typeface="나눔고딕"/>
                <a:ea typeface="나눔고딕"/>
              </a:rPr>
              <a:t> z에 담고,</a:t>
            </a:r>
            <a:endParaRPr lang="en-US" altLang="ko-KR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이 </a:t>
            </a:r>
            <a:r>
              <a:rPr lang="ko-KR" altLang="en-US" sz="3000">
                <a:latin typeface="나눔고딕"/>
                <a:ea typeface="나눔고딕"/>
              </a:rPr>
              <a:t>잠재 벡터</a:t>
            </a:r>
            <a:r>
              <a:rPr lang="en-US" altLang="ko-KR" sz="3000">
                <a:latin typeface="나눔고딕"/>
                <a:ea typeface="나눔고딕"/>
              </a:rPr>
              <a:t> z를 통해 X와 유사하지만 완전히 새로운 데이터를 생성하는 것을 목표</a:t>
            </a:r>
            <a:r>
              <a:rPr lang="ko-KR" altLang="en-US" sz="3000">
                <a:latin typeface="나눔고딕"/>
                <a:ea typeface="나눔고딕"/>
              </a:rPr>
              <a:t>로 하는 모델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사람의 얼굴을 그리기 위해 눈, 코, 입 등의 feature를 잠재 벡터 z에 담고,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그 z를 이용해 그럴듯한 사람의 얼굴을 그려내는 것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잠재 벡터 z는 사람의 눈 모양의 평균 및 분산, 코 길이의 평균 및 분산, 머리카락 길이의 평균 및 분산 등등의 정보를 담고 있다고 생각할 수 있다</a:t>
            </a:r>
            <a:endParaRPr lang="ko-KR" altLang="en-US" sz="3000">
              <a:latin typeface="나눔고딕"/>
              <a:ea typeface="나눔고딕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VAE</a:t>
            </a:r>
            <a:endParaRPr lang="ko-KR" alt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7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VAE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2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VAE</a:t>
            </a:r>
            <a:endParaRPr lang="ko-KR" alt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4772" y="4334370"/>
            <a:ext cx="16938458" cy="476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6376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VAE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2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활성화함수</a:t>
            </a:r>
            <a:endParaRPr lang="ko-KR" alt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028698" y="3617599"/>
            <a:ext cx="16072528" cy="625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 b="1">
                <a:latin typeface="나눔고딕"/>
                <a:ea typeface="나눔고딕"/>
              </a:rPr>
              <a:t>인코더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입력 데이터를 잠재공간으로 압축하는 역할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ReLU, Leaky ReLU</a:t>
            </a:r>
            <a:r>
              <a:rPr lang="ko-KR" altLang="en-US" sz="3000">
                <a:latin typeface="나눔고딕"/>
                <a:ea typeface="나눔고딕"/>
              </a:rPr>
              <a:t>를 일반적으로 사용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출력층에서는 활성화 함수 없이 선형 출력으로 잠재 공간의 </a:t>
            </a:r>
            <a:r>
              <a:rPr lang="ko-KR" altLang="en-US" sz="3000" u="sng">
                <a:latin typeface="나눔고딕"/>
                <a:ea typeface="나눔고딕"/>
              </a:rPr>
              <a:t>평균과 분산 계산</a:t>
            </a:r>
            <a:endParaRPr lang="ko-KR" altLang="en-US" sz="3000" u="sng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3000" u="sng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3000" b="1">
                <a:latin typeface="나눔고딕"/>
                <a:ea typeface="나눔고딕"/>
              </a:rPr>
              <a:t>디코더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마찬가지로 </a:t>
            </a:r>
            <a:r>
              <a:rPr lang="en-US" altLang="ko-KR" sz="3000">
                <a:latin typeface="나눔고딕"/>
                <a:ea typeface="나눔고딕"/>
              </a:rPr>
              <a:t>ReLU, Leaky ReLU</a:t>
            </a:r>
            <a:r>
              <a:rPr lang="ko-KR" altLang="en-US" sz="3000">
                <a:latin typeface="나눔고딕"/>
                <a:ea typeface="나눔고딕"/>
              </a:rPr>
              <a:t> 사용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이미지의 경우 출력층에서 </a:t>
            </a:r>
            <a:r>
              <a:rPr lang="en-US" altLang="ko-KR" sz="3000">
                <a:latin typeface="나눔고딕"/>
                <a:ea typeface="나눔고딕"/>
              </a:rPr>
              <a:t>Sigmoid</a:t>
            </a:r>
            <a:r>
              <a:rPr lang="ko-KR" altLang="en-US" sz="3000">
                <a:latin typeface="나눔고딕"/>
                <a:ea typeface="나눔고딕"/>
              </a:rPr>
              <a:t>함수를 사용하여 </a:t>
            </a:r>
            <a:r>
              <a:rPr lang="en-US" altLang="ko-KR" sz="3000">
                <a:latin typeface="나눔고딕"/>
                <a:ea typeface="나눔고딕"/>
              </a:rPr>
              <a:t>0</a:t>
            </a:r>
            <a:r>
              <a:rPr lang="ko-KR" altLang="en-US" sz="3000">
                <a:latin typeface="나눔고딕"/>
                <a:ea typeface="나눔고딕"/>
              </a:rPr>
              <a:t>과 </a:t>
            </a:r>
            <a:r>
              <a:rPr lang="en-US" altLang="ko-KR" sz="3000">
                <a:latin typeface="나눔고딕"/>
                <a:ea typeface="나눔고딕"/>
              </a:rPr>
              <a:t>1</a:t>
            </a:r>
            <a:r>
              <a:rPr lang="ko-KR" altLang="en-US" sz="3000">
                <a:latin typeface="나눔고딕"/>
                <a:ea typeface="나눔고딕"/>
              </a:rPr>
              <a:t>사이로 제한</a:t>
            </a:r>
            <a:r>
              <a:rPr lang="en-US" altLang="ko-KR" sz="3000">
                <a:latin typeface="나눔고딕"/>
                <a:ea typeface="나눔고딕"/>
              </a:rPr>
              <a:t>(</a:t>
            </a:r>
            <a:r>
              <a:rPr lang="ko-KR" altLang="en-US" sz="3000">
                <a:latin typeface="나눔고딕"/>
                <a:ea typeface="나눔고딕"/>
              </a:rPr>
              <a:t>흑백</a:t>
            </a:r>
            <a:r>
              <a:rPr lang="en-US" altLang="ko-KR" sz="3000">
                <a:latin typeface="나눔고딕"/>
                <a:ea typeface="나눔고딕"/>
              </a:rPr>
              <a:t>)</a:t>
            </a:r>
            <a:endParaRPr lang="en-US" altLang="ko-KR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다중 클래스 분류는 </a:t>
            </a:r>
            <a:r>
              <a:rPr lang="en-US" altLang="ko-KR" sz="3000">
                <a:latin typeface="나눔고딕"/>
                <a:ea typeface="나눔고딕"/>
              </a:rPr>
              <a:t>sotfmax</a:t>
            </a:r>
            <a:r>
              <a:rPr lang="ko-KR" altLang="en-US" sz="3000">
                <a:latin typeface="나눔고딕"/>
                <a:ea typeface="나눔고딕"/>
              </a:rPr>
              <a:t> 사용</a:t>
            </a:r>
            <a:endParaRPr lang="ko-KR" altLang="en-US" sz="300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6087769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2e5743"/>
          </a:solidFill>
          <a:headEnd w="med" len="med"/>
          <a:tailEnd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377</ep:Words>
  <ep:PresentationFormat>사용자 지정</ep:PresentationFormat>
  <ep:Paragraphs>105</ep:Paragraphs>
  <ep:Slides>12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ep:HeadingPairs>
  <ep:TitlesOfParts>
    <vt:vector size="14" baseType="lpstr">
      <vt:lpstr>Office Theme</vt:lpstr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dc:creator>user</dc:creator>
  <cp:lastModifiedBy>User</cp:lastModifiedBy>
  <dcterms:modified xsi:type="dcterms:W3CDTF">2024-11-17T07:47:12.265</dcterms:modified>
  <cp:revision>216</cp:revision>
  <dc:title>심플한 회사 사업 프로젝트 소개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