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378" r:id="rId5"/>
    <p:sldId id="387" r:id="rId6"/>
    <p:sldId id="388" r:id="rId7"/>
    <p:sldId id="389" r:id="rId8"/>
    <p:sldId id="266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979" autoAdjust="0"/>
  </p:normalViewPr>
  <p:slideViewPr>
    <p:cSldViewPr snapToGrid="0">
      <p:cViewPr varScale="1">
        <p:scale>
          <a:sx n="49" d="100"/>
          <a:sy n="49" d="100"/>
        </p:scale>
        <p:origin x="902" y="67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3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8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69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mith.langchain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api.langchain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699" y="6142368"/>
            <a:ext cx="10700845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699" y="5026289"/>
            <a:ext cx="10574721" cy="92333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defRPr/>
            </a:pPr>
            <a:r>
              <a:rPr lang="en-US" altLang="ko-KR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RAG(</a:t>
            </a: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지식 검색 및 생성 기법</a:t>
            </a:r>
            <a:r>
              <a:rPr lang="en-US" altLang="ko-KR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) </a:t>
            </a: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적용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5272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RAG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5327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벡터 </a:t>
            </a: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DB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529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Langchain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92662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LangChain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771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대규모 언어 모델</a:t>
            </a:r>
            <a:r>
              <a:rPr lang="en-US" altLang="ko-KR" sz="3000">
                <a:latin typeface="나눔고딕"/>
                <a:ea typeface="나눔고딕"/>
              </a:rPr>
              <a:t>(LLM)</a:t>
            </a:r>
            <a:r>
              <a:rPr lang="ko-KR" altLang="en-US" sz="3000">
                <a:latin typeface="나눔고딕"/>
                <a:ea typeface="나눔고딕"/>
              </a:rPr>
              <a:t>을 활용한 애플리케이션을 쉽게 개발할 수 있도록 도와주는 프레임워크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랭체인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?</a:t>
            </a:r>
          </a:p>
        </p:txBody>
      </p:sp>
      <p:sp>
        <p:nvSpPr>
          <p:cNvPr id="36" name="TextBox 5"/>
          <p:cNvSpPr txBox="1"/>
          <p:nvPr/>
        </p:nvSpPr>
        <p:spPr>
          <a:xfrm>
            <a:off x="2101487" y="4857457"/>
            <a:ext cx="11593963" cy="52975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LLM</a:t>
            </a: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과 도구 연결 </a:t>
            </a: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:</a:t>
            </a: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 </a:t>
            </a: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Vecor DB, API, </a:t>
            </a: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파일 등과 통합</a:t>
            </a:r>
          </a:p>
        </p:txBody>
      </p:sp>
      <p:grpSp>
        <p:nvGrpSpPr>
          <p:cNvPr id="37" name="Group 16"/>
          <p:cNvGrpSpPr/>
          <p:nvPr/>
        </p:nvGrpSpPr>
        <p:grpSpPr>
          <a:xfrm>
            <a:off x="1203648" y="4836896"/>
            <a:ext cx="678786" cy="613207"/>
            <a:chOff x="0" y="0"/>
            <a:chExt cx="178775" cy="161503"/>
          </a:xfrm>
        </p:grpSpPr>
        <p:sp>
          <p:nvSpPr>
            <p:cNvPr id="38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39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1</a:t>
              </a:r>
            </a:p>
          </p:txBody>
        </p:sp>
      </p:grpSp>
      <p:sp>
        <p:nvSpPr>
          <p:cNvPr id="40" name="TextBox 5"/>
          <p:cNvSpPr txBox="1"/>
          <p:nvPr/>
        </p:nvSpPr>
        <p:spPr>
          <a:xfrm>
            <a:off x="2101487" y="5855699"/>
            <a:ext cx="11593963" cy="5316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작업 자동화 </a:t>
            </a: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:</a:t>
            </a: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 자동화된 워크플로우 구현 지원</a:t>
            </a:r>
          </a:p>
        </p:txBody>
      </p:sp>
      <p:grpSp>
        <p:nvGrpSpPr>
          <p:cNvPr id="41" name="Group 16"/>
          <p:cNvGrpSpPr/>
          <p:nvPr/>
        </p:nvGrpSpPr>
        <p:grpSpPr>
          <a:xfrm>
            <a:off x="1203648" y="5835138"/>
            <a:ext cx="678786" cy="613207"/>
            <a:chOff x="0" y="0"/>
            <a:chExt cx="178775" cy="161503"/>
          </a:xfrm>
        </p:grpSpPr>
        <p:sp>
          <p:nvSpPr>
            <p:cNvPr id="42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3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2</a:t>
              </a:r>
            </a:p>
          </p:txBody>
        </p:sp>
      </p:grpSp>
      <p:sp>
        <p:nvSpPr>
          <p:cNvPr id="44" name="TextBox 5"/>
          <p:cNvSpPr txBox="1"/>
          <p:nvPr/>
        </p:nvSpPr>
        <p:spPr>
          <a:xfrm>
            <a:off x="2101487" y="6916829"/>
            <a:ext cx="11593963" cy="5317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검색 및 생성 기능 </a:t>
            </a: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:</a:t>
            </a: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 </a:t>
            </a: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LLM</a:t>
            </a: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과 검색 기반 시스템을 결합해 응답의 품질 향상</a:t>
            </a:r>
          </a:p>
        </p:txBody>
      </p:sp>
      <p:grpSp>
        <p:nvGrpSpPr>
          <p:cNvPr id="45" name="Group 16"/>
          <p:cNvGrpSpPr/>
          <p:nvPr/>
        </p:nvGrpSpPr>
        <p:grpSpPr>
          <a:xfrm>
            <a:off x="1203648" y="6896268"/>
            <a:ext cx="678786" cy="613207"/>
            <a:chOff x="0" y="0"/>
            <a:chExt cx="178775" cy="161503"/>
          </a:xfrm>
        </p:grpSpPr>
        <p:sp>
          <p:nvSpPr>
            <p:cNvPr id="46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pPr lvl="0">
                <a:defRPr/>
              </a:pPr>
              <a:endParaRPr lang="ko-KR" altLang="en-US">
                <a:latin typeface="나눔고딕 ExtraBold"/>
                <a:ea typeface="나눔고딕 ExtraBold"/>
                <a:cs typeface="+mn-cs"/>
              </a:endParaRPr>
            </a:p>
          </p:txBody>
        </p:sp>
        <p:sp>
          <p:nvSpPr>
            <p:cNvPr id="47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499"/>
                </a:lnSpc>
                <a:defRPr/>
              </a:pPr>
              <a:r>
                <a:rPr lang="en-US" altLang="ko-KR" sz="2499">
                  <a:solidFill>
                    <a:srgbClr val="FFFFFF"/>
                  </a:solidFill>
                  <a:latin typeface="나눔고딕 ExtraBold"/>
                  <a:ea typeface="나눔고딕 ExtraBold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70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92662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LangChain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1144" y="3730334"/>
            <a:ext cx="13040082" cy="282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프롬프트 지시사항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소수의 예시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응답에 근거한 내용 등을 포함한 다양한 문맥 소스와 모델의 연결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→ 언어 모델은 제공된 정보를 기반으로 더 정확하고 관련성 높은 답변을 생성할 수 있다</a:t>
            </a:r>
            <a:r>
              <a:rPr lang="en-US" altLang="ko-KR" sz="3000">
                <a:latin typeface="나눔고딕"/>
                <a:ea typeface="나눔고딕"/>
              </a:rPr>
              <a:t>.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기능</a:t>
            </a:r>
          </a:p>
        </p:txBody>
      </p:sp>
      <p:sp>
        <p:nvSpPr>
          <p:cNvPr id="48" name="사각형: 둥근 모서리 3"/>
          <p:cNvSpPr/>
          <p:nvPr/>
        </p:nvSpPr>
        <p:spPr>
          <a:xfrm>
            <a:off x="1028700" y="3841371"/>
            <a:ext cx="2767914" cy="834165"/>
          </a:xfrm>
          <a:prstGeom prst="roundRect">
            <a:avLst>
              <a:gd name="adj" fmla="val 16667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300">
                <a:solidFill>
                  <a:schemeClr val="bg1"/>
                </a:solidFill>
                <a:latin typeface="나눔고딕 ExtraBold"/>
                <a:ea typeface="나눔고딕 ExtraBold"/>
                <a:cs typeface="+mn-cs"/>
              </a:rPr>
              <a:t>문맥 인식</a:t>
            </a:r>
          </a:p>
        </p:txBody>
      </p:sp>
      <p:sp>
        <p:nvSpPr>
          <p:cNvPr id="49" name="사각형: 둥근 모서리 8"/>
          <p:cNvSpPr/>
          <p:nvPr/>
        </p:nvSpPr>
        <p:spPr>
          <a:xfrm>
            <a:off x="1028700" y="7109807"/>
            <a:ext cx="2767914" cy="834165"/>
          </a:xfrm>
          <a:prstGeom prst="roundRect">
            <a:avLst>
              <a:gd name="adj" fmla="val 16667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300">
                <a:solidFill>
                  <a:schemeClr val="bg1"/>
                </a:solidFill>
                <a:latin typeface="나눔고딕 ExtraBold"/>
                <a:ea typeface="나눔고딕 ExtraBold"/>
                <a:cs typeface="+mn-cs"/>
              </a:rPr>
              <a:t>추론</a:t>
            </a:r>
          </a:p>
        </p:txBody>
      </p:sp>
      <p:sp>
        <p:nvSpPr>
          <p:cNvPr id="50" name="TextBox 16"/>
          <p:cNvSpPr txBox="1"/>
          <p:nvPr/>
        </p:nvSpPr>
        <p:spPr>
          <a:xfrm>
            <a:off x="4061144" y="7015486"/>
            <a:ext cx="13040082" cy="282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언어 모델은 주어진 문맥을 바탕으로 어떤 답변을 제공하거나 어떤 조취를 취해야 할지 스스로 추론할 수 있다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→ 단순히 정보 재생산이 아니라 주어진 상황을 분석하고 적절한 해결책 제시 가능</a:t>
            </a:r>
          </a:p>
        </p:txBody>
      </p:sp>
    </p:spTree>
    <p:extLst>
      <p:ext uri="{BB962C8B-B14F-4D97-AF65-F5344CB8AC3E}">
        <p14:creationId xmlns:p14="http://schemas.microsoft.com/office/powerpoint/2010/main" val="81165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92662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LangChain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5" y="3730334"/>
            <a:ext cx="13040082" cy="773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LLM</a:t>
            </a:r>
            <a:r>
              <a:rPr lang="ko-KR" altLang="en-US" sz="3000">
                <a:latin typeface="나눔고딕"/>
                <a:ea typeface="나눔고딕"/>
              </a:rPr>
              <a:t> 애플리케이션 개발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모니터링 및 테스트를 위한 플랫폼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LangSmith</a:t>
            </a:r>
          </a:p>
        </p:txBody>
      </p:sp>
      <p:sp>
        <p:nvSpPr>
          <p:cNvPr id="49" name="사각형: 둥근 모서리 8"/>
          <p:cNvSpPr/>
          <p:nvPr/>
        </p:nvSpPr>
        <p:spPr>
          <a:xfrm>
            <a:off x="1028700" y="4952103"/>
            <a:ext cx="2767914" cy="834165"/>
          </a:xfrm>
          <a:prstGeom prst="roundRect">
            <a:avLst>
              <a:gd name="adj" fmla="val 16667"/>
            </a:avLst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300">
                <a:solidFill>
                  <a:schemeClr val="bg1"/>
                </a:solidFill>
                <a:latin typeface="나눔고딕 ExtraBold"/>
                <a:ea typeface="나눔고딕 ExtraBold"/>
                <a:cs typeface="+mn-cs"/>
              </a:rPr>
              <a:t>추적 기능</a:t>
            </a:r>
          </a:p>
        </p:txBody>
      </p:sp>
      <p:sp>
        <p:nvSpPr>
          <p:cNvPr id="50" name="TextBox 16"/>
          <p:cNvSpPr txBox="1"/>
          <p:nvPr/>
        </p:nvSpPr>
        <p:spPr>
          <a:xfrm>
            <a:off x="4061144" y="4857782"/>
            <a:ext cx="13526054" cy="76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단순히 정보 재생산이 아니라 주어진 상황을 분석하고 적절한 해결책 제시 가능</a:t>
            </a:r>
          </a:p>
        </p:txBody>
      </p:sp>
      <p:sp>
        <p:nvSpPr>
          <p:cNvPr id="51" name="TextBox 16"/>
          <p:cNvSpPr txBox="1"/>
          <p:nvPr/>
        </p:nvSpPr>
        <p:spPr>
          <a:xfrm>
            <a:off x="1514664" y="6345122"/>
            <a:ext cx="16072536" cy="77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 b="1">
                <a:solidFill>
                  <a:srgbClr val="2E5743"/>
                </a:solidFill>
                <a:latin typeface="나눔고딕"/>
                <a:ea typeface="나눔고딕"/>
              </a:rPr>
              <a:t>예상치 못한 최종 결과</a:t>
            </a:r>
            <a:r>
              <a:rPr lang="en-US" altLang="ko-KR" sz="3000" b="1">
                <a:solidFill>
                  <a:srgbClr val="2E5743"/>
                </a:solidFill>
                <a:latin typeface="나눔고딕"/>
                <a:ea typeface="나눔고딕"/>
              </a:rPr>
              <a:t>,</a:t>
            </a:r>
            <a:r>
              <a:rPr lang="ko-KR" altLang="en-US" sz="3000" b="1">
                <a:solidFill>
                  <a:srgbClr val="2E5743"/>
                </a:solidFill>
                <a:latin typeface="나눔고딕"/>
                <a:ea typeface="나눔고딕"/>
              </a:rPr>
              <a:t> 체인이 예상보다 느린 이유 등에 대해 추적하는데 도움이 될 수 있다</a:t>
            </a:r>
          </a:p>
        </p:txBody>
      </p:sp>
    </p:spTree>
    <p:extLst>
      <p:ext uri="{BB962C8B-B14F-4D97-AF65-F5344CB8AC3E}">
        <p14:creationId xmlns:p14="http://schemas.microsoft.com/office/powerpoint/2010/main" val="114327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92662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LangChain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5" y="3730334"/>
            <a:ext cx="9579980" cy="6259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 u="sng">
                <a:latin typeface="나눔고딕"/>
                <a:ea typeface="나눔고딕"/>
                <a:hlinkClick r:id="rId3"/>
              </a:rPr>
              <a:t>https://smith.langchain.com</a:t>
            </a:r>
            <a:endParaRPr lang="en-US" altLang="ko-KR" sz="3000" u="sng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마찬가지로 키 발급</a:t>
            </a:r>
            <a:r>
              <a:rPr lang="en-US" altLang="ko-KR" sz="3000">
                <a:latin typeface="나눔고딕"/>
                <a:ea typeface="나눔고딕"/>
              </a:rPr>
              <a:t>(</a:t>
            </a:r>
            <a:r>
              <a:rPr lang="ko-KR" altLang="en-US" sz="3000">
                <a:solidFill>
                  <a:srgbClr val="FF0000"/>
                </a:solidFill>
                <a:latin typeface="나눔고딕"/>
                <a:ea typeface="나눔고딕"/>
              </a:rPr>
              <a:t>★★★★★★</a:t>
            </a:r>
            <a:r>
              <a:rPr lang="ko-KR" altLang="en-US" sz="3000">
                <a:latin typeface="나눔고딕"/>
                <a:ea typeface="나눔고딕"/>
              </a:rPr>
              <a:t>저장필수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.env</a:t>
            </a:r>
            <a:r>
              <a:rPr lang="ko-KR" altLang="en-US" sz="3000">
                <a:latin typeface="나눔고딕"/>
                <a:ea typeface="나눔고딕"/>
              </a:rPr>
              <a:t>에 넣어야 할 항목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```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LANGCHAIN_TRACING_V2 = true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LANGCHAIN_ENDPOINT = </a:t>
            </a:r>
            <a:r>
              <a:rPr lang="en-US" altLang="ko-KR" sz="3000">
                <a:latin typeface="나눔고딕"/>
                <a:ea typeface="나눔고딕"/>
                <a:hlinkClick r:id="rId4"/>
              </a:rPr>
              <a:t>https://api.langchain.com</a:t>
            </a:r>
            <a:endParaRPr lang="en-US" altLang="ko-KR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LANGCHAIN_API_KEY = </a:t>
            </a:r>
            <a:r>
              <a:rPr lang="ko-KR" altLang="en-US" sz="3000">
                <a:latin typeface="나눔고딕"/>
                <a:ea typeface="나눔고딕"/>
              </a:rPr>
              <a:t>발급받은 키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LANGCHAIN_PROJECT = </a:t>
            </a:r>
            <a:r>
              <a:rPr lang="ko-KR" altLang="en-US" sz="3000">
                <a:latin typeface="나눔고딕"/>
                <a:ea typeface="나눔고딕"/>
              </a:rPr>
              <a:t>프로젝트명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```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LangSmith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732439" y="2773680"/>
            <a:ext cx="6687317" cy="7505311"/>
          </a:xfrm>
          <a:prstGeom prst="rect">
            <a:avLst/>
          </a:prstGeom>
        </p:spPr>
      </p:pic>
      <p:sp>
        <p:nvSpPr>
          <p:cNvPr id="53" name="순서도: 처리 52"/>
          <p:cNvSpPr/>
          <p:nvPr/>
        </p:nvSpPr>
        <p:spPr>
          <a:xfrm>
            <a:off x="11029560" y="4747260"/>
            <a:ext cx="1691172" cy="639226"/>
          </a:xfrm>
          <a:prstGeom prst="flowChartProcess">
            <a:avLst/>
          </a:prstGeom>
          <a:noFill/>
          <a:ln>
            <a:solidFill>
              <a:srgbClr val="E8272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43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277</Words>
  <Application>Microsoft Office PowerPoint</Application>
  <PresentationFormat>사용자 지정</PresentationFormat>
  <Paragraphs>60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pretendard</vt:lpstr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248</cp:revision>
  <dcterms:created xsi:type="dcterms:W3CDTF">2006-08-16T00:00:00Z</dcterms:created>
  <dcterms:modified xsi:type="dcterms:W3CDTF">2024-11-29T04:10:46Z</dcterms:modified>
  <cp:version/>
</cp:coreProperties>
</file>