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6"/>
  </p:notesMasterIdLst>
  <p:sldIdLst>
    <p:sldId id="261" r:id="rId5"/>
    <p:sldId id="257" r:id="rId6"/>
    <p:sldId id="335" r:id="rId7"/>
    <p:sldId id="296" r:id="rId8"/>
    <p:sldId id="333" r:id="rId9"/>
    <p:sldId id="290" r:id="rId10"/>
    <p:sldId id="297" r:id="rId11"/>
    <p:sldId id="298" r:id="rId12"/>
    <p:sldId id="294" r:id="rId13"/>
    <p:sldId id="318" r:id="rId14"/>
    <p:sldId id="300" r:id="rId15"/>
    <p:sldId id="325" r:id="rId16"/>
    <p:sldId id="319" r:id="rId17"/>
    <p:sldId id="324" r:id="rId18"/>
    <p:sldId id="320" r:id="rId19"/>
    <p:sldId id="332" r:id="rId20"/>
    <p:sldId id="323" r:id="rId21"/>
    <p:sldId id="322" r:id="rId22"/>
    <p:sldId id="326" r:id="rId23"/>
    <p:sldId id="334" r:id="rId24"/>
    <p:sldId id="331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pos="5433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8F0"/>
    <a:srgbClr val="B5E5C4"/>
    <a:srgbClr val="67CB88"/>
    <a:srgbClr val="DDF3E4"/>
    <a:srgbClr val="C9EDD5"/>
    <a:srgbClr val="1C5040"/>
    <a:srgbClr val="7CD299"/>
    <a:srgbClr val="A7E1BA"/>
    <a:srgbClr val="EBF9F0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9224" autoAdjust="0"/>
  </p:normalViewPr>
  <p:slideViewPr>
    <p:cSldViewPr snapToGrid="0">
      <p:cViewPr varScale="1">
        <p:scale>
          <a:sx n="61" d="100"/>
          <a:sy n="61" d="100"/>
        </p:scale>
        <p:origin x="1482" y="36"/>
      </p:cViewPr>
      <p:guideLst>
        <p:guide orient="horz" pos="2137"/>
        <p:guide pos="3143"/>
        <p:guide orient="horz" pos="595"/>
        <p:guide pos="5433"/>
        <p:guide pos="5955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gj\Downloads\&#49884;&#52397;&#44256;&#44061;&#49688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gj\OneDrive\Documents\&#48148;&#53461;%20&#54868;&#47732;\&#50669;&#47049;&#44053;&#54868;%20&#54532;&#47196;&#44536;&#47016;\&#49328;&#52636;&#47932;\2.%20&#53580;&#51060;&#48660;&#54408;&#51656;&#44160;&#53664;&#49436;_&#52572;&#51333;_v1.0_20230217_&#44396;&#49457;&#5145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시청 고객 수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Sheet1!$B$2:$B$34</c:f>
              <c:numCache>
                <c:formatCode>General</c:formatCode>
                <c:ptCount val="33"/>
                <c:pt idx="0">
                  <c:v>201001</c:v>
                </c:pt>
                <c:pt idx="1">
                  <c:v>201002</c:v>
                </c:pt>
                <c:pt idx="2">
                  <c:v>201003</c:v>
                </c:pt>
                <c:pt idx="3">
                  <c:v>201004</c:v>
                </c:pt>
                <c:pt idx="4">
                  <c:v>201005</c:v>
                </c:pt>
                <c:pt idx="5">
                  <c:v>201006</c:v>
                </c:pt>
                <c:pt idx="6">
                  <c:v>201007</c:v>
                </c:pt>
                <c:pt idx="7">
                  <c:v>201008</c:v>
                </c:pt>
                <c:pt idx="8">
                  <c:v>201009</c:v>
                </c:pt>
                <c:pt idx="9">
                  <c:v>201010</c:v>
                </c:pt>
                <c:pt idx="10">
                  <c:v>201011</c:v>
                </c:pt>
                <c:pt idx="11">
                  <c:v>201012</c:v>
                </c:pt>
                <c:pt idx="12">
                  <c:v>201101</c:v>
                </c:pt>
                <c:pt idx="13">
                  <c:v>201102</c:v>
                </c:pt>
                <c:pt idx="14">
                  <c:v>201103</c:v>
                </c:pt>
                <c:pt idx="15">
                  <c:v>201104</c:v>
                </c:pt>
                <c:pt idx="16">
                  <c:v>201105</c:v>
                </c:pt>
                <c:pt idx="17">
                  <c:v>201106</c:v>
                </c:pt>
                <c:pt idx="18">
                  <c:v>201107</c:v>
                </c:pt>
                <c:pt idx="19">
                  <c:v>201108</c:v>
                </c:pt>
                <c:pt idx="20">
                  <c:v>201109</c:v>
                </c:pt>
                <c:pt idx="21">
                  <c:v>201110</c:v>
                </c:pt>
                <c:pt idx="22">
                  <c:v>201111</c:v>
                </c:pt>
                <c:pt idx="23">
                  <c:v>201112</c:v>
                </c:pt>
                <c:pt idx="24">
                  <c:v>201201</c:v>
                </c:pt>
                <c:pt idx="25">
                  <c:v>201202</c:v>
                </c:pt>
                <c:pt idx="26">
                  <c:v>201203</c:v>
                </c:pt>
                <c:pt idx="27">
                  <c:v>201204</c:v>
                </c:pt>
                <c:pt idx="28">
                  <c:v>201205</c:v>
                </c:pt>
                <c:pt idx="29">
                  <c:v>201206</c:v>
                </c:pt>
                <c:pt idx="30">
                  <c:v>201207</c:v>
                </c:pt>
                <c:pt idx="31">
                  <c:v>201208</c:v>
                </c:pt>
                <c:pt idx="32">
                  <c:v>201209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1594</c:v>
                </c:pt>
                <c:pt idx="1">
                  <c:v>1417</c:v>
                </c:pt>
                <c:pt idx="2">
                  <c:v>1514</c:v>
                </c:pt>
                <c:pt idx="3">
                  <c:v>1427</c:v>
                </c:pt>
                <c:pt idx="4">
                  <c:v>1548</c:v>
                </c:pt>
                <c:pt idx="5">
                  <c:v>1484</c:v>
                </c:pt>
                <c:pt idx="6">
                  <c:v>1488</c:v>
                </c:pt>
                <c:pt idx="7">
                  <c:v>1502</c:v>
                </c:pt>
                <c:pt idx="8">
                  <c:v>1462</c:v>
                </c:pt>
                <c:pt idx="9">
                  <c:v>1510</c:v>
                </c:pt>
                <c:pt idx="10">
                  <c:v>1534</c:v>
                </c:pt>
                <c:pt idx="11">
                  <c:v>1598</c:v>
                </c:pt>
                <c:pt idx="12">
                  <c:v>1608</c:v>
                </c:pt>
                <c:pt idx="13">
                  <c:v>1528</c:v>
                </c:pt>
                <c:pt idx="14">
                  <c:v>1582</c:v>
                </c:pt>
                <c:pt idx="15">
                  <c:v>1536</c:v>
                </c:pt>
                <c:pt idx="16">
                  <c:v>1645</c:v>
                </c:pt>
                <c:pt idx="17">
                  <c:v>1567</c:v>
                </c:pt>
                <c:pt idx="18">
                  <c:v>1600</c:v>
                </c:pt>
                <c:pt idx="19">
                  <c:v>1591</c:v>
                </c:pt>
                <c:pt idx="20">
                  <c:v>1605</c:v>
                </c:pt>
                <c:pt idx="21">
                  <c:v>1673</c:v>
                </c:pt>
                <c:pt idx="22">
                  <c:v>1620</c:v>
                </c:pt>
                <c:pt idx="23">
                  <c:v>1719</c:v>
                </c:pt>
                <c:pt idx="24">
                  <c:v>1803</c:v>
                </c:pt>
                <c:pt idx="25">
                  <c:v>1717</c:v>
                </c:pt>
                <c:pt idx="26">
                  <c:v>1790</c:v>
                </c:pt>
                <c:pt idx="27">
                  <c:v>1716</c:v>
                </c:pt>
                <c:pt idx="28">
                  <c:v>1766</c:v>
                </c:pt>
                <c:pt idx="29">
                  <c:v>1720</c:v>
                </c:pt>
                <c:pt idx="30">
                  <c:v>1755</c:v>
                </c:pt>
                <c:pt idx="31">
                  <c:v>1797</c:v>
                </c:pt>
                <c:pt idx="32">
                  <c:v>1816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44-4323-8DC0-EEA6A0113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402111"/>
        <c:axId val="6494847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기준년월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Sheet1!$B$2:$B$34</c15:sqref>
                        </c15:formulaRef>
                      </c:ext>
                    </c:extLst>
                    <c:numCache>
                      <c:formatCode>General</c:formatCode>
                      <c:ptCount val="33"/>
                      <c:pt idx="0">
                        <c:v>201001</c:v>
                      </c:pt>
                      <c:pt idx="1">
                        <c:v>201002</c:v>
                      </c:pt>
                      <c:pt idx="2">
                        <c:v>201003</c:v>
                      </c:pt>
                      <c:pt idx="3">
                        <c:v>201004</c:v>
                      </c:pt>
                      <c:pt idx="4">
                        <c:v>201005</c:v>
                      </c:pt>
                      <c:pt idx="5">
                        <c:v>201006</c:v>
                      </c:pt>
                      <c:pt idx="6">
                        <c:v>201007</c:v>
                      </c:pt>
                      <c:pt idx="7">
                        <c:v>201008</c:v>
                      </c:pt>
                      <c:pt idx="8">
                        <c:v>201009</c:v>
                      </c:pt>
                      <c:pt idx="9">
                        <c:v>201010</c:v>
                      </c:pt>
                      <c:pt idx="10">
                        <c:v>201011</c:v>
                      </c:pt>
                      <c:pt idx="11">
                        <c:v>201012</c:v>
                      </c:pt>
                      <c:pt idx="12">
                        <c:v>201101</c:v>
                      </c:pt>
                      <c:pt idx="13">
                        <c:v>201102</c:v>
                      </c:pt>
                      <c:pt idx="14">
                        <c:v>201103</c:v>
                      </c:pt>
                      <c:pt idx="15">
                        <c:v>201104</c:v>
                      </c:pt>
                      <c:pt idx="16">
                        <c:v>201105</c:v>
                      </c:pt>
                      <c:pt idx="17">
                        <c:v>201106</c:v>
                      </c:pt>
                      <c:pt idx="18">
                        <c:v>201107</c:v>
                      </c:pt>
                      <c:pt idx="19">
                        <c:v>201108</c:v>
                      </c:pt>
                      <c:pt idx="20">
                        <c:v>201109</c:v>
                      </c:pt>
                      <c:pt idx="21">
                        <c:v>201110</c:v>
                      </c:pt>
                      <c:pt idx="22">
                        <c:v>201111</c:v>
                      </c:pt>
                      <c:pt idx="23">
                        <c:v>201112</c:v>
                      </c:pt>
                      <c:pt idx="24">
                        <c:v>201201</c:v>
                      </c:pt>
                      <c:pt idx="25">
                        <c:v>201202</c:v>
                      </c:pt>
                      <c:pt idx="26">
                        <c:v>201203</c:v>
                      </c:pt>
                      <c:pt idx="27">
                        <c:v>201204</c:v>
                      </c:pt>
                      <c:pt idx="28">
                        <c:v>201205</c:v>
                      </c:pt>
                      <c:pt idx="29">
                        <c:v>201206</c:v>
                      </c:pt>
                      <c:pt idx="30">
                        <c:v>201207</c:v>
                      </c:pt>
                      <c:pt idx="31">
                        <c:v>201208</c:v>
                      </c:pt>
                      <c:pt idx="32">
                        <c:v>201209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Sheet1!$B$2:$B$34</c15:sqref>
                        </c15:formulaRef>
                      </c:ext>
                    </c:extLst>
                    <c:numCache>
                      <c:formatCode>General</c:formatCode>
                      <c:ptCount val="33"/>
                      <c:pt idx="0">
                        <c:v>201001</c:v>
                      </c:pt>
                      <c:pt idx="1">
                        <c:v>201002</c:v>
                      </c:pt>
                      <c:pt idx="2">
                        <c:v>201003</c:v>
                      </c:pt>
                      <c:pt idx="3">
                        <c:v>201004</c:v>
                      </c:pt>
                      <c:pt idx="4">
                        <c:v>201005</c:v>
                      </c:pt>
                      <c:pt idx="5">
                        <c:v>201006</c:v>
                      </c:pt>
                      <c:pt idx="6">
                        <c:v>201007</c:v>
                      </c:pt>
                      <c:pt idx="7">
                        <c:v>201008</c:v>
                      </c:pt>
                      <c:pt idx="8">
                        <c:v>201009</c:v>
                      </c:pt>
                      <c:pt idx="9">
                        <c:v>201010</c:v>
                      </c:pt>
                      <c:pt idx="10">
                        <c:v>201011</c:v>
                      </c:pt>
                      <c:pt idx="11">
                        <c:v>201012</c:v>
                      </c:pt>
                      <c:pt idx="12">
                        <c:v>201101</c:v>
                      </c:pt>
                      <c:pt idx="13">
                        <c:v>201102</c:v>
                      </c:pt>
                      <c:pt idx="14">
                        <c:v>201103</c:v>
                      </c:pt>
                      <c:pt idx="15">
                        <c:v>201104</c:v>
                      </c:pt>
                      <c:pt idx="16">
                        <c:v>201105</c:v>
                      </c:pt>
                      <c:pt idx="17">
                        <c:v>201106</c:v>
                      </c:pt>
                      <c:pt idx="18">
                        <c:v>201107</c:v>
                      </c:pt>
                      <c:pt idx="19">
                        <c:v>201108</c:v>
                      </c:pt>
                      <c:pt idx="20">
                        <c:v>201109</c:v>
                      </c:pt>
                      <c:pt idx="21">
                        <c:v>201110</c:v>
                      </c:pt>
                      <c:pt idx="22">
                        <c:v>201111</c:v>
                      </c:pt>
                      <c:pt idx="23">
                        <c:v>201112</c:v>
                      </c:pt>
                      <c:pt idx="24">
                        <c:v>201201</c:v>
                      </c:pt>
                      <c:pt idx="25">
                        <c:v>201202</c:v>
                      </c:pt>
                      <c:pt idx="26">
                        <c:v>201203</c:v>
                      </c:pt>
                      <c:pt idx="27">
                        <c:v>201204</c:v>
                      </c:pt>
                      <c:pt idx="28">
                        <c:v>201205</c:v>
                      </c:pt>
                      <c:pt idx="29">
                        <c:v>201206</c:v>
                      </c:pt>
                      <c:pt idx="30">
                        <c:v>201207</c:v>
                      </c:pt>
                      <c:pt idx="31">
                        <c:v>201208</c:v>
                      </c:pt>
                      <c:pt idx="32">
                        <c:v>201209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B44-4323-8DC0-EEA6A011346A}"/>
                  </c:ext>
                </c:extLst>
              </c15:ser>
            </c15:filteredLineSeries>
          </c:ext>
        </c:extLst>
      </c:lineChart>
      <c:catAx>
        <c:axId val="22640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9484767"/>
        <c:crosses val="autoZero"/>
        <c:auto val="1"/>
        <c:lblAlgn val="ctr"/>
        <c:lblOffset val="100"/>
        <c:noMultiLvlLbl val="0"/>
      </c:catAx>
      <c:valAx>
        <c:axId val="649484767"/>
        <c:scaling>
          <c:orientation val="minMax"/>
          <c:min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40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데이터 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B1-42D9-A101-5833A96C43C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B1-42D9-A101-5833A96C43C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B1-42D9-A101-5833A96C43C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B1-42D9-A101-5833A96C43C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B1-42D9-A101-5833A96C43C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B1-42D9-A101-5833A96C43C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B1-42D9-A101-5833A96C43C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B1-42D9-A101-5833A96C43C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B1-42D9-A101-5833A96C43CF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B1-42D9-A101-5833A96C43C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5B1-42D9-A101-5833A96C43C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5B1-42D9-A101-5833A96C43CF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5B1-42D9-A101-5833A96C43CF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5B1-42D9-A101-5833A96C43CF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5B1-42D9-A101-5833A96C43CF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5B1-42D9-A101-5833A96C43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Sheet1!$A$2:$A$35</c:f>
              <c:numCache>
                <c:formatCode>General</c:formatCode>
                <c:ptCount val="34"/>
                <c:pt idx="0">
                  <c:v>201001</c:v>
                </c:pt>
                <c:pt idx="1">
                  <c:v>201002</c:v>
                </c:pt>
                <c:pt idx="2">
                  <c:v>201003</c:v>
                </c:pt>
                <c:pt idx="3">
                  <c:v>201004</c:v>
                </c:pt>
                <c:pt idx="4">
                  <c:v>201005</c:v>
                </c:pt>
                <c:pt idx="5">
                  <c:v>201006</c:v>
                </c:pt>
                <c:pt idx="6">
                  <c:v>201007</c:v>
                </c:pt>
                <c:pt idx="7">
                  <c:v>201008</c:v>
                </c:pt>
                <c:pt idx="8">
                  <c:v>201009</c:v>
                </c:pt>
                <c:pt idx="9">
                  <c:v>201010</c:v>
                </c:pt>
                <c:pt idx="10">
                  <c:v>201011</c:v>
                </c:pt>
                <c:pt idx="11">
                  <c:v>201012</c:v>
                </c:pt>
                <c:pt idx="12">
                  <c:v>201101</c:v>
                </c:pt>
                <c:pt idx="13">
                  <c:v>201102</c:v>
                </c:pt>
                <c:pt idx="14">
                  <c:v>201103</c:v>
                </c:pt>
                <c:pt idx="15">
                  <c:v>201104</c:v>
                </c:pt>
                <c:pt idx="16">
                  <c:v>201105</c:v>
                </c:pt>
                <c:pt idx="17">
                  <c:v>201106</c:v>
                </c:pt>
                <c:pt idx="18">
                  <c:v>201107</c:v>
                </c:pt>
                <c:pt idx="19">
                  <c:v>201108</c:v>
                </c:pt>
                <c:pt idx="20">
                  <c:v>201109</c:v>
                </c:pt>
                <c:pt idx="21">
                  <c:v>201110</c:v>
                </c:pt>
                <c:pt idx="22">
                  <c:v>201111</c:v>
                </c:pt>
                <c:pt idx="23">
                  <c:v>201112</c:v>
                </c:pt>
                <c:pt idx="24">
                  <c:v>201201</c:v>
                </c:pt>
                <c:pt idx="25">
                  <c:v>201202</c:v>
                </c:pt>
                <c:pt idx="26">
                  <c:v>201203</c:v>
                </c:pt>
                <c:pt idx="27">
                  <c:v>201204</c:v>
                </c:pt>
                <c:pt idx="28">
                  <c:v>201205</c:v>
                </c:pt>
                <c:pt idx="29">
                  <c:v>201206</c:v>
                </c:pt>
                <c:pt idx="30">
                  <c:v>201207</c:v>
                </c:pt>
                <c:pt idx="31">
                  <c:v>201208</c:v>
                </c:pt>
                <c:pt idx="32">
                  <c:v>201209</c:v>
                </c:pt>
                <c:pt idx="33">
                  <c:v>201210</c:v>
                </c:pt>
              </c:numCache>
            </c:numRef>
          </c:cat>
          <c:val>
            <c:numRef>
              <c:f>Sheet1!$B$2:$B$35</c:f>
              <c:numCache>
                <c:formatCode>_(* #,##0_);_(* \(#,##0\);_(* "-"_);_(@_)</c:formatCode>
                <c:ptCount val="34"/>
                <c:pt idx="0">
                  <c:v>87637</c:v>
                </c:pt>
                <c:pt idx="1">
                  <c:v>66942</c:v>
                </c:pt>
                <c:pt idx="2">
                  <c:v>74568</c:v>
                </c:pt>
                <c:pt idx="3">
                  <c:v>67678</c:v>
                </c:pt>
                <c:pt idx="4">
                  <c:v>79897</c:v>
                </c:pt>
                <c:pt idx="5">
                  <c:v>71906</c:v>
                </c:pt>
                <c:pt idx="6">
                  <c:v>75466</c:v>
                </c:pt>
                <c:pt idx="7">
                  <c:v>74448</c:v>
                </c:pt>
                <c:pt idx="8">
                  <c:v>71876</c:v>
                </c:pt>
                <c:pt idx="9">
                  <c:v>82655</c:v>
                </c:pt>
                <c:pt idx="10">
                  <c:v>81659</c:v>
                </c:pt>
                <c:pt idx="11">
                  <c:v>94007</c:v>
                </c:pt>
                <c:pt idx="12">
                  <c:v>103224</c:v>
                </c:pt>
                <c:pt idx="13">
                  <c:v>82907</c:v>
                </c:pt>
                <c:pt idx="14">
                  <c:v>88692</c:v>
                </c:pt>
                <c:pt idx="15">
                  <c:v>88851</c:v>
                </c:pt>
                <c:pt idx="16">
                  <c:v>94029</c:v>
                </c:pt>
                <c:pt idx="17">
                  <c:v>85580</c:v>
                </c:pt>
                <c:pt idx="18">
                  <c:v>91892</c:v>
                </c:pt>
                <c:pt idx="19">
                  <c:v>88243</c:v>
                </c:pt>
                <c:pt idx="20">
                  <c:v>92775</c:v>
                </c:pt>
                <c:pt idx="21">
                  <c:v>96819</c:v>
                </c:pt>
                <c:pt idx="22">
                  <c:v>96599</c:v>
                </c:pt>
                <c:pt idx="23">
                  <c:v>113288</c:v>
                </c:pt>
                <c:pt idx="24">
                  <c:v>131290</c:v>
                </c:pt>
                <c:pt idx="25">
                  <c:v>114939</c:v>
                </c:pt>
                <c:pt idx="26">
                  <c:v>131797</c:v>
                </c:pt>
                <c:pt idx="27">
                  <c:v>117881</c:v>
                </c:pt>
                <c:pt idx="28">
                  <c:v>121050</c:v>
                </c:pt>
                <c:pt idx="29">
                  <c:v>131352</c:v>
                </c:pt>
                <c:pt idx="30">
                  <c:v>123417</c:v>
                </c:pt>
                <c:pt idx="31">
                  <c:v>126452</c:v>
                </c:pt>
                <c:pt idx="32">
                  <c:v>129861</c:v>
                </c:pt>
                <c:pt idx="33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B1-42D9-A101-5833A96C43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4885472"/>
        <c:axId val="155439638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년도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Sheet1!$A$2:$A$35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201001</c:v>
                      </c:pt>
                      <c:pt idx="1">
                        <c:v>201002</c:v>
                      </c:pt>
                      <c:pt idx="2">
                        <c:v>201003</c:v>
                      </c:pt>
                      <c:pt idx="3">
                        <c:v>201004</c:v>
                      </c:pt>
                      <c:pt idx="4">
                        <c:v>201005</c:v>
                      </c:pt>
                      <c:pt idx="5">
                        <c:v>201006</c:v>
                      </c:pt>
                      <c:pt idx="6">
                        <c:v>201007</c:v>
                      </c:pt>
                      <c:pt idx="7">
                        <c:v>201008</c:v>
                      </c:pt>
                      <c:pt idx="8">
                        <c:v>201009</c:v>
                      </c:pt>
                      <c:pt idx="9">
                        <c:v>201010</c:v>
                      </c:pt>
                      <c:pt idx="10">
                        <c:v>201011</c:v>
                      </c:pt>
                      <c:pt idx="11">
                        <c:v>201012</c:v>
                      </c:pt>
                      <c:pt idx="12">
                        <c:v>201101</c:v>
                      </c:pt>
                      <c:pt idx="13">
                        <c:v>201102</c:v>
                      </c:pt>
                      <c:pt idx="14">
                        <c:v>201103</c:v>
                      </c:pt>
                      <c:pt idx="15">
                        <c:v>201104</c:v>
                      </c:pt>
                      <c:pt idx="16">
                        <c:v>201105</c:v>
                      </c:pt>
                      <c:pt idx="17">
                        <c:v>201106</c:v>
                      </c:pt>
                      <c:pt idx="18">
                        <c:v>201107</c:v>
                      </c:pt>
                      <c:pt idx="19">
                        <c:v>201108</c:v>
                      </c:pt>
                      <c:pt idx="20">
                        <c:v>201109</c:v>
                      </c:pt>
                      <c:pt idx="21">
                        <c:v>201110</c:v>
                      </c:pt>
                      <c:pt idx="22">
                        <c:v>201111</c:v>
                      </c:pt>
                      <c:pt idx="23">
                        <c:v>201112</c:v>
                      </c:pt>
                      <c:pt idx="24">
                        <c:v>201201</c:v>
                      </c:pt>
                      <c:pt idx="25">
                        <c:v>201202</c:v>
                      </c:pt>
                      <c:pt idx="26">
                        <c:v>201203</c:v>
                      </c:pt>
                      <c:pt idx="27">
                        <c:v>201204</c:v>
                      </c:pt>
                      <c:pt idx="28">
                        <c:v>201205</c:v>
                      </c:pt>
                      <c:pt idx="29">
                        <c:v>201206</c:v>
                      </c:pt>
                      <c:pt idx="30">
                        <c:v>201207</c:v>
                      </c:pt>
                      <c:pt idx="31">
                        <c:v>201208</c:v>
                      </c:pt>
                      <c:pt idx="32">
                        <c:v>201209</c:v>
                      </c:pt>
                      <c:pt idx="33">
                        <c:v>201210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Sheet1!$A$2:$A$35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201001</c:v>
                      </c:pt>
                      <c:pt idx="1">
                        <c:v>201002</c:v>
                      </c:pt>
                      <c:pt idx="2">
                        <c:v>201003</c:v>
                      </c:pt>
                      <c:pt idx="3">
                        <c:v>201004</c:v>
                      </c:pt>
                      <c:pt idx="4">
                        <c:v>201005</c:v>
                      </c:pt>
                      <c:pt idx="5">
                        <c:v>201006</c:v>
                      </c:pt>
                      <c:pt idx="6">
                        <c:v>201007</c:v>
                      </c:pt>
                      <c:pt idx="7">
                        <c:v>201008</c:v>
                      </c:pt>
                      <c:pt idx="8">
                        <c:v>201009</c:v>
                      </c:pt>
                      <c:pt idx="9">
                        <c:v>201010</c:v>
                      </c:pt>
                      <c:pt idx="10">
                        <c:v>201011</c:v>
                      </c:pt>
                      <c:pt idx="11">
                        <c:v>201012</c:v>
                      </c:pt>
                      <c:pt idx="12">
                        <c:v>201101</c:v>
                      </c:pt>
                      <c:pt idx="13">
                        <c:v>201102</c:v>
                      </c:pt>
                      <c:pt idx="14">
                        <c:v>201103</c:v>
                      </c:pt>
                      <c:pt idx="15">
                        <c:v>201104</c:v>
                      </c:pt>
                      <c:pt idx="16">
                        <c:v>201105</c:v>
                      </c:pt>
                      <c:pt idx="17">
                        <c:v>201106</c:v>
                      </c:pt>
                      <c:pt idx="18">
                        <c:v>201107</c:v>
                      </c:pt>
                      <c:pt idx="19">
                        <c:v>201108</c:v>
                      </c:pt>
                      <c:pt idx="20">
                        <c:v>201109</c:v>
                      </c:pt>
                      <c:pt idx="21">
                        <c:v>201110</c:v>
                      </c:pt>
                      <c:pt idx="22">
                        <c:v>201111</c:v>
                      </c:pt>
                      <c:pt idx="23">
                        <c:v>201112</c:v>
                      </c:pt>
                      <c:pt idx="24">
                        <c:v>201201</c:v>
                      </c:pt>
                      <c:pt idx="25">
                        <c:v>201202</c:v>
                      </c:pt>
                      <c:pt idx="26">
                        <c:v>201203</c:v>
                      </c:pt>
                      <c:pt idx="27">
                        <c:v>201204</c:v>
                      </c:pt>
                      <c:pt idx="28">
                        <c:v>201205</c:v>
                      </c:pt>
                      <c:pt idx="29">
                        <c:v>201206</c:v>
                      </c:pt>
                      <c:pt idx="30">
                        <c:v>201207</c:v>
                      </c:pt>
                      <c:pt idx="31">
                        <c:v>201208</c:v>
                      </c:pt>
                      <c:pt idx="32">
                        <c:v>201209</c:v>
                      </c:pt>
                      <c:pt idx="33">
                        <c:v>201210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B5B1-42D9-A101-5833A96C43CF}"/>
                  </c:ext>
                </c:extLst>
              </c15:ser>
            </c15:filteredLineSeries>
          </c:ext>
        </c:extLst>
      </c:lineChart>
      <c:catAx>
        <c:axId val="164488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396384"/>
        <c:crosses val="autoZero"/>
        <c:auto val="1"/>
        <c:lblAlgn val="ctr"/>
        <c:lblOffset val="100"/>
        <c:tickLblSkip val="3"/>
        <c:noMultiLvlLbl val="0"/>
      </c:catAx>
      <c:valAx>
        <c:axId val="155439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48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58737573694918"/>
          <c:y val="0.2049867783316533"/>
          <c:w val="0.53710157942231662"/>
          <c:h val="0.63386852897720214"/>
        </c:manualLayout>
      </c:layout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7E1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0-421E-9318-EDC03AFB29AE}"/>
              </c:ext>
            </c:extLst>
          </c:dPt>
          <c:dPt>
            <c:idx val="1"/>
            <c:bubble3D val="0"/>
            <c:spPr>
              <a:solidFill>
                <a:srgbClr val="1C50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0-421E-9318-EDC03AFB29AE}"/>
              </c:ext>
            </c:extLst>
          </c:dPt>
          <c:dLbls>
            <c:dLbl>
              <c:idx val="0"/>
              <c:layout>
                <c:manualLayout>
                  <c:x val="0.12808216974219386"/>
                  <c:y val="-0.10061542896201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43988884629816"/>
                      <c:h val="0.140246881412239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A50-421E-9318-EDC03AFB29AE}"/>
                </c:ext>
              </c:extLst>
            </c:dLbl>
            <c:dLbl>
              <c:idx val="1"/>
              <c:layout>
                <c:manualLayout>
                  <c:x val="-7.0521155249652273E-2"/>
                  <c:y val="0.133715772104005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9EA15C-1B0C-4224-9E2E-E6A122685771}" type="VALUE">
                      <a:rPr lang="en-US" altLang="ko-KR" sz="1050">
                        <a:solidFill>
                          <a:schemeClr val="tx1"/>
                        </a:solidFill>
                      </a:rPr>
                      <a:pPr>
                        <a:defRPr sz="1050" b="1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887976804941805"/>
                      <c:h val="0.151426350625125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A50-421E-9318-EDC03AFB29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Sheet1!$A$11:$A$12</c:f>
              <c:strCache>
                <c:ptCount val="2"/>
                <c:pt idx="0">
                  <c:v>활동고객</c:v>
                </c:pt>
                <c:pt idx="1">
                  <c:v>활동하지 않은 고객</c:v>
                </c:pt>
              </c:strCache>
            </c:strRef>
          </c:cat>
          <c:val>
            <c:numRef>
              <c:f>Sheet1!$C$11:$C$12</c:f>
              <c:numCache>
                <c:formatCode>0%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50-421E-9318-EDC03AFB29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7E1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62-431B-B9FE-5B3A2F26690A}"/>
              </c:ext>
            </c:extLst>
          </c:dPt>
          <c:dPt>
            <c:idx val="1"/>
            <c:bubble3D val="0"/>
            <c:spPr>
              <a:solidFill>
                <a:srgbClr val="1C50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62-431B-B9FE-5B3A2F26690A}"/>
              </c:ext>
            </c:extLst>
          </c:dPt>
          <c:dLbls>
            <c:dLbl>
              <c:idx val="0"/>
              <c:layout>
                <c:manualLayout>
                  <c:x val="0.16813323336571845"/>
                  <c:y val="-9.502548830953229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9C7463A-4C49-45A0-A388-0E4F02E6AB16}" type="VALUE">
                      <a:rPr lang="en-US" altLang="ko-KR" b="1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15253659787063"/>
                      <c:h val="0.331359467469945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62-431B-B9FE-5B3A2F26690A}"/>
                </c:ext>
              </c:extLst>
            </c:dLbl>
            <c:dLbl>
              <c:idx val="1"/>
              <c:layout>
                <c:manualLayout>
                  <c:x val="-6.1234583973198392E-2"/>
                  <c:y val="0.167691598056708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C1B4CB-18B8-4EC8-845C-3CD03AF5DBD5}" type="VALUE">
                      <a:rPr lang="en-US" altLang="ko-KR" sz="1050" b="1" dirty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852613662937161"/>
                      <c:h val="0.114254175355696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62-431B-B9FE-5B3A2F266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Sheet1!$A$15:$A$16</c:f>
              <c:strCache>
                <c:ptCount val="2"/>
                <c:pt idx="0">
                  <c:v>활동고객</c:v>
                </c:pt>
                <c:pt idx="1">
                  <c:v>활동하지 않은 고객</c:v>
                </c:pt>
              </c:strCache>
            </c:strRef>
          </c:cat>
          <c:val>
            <c:numRef>
              <c:f>Sheet1!$C$15:$C$16</c:f>
              <c:numCache>
                <c:formatCode>0%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62-431B-B9FE-5B3A2F2669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7E1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E2-4C40-9E13-344A40DEFF6B}"/>
              </c:ext>
            </c:extLst>
          </c:dPt>
          <c:dPt>
            <c:idx val="1"/>
            <c:bubble3D val="0"/>
            <c:spPr>
              <a:solidFill>
                <a:srgbClr val="1C50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E2-4C40-9E13-344A40DEFF6B}"/>
              </c:ext>
            </c:extLst>
          </c:dPt>
          <c:dLbls>
            <c:dLbl>
              <c:idx val="0"/>
              <c:layout>
                <c:manualLayout>
                  <c:x val="0.16125804904038321"/>
                  <c:y val="-0.100615222915975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81356200523465"/>
                      <c:h val="0.320179998257059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3E2-4C40-9E13-344A40DEFF6B}"/>
                </c:ext>
              </c:extLst>
            </c:dLbl>
            <c:dLbl>
              <c:idx val="1"/>
              <c:layout>
                <c:manualLayout>
                  <c:x val="-6.1234182174102765E-2"/>
                  <c:y val="0.15651300911698918"/>
                </c:manualLayout>
              </c:layout>
              <c:tx>
                <c:rich>
                  <a:bodyPr/>
                  <a:lstStyle/>
                  <a:p>
                    <a:fld id="{E4285187-4455-4FA5-BA5C-941F36A85CCF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46837479498202"/>
                      <c:h val="0.320179998257059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E2-4C40-9E13-344A40DEFF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Sheet1!$A$11:$A$12</c:f>
              <c:strCache>
                <c:ptCount val="2"/>
                <c:pt idx="0">
                  <c:v>활동고객</c:v>
                </c:pt>
                <c:pt idx="1">
                  <c:v>활동하지 않은 고객</c:v>
                </c:pt>
              </c:strCache>
            </c:strRef>
          </c:cat>
          <c:val>
            <c:numRef>
              <c:f>Sheet1!$C$11:$C$12</c:f>
              <c:numCache>
                <c:formatCode>0%</c:formatCode>
                <c:ptCount val="2"/>
                <c:pt idx="0">
                  <c:v>0.34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E2-4C40-9E13-344A40DEFF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82948692204798"/>
          <c:y val="6.3885374239117818E-2"/>
          <c:w val="0.8631281583891296"/>
          <c:h val="0.7593740448248164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Sheet1!$C$8</c:f>
              <c:strCache>
                <c:ptCount val="1"/>
                <c:pt idx="0">
                  <c:v>논이벤트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Sheet1!$A$8:$A$41</c:f>
              <c:strCache>
                <c:ptCount val="33"/>
                <c:pt idx="0">
                  <c:v>201001</c:v>
                </c:pt>
                <c:pt idx="1">
                  <c:v>201002</c:v>
                </c:pt>
                <c:pt idx="2">
                  <c:v>201003</c:v>
                </c:pt>
                <c:pt idx="3">
                  <c:v>201004</c:v>
                </c:pt>
                <c:pt idx="4">
                  <c:v>201005</c:v>
                </c:pt>
                <c:pt idx="5">
                  <c:v>201006</c:v>
                </c:pt>
                <c:pt idx="6">
                  <c:v>201007</c:v>
                </c:pt>
                <c:pt idx="7">
                  <c:v>201008</c:v>
                </c:pt>
                <c:pt idx="8">
                  <c:v>201009</c:v>
                </c:pt>
                <c:pt idx="9">
                  <c:v>201010</c:v>
                </c:pt>
                <c:pt idx="10">
                  <c:v>201011</c:v>
                </c:pt>
                <c:pt idx="11">
                  <c:v>201012</c:v>
                </c:pt>
                <c:pt idx="12">
                  <c:v>201101</c:v>
                </c:pt>
                <c:pt idx="13">
                  <c:v>201102</c:v>
                </c:pt>
                <c:pt idx="14">
                  <c:v>201103</c:v>
                </c:pt>
                <c:pt idx="15">
                  <c:v>201104</c:v>
                </c:pt>
                <c:pt idx="16">
                  <c:v>201105</c:v>
                </c:pt>
                <c:pt idx="17">
                  <c:v>201106</c:v>
                </c:pt>
                <c:pt idx="18">
                  <c:v>201107</c:v>
                </c:pt>
                <c:pt idx="19">
                  <c:v>201108</c:v>
                </c:pt>
                <c:pt idx="20">
                  <c:v>201109</c:v>
                </c:pt>
                <c:pt idx="21">
                  <c:v>201110</c:v>
                </c:pt>
                <c:pt idx="22">
                  <c:v>201111</c:v>
                </c:pt>
                <c:pt idx="23">
                  <c:v>201112</c:v>
                </c:pt>
                <c:pt idx="24">
                  <c:v>201201</c:v>
                </c:pt>
                <c:pt idx="25">
                  <c:v>201202</c:v>
                </c:pt>
                <c:pt idx="26">
                  <c:v>201203</c:v>
                </c:pt>
                <c:pt idx="27">
                  <c:v>201204</c:v>
                </c:pt>
                <c:pt idx="28">
                  <c:v>201205</c:v>
                </c:pt>
                <c:pt idx="29">
                  <c:v>201206</c:v>
                </c:pt>
                <c:pt idx="30">
                  <c:v>201207</c:v>
                </c:pt>
                <c:pt idx="31">
                  <c:v>201208</c:v>
                </c:pt>
                <c:pt idx="32">
                  <c:v>201209</c:v>
                </c:pt>
              </c:strCache>
              <c:extLst/>
            </c:strRef>
          </c:cat>
          <c:val>
            <c:numRef>
              <c:f>Sheet1!$E$9:$E$41</c:f>
              <c:numCache>
                <c:formatCode>0%</c:formatCode>
                <c:ptCount val="32"/>
                <c:pt idx="0">
                  <c:v>0.84354600968624971</c:v>
                </c:pt>
                <c:pt idx="1">
                  <c:v>0.83680774899978938</c:v>
                </c:pt>
                <c:pt idx="2">
                  <c:v>0.84396715097915354</c:v>
                </c:pt>
                <c:pt idx="3">
                  <c:v>0.82627921667719517</c:v>
                </c:pt>
                <c:pt idx="4">
                  <c:v>0.83786060223204883</c:v>
                </c:pt>
                <c:pt idx="5">
                  <c:v>0.82901663508106971</c:v>
                </c:pt>
                <c:pt idx="6">
                  <c:v>0.83470204253527058</c:v>
                </c:pt>
                <c:pt idx="7">
                  <c:v>0.83891345546430829</c:v>
                </c:pt>
                <c:pt idx="8">
                  <c:v>0.83259633607075179</c:v>
                </c:pt>
                <c:pt idx="9">
                  <c:v>0.82964834702042534</c:v>
                </c:pt>
                <c:pt idx="10">
                  <c:v>0.82248894504106129</c:v>
                </c:pt>
                <c:pt idx="11">
                  <c:v>0.81427668982943779</c:v>
                </c:pt>
                <c:pt idx="12">
                  <c:v>0.82859549378816588</c:v>
                </c:pt>
                <c:pt idx="13">
                  <c:v>0.82248894504106129</c:v>
                </c:pt>
                <c:pt idx="14">
                  <c:v>0.82712149926300271</c:v>
                </c:pt>
                <c:pt idx="15">
                  <c:v>0.81806696146557167</c:v>
                </c:pt>
                <c:pt idx="16">
                  <c:v>0.82817435249526217</c:v>
                </c:pt>
                <c:pt idx="17">
                  <c:v>0.82185723310170566</c:v>
                </c:pt>
                <c:pt idx="18">
                  <c:v>0.82227837439460938</c:v>
                </c:pt>
                <c:pt idx="19">
                  <c:v>0.82291008633396501</c:v>
                </c:pt>
                <c:pt idx="20">
                  <c:v>0.82080437986944621</c:v>
                </c:pt>
                <c:pt idx="21">
                  <c:v>0.8165929669404085</c:v>
                </c:pt>
                <c:pt idx="22">
                  <c:v>0.81301326595072643</c:v>
                </c:pt>
                <c:pt idx="23">
                  <c:v>0.79616761423457572</c:v>
                </c:pt>
                <c:pt idx="24">
                  <c:v>0.80774899978942938</c:v>
                </c:pt>
                <c:pt idx="25">
                  <c:v>0.79637818488102763</c:v>
                </c:pt>
                <c:pt idx="26">
                  <c:v>0.80480101073910293</c:v>
                </c:pt>
                <c:pt idx="27">
                  <c:v>0.80543272267845867</c:v>
                </c:pt>
                <c:pt idx="28">
                  <c:v>0.79848389134554643</c:v>
                </c:pt>
                <c:pt idx="29">
                  <c:v>0.80311644556748785</c:v>
                </c:pt>
                <c:pt idx="30">
                  <c:v>0.80143188039587276</c:v>
                </c:pt>
                <c:pt idx="31">
                  <c:v>0.80395872815329539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BDD-438A-BC99-8083F56B2BE5}"/>
            </c:ext>
          </c:extLst>
        </c:ser>
        <c:ser>
          <c:idx val="0"/>
          <c:order val="1"/>
          <c:tx>
            <c:v>이벤트</c:v>
          </c:tx>
          <c:spPr>
            <a:solidFill>
              <a:srgbClr val="1C5040"/>
            </a:solidFill>
            <a:ln>
              <a:noFill/>
            </a:ln>
            <a:effectLst/>
          </c:spPr>
          <c:invertIfNegative val="0"/>
          <c:cat>
            <c:strRef>
              <c:f>Sheet1!$A$8:$A$41</c:f>
              <c:strCache>
                <c:ptCount val="33"/>
                <c:pt idx="0">
                  <c:v>201001</c:v>
                </c:pt>
                <c:pt idx="1">
                  <c:v>201002</c:v>
                </c:pt>
                <c:pt idx="2">
                  <c:v>201003</c:v>
                </c:pt>
                <c:pt idx="3">
                  <c:v>201004</c:v>
                </c:pt>
                <c:pt idx="4">
                  <c:v>201005</c:v>
                </c:pt>
                <c:pt idx="5">
                  <c:v>201006</c:v>
                </c:pt>
                <c:pt idx="6">
                  <c:v>201007</c:v>
                </c:pt>
                <c:pt idx="7">
                  <c:v>201008</c:v>
                </c:pt>
                <c:pt idx="8">
                  <c:v>201009</c:v>
                </c:pt>
                <c:pt idx="9">
                  <c:v>201010</c:v>
                </c:pt>
                <c:pt idx="10">
                  <c:v>201011</c:v>
                </c:pt>
                <c:pt idx="11">
                  <c:v>201012</c:v>
                </c:pt>
                <c:pt idx="12">
                  <c:v>201101</c:v>
                </c:pt>
                <c:pt idx="13">
                  <c:v>201102</c:v>
                </c:pt>
                <c:pt idx="14">
                  <c:v>201103</c:v>
                </c:pt>
                <c:pt idx="15">
                  <c:v>201104</c:v>
                </c:pt>
                <c:pt idx="16">
                  <c:v>201105</c:v>
                </c:pt>
                <c:pt idx="17">
                  <c:v>201106</c:v>
                </c:pt>
                <c:pt idx="18">
                  <c:v>201107</c:v>
                </c:pt>
                <c:pt idx="19">
                  <c:v>201108</c:v>
                </c:pt>
                <c:pt idx="20">
                  <c:v>201109</c:v>
                </c:pt>
                <c:pt idx="21">
                  <c:v>201110</c:v>
                </c:pt>
                <c:pt idx="22">
                  <c:v>201111</c:v>
                </c:pt>
                <c:pt idx="23">
                  <c:v>201112</c:v>
                </c:pt>
                <c:pt idx="24">
                  <c:v>201201</c:v>
                </c:pt>
                <c:pt idx="25">
                  <c:v>201202</c:v>
                </c:pt>
                <c:pt idx="26">
                  <c:v>201203</c:v>
                </c:pt>
                <c:pt idx="27">
                  <c:v>201204</c:v>
                </c:pt>
                <c:pt idx="28">
                  <c:v>201205</c:v>
                </c:pt>
                <c:pt idx="29">
                  <c:v>201206</c:v>
                </c:pt>
                <c:pt idx="30">
                  <c:v>201207</c:v>
                </c:pt>
                <c:pt idx="31">
                  <c:v>201208</c:v>
                </c:pt>
                <c:pt idx="32">
                  <c:v>201209</c:v>
                </c:pt>
              </c:strCache>
              <c:extLst/>
            </c:strRef>
          </c:cat>
          <c:val>
            <c:numRef>
              <c:f>Sheet1!$D$9:$D$41</c:f>
              <c:numCache>
                <c:formatCode>0%</c:formatCode>
                <c:ptCount val="32"/>
                <c:pt idx="0">
                  <c:v>0.15645399031375026</c:v>
                </c:pt>
                <c:pt idx="1">
                  <c:v>0.16319225100021056</c:v>
                </c:pt>
                <c:pt idx="2">
                  <c:v>0.15603284902084649</c:v>
                </c:pt>
                <c:pt idx="3">
                  <c:v>0.1737207833228048</c:v>
                </c:pt>
                <c:pt idx="4">
                  <c:v>0.16213939776795114</c:v>
                </c:pt>
                <c:pt idx="5">
                  <c:v>0.17098336491893029</c:v>
                </c:pt>
                <c:pt idx="6">
                  <c:v>0.16529795746472942</c:v>
                </c:pt>
                <c:pt idx="7">
                  <c:v>0.16108654453569171</c:v>
                </c:pt>
                <c:pt idx="8">
                  <c:v>0.16740366392924827</c:v>
                </c:pt>
                <c:pt idx="9">
                  <c:v>0.17035165297957464</c:v>
                </c:pt>
                <c:pt idx="10">
                  <c:v>0.17751105495893874</c:v>
                </c:pt>
                <c:pt idx="11">
                  <c:v>0.18572331017056223</c:v>
                </c:pt>
                <c:pt idx="12">
                  <c:v>0.17140450621183406</c:v>
                </c:pt>
                <c:pt idx="13">
                  <c:v>0.17751105495893874</c:v>
                </c:pt>
                <c:pt idx="14">
                  <c:v>0.17287850073699726</c:v>
                </c:pt>
                <c:pt idx="15">
                  <c:v>0.1819330385344283</c:v>
                </c:pt>
                <c:pt idx="16">
                  <c:v>0.17182564750473783</c:v>
                </c:pt>
                <c:pt idx="17">
                  <c:v>0.17814276689829439</c:v>
                </c:pt>
                <c:pt idx="18">
                  <c:v>0.17772162560539062</c:v>
                </c:pt>
                <c:pt idx="19">
                  <c:v>0.17708991366603496</c:v>
                </c:pt>
                <c:pt idx="20">
                  <c:v>0.17919562013055379</c:v>
                </c:pt>
                <c:pt idx="21">
                  <c:v>0.1834070330595915</c:v>
                </c:pt>
                <c:pt idx="22">
                  <c:v>0.18698673404927352</c:v>
                </c:pt>
                <c:pt idx="23">
                  <c:v>0.20383238576542431</c:v>
                </c:pt>
                <c:pt idx="24">
                  <c:v>0.19225100021057065</c:v>
                </c:pt>
                <c:pt idx="25">
                  <c:v>0.20362181511897243</c:v>
                </c:pt>
                <c:pt idx="26">
                  <c:v>0.19519898926089704</c:v>
                </c:pt>
                <c:pt idx="27">
                  <c:v>0.19456727732154139</c:v>
                </c:pt>
                <c:pt idx="28">
                  <c:v>0.20151610865445357</c:v>
                </c:pt>
                <c:pt idx="29">
                  <c:v>0.1968835544325121</c:v>
                </c:pt>
                <c:pt idx="30">
                  <c:v>0.19856811960412718</c:v>
                </c:pt>
                <c:pt idx="31">
                  <c:v>0.19604127184670456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BDD-438A-BC99-8083F56B2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3"/>
        <c:overlap val="100"/>
        <c:axId val="1508566528"/>
        <c:axId val="1508561952"/>
      </c:barChart>
      <c:catAx>
        <c:axId val="150856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93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508561952"/>
        <c:crosses val="autoZero"/>
        <c:auto val="1"/>
        <c:lblAlgn val="ctr"/>
        <c:lblOffset val="100"/>
        <c:noMultiLvlLbl val="0"/>
      </c:catAx>
      <c:valAx>
        <c:axId val="1508561952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85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84074885250844"/>
          <c:y val="0.91457867684133687"/>
          <c:w val="0.16231850229498307"/>
          <c:h val="8.0642539453186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1C50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00-4BA5-9A35-212A053D5BA7}"/>
              </c:ext>
            </c:extLst>
          </c:dPt>
          <c:dPt>
            <c:idx val="1"/>
            <c:bubble3D val="0"/>
            <c:spPr>
              <a:solidFill>
                <a:srgbClr val="A7E1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00-4BA5-9A35-212A053D5BA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11A67C1-239D-4197-8FB4-F75954EBE36D}" type="VALUE">
                      <a:rPr lang="en-US" altLang="ko-KR">
                        <a:latin typeface="맑은 고딕" panose="020B0503020000020004" pitchFamily="50" charset="-127"/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00-4BA5-9A35-212A053D5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Sheet1!$B$8:$B$9</c:f>
              <c:strCache>
                <c:ptCount val="2"/>
                <c:pt idx="0">
                  <c:v>활동</c:v>
                </c:pt>
                <c:pt idx="1">
                  <c:v>고객개인정보</c:v>
                </c:pt>
              </c:strCache>
            </c:strRef>
          </c:cat>
          <c:val>
            <c:numRef>
              <c:f>Sheet1!$D$8:$D$9</c:f>
              <c:numCache>
                <c:formatCode>0%</c:formatCode>
                <c:ptCount val="2"/>
                <c:pt idx="0">
                  <c:v>0.86198536004084625</c:v>
                </c:pt>
                <c:pt idx="1">
                  <c:v>0.13801463995915308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00-4BA5-9A35-212A053D5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0180439207358"/>
          <c:y val="8.325928229138814E-2"/>
          <c:w val="0.62692390787009278"/>
          <c:h val="0.49793264543006416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1C50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A-41C6-8D1A-8AFC0C9248E0}"/>
              </c:ext>
            </c:extLst>
          </c:dPt>
          <c:dPt>
            <c:idx val="1"/>
            <c:bubble3D val="0"/>
            <c:spPr>
              <a:solidFill>
                <a:srgbClr val="119B9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A-41C6-8D1A-8AFC0C9248E0}"/>
              </c:ext>
            </c:extLst>
          </c:dPt>
          <c:dPt>
            <c:idx val="2"/>
            <c:bubble3D val="0"/>
            <c:spPr>
              <a:solidFill>
                <a:srgbClr val="379B7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8A-41C6-8D1A-8AFC0C9248E0}"/>
              </c:ext>
            </c:extLst>
          </c:dPt>
          <c:dPt>
            <c:idx val="3"/>
            <c:bubble3D val="0"/>
            <c:spPr>
              <a:solidFill>
                <a:srgbClr val="5AC6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A8A-41C6-8D1A-8AFC0C9248E0}"/>
              </c:ext>
            </c:extLst>
          </c:dPt>
          <c:dPt>
            <c:idx val="4"/>
            <c:bubble3D val="0"/>
            <c:spPr>
              <a:solidFill>
                <a:srgbClr val="A7E1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8A-41C6-8D1A-8AFC0C9248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A6FA8F2-BE98-4599-BDEA-87AF8CDC2A0E}" type="VALUE">
                      <a:rPr lang="en-US" altLang="ko-KR">
                        <a:latin typeface="맑은 고딕" panose="020B0503020000020004" pitchFamily="50" charset="-127"/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A8A-41C6-8D1A-8AFC0C924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Sheet1!$B$10:$B$14</c:f>
              <c:strCache>
                <c:ptCount val="5"/>
                <c:pt idx="0">
                  <c:v>활동-영화검색</c:v>
                </c:pt>
                <c:pt idx="1">
                  <c:v>활동-영화구매</c:v>
                </c:pt>
                <c:pt idx="2">
                  <c:v>활동-영화시청시작</c:v>
                </c:pt>
                <c:pt idx="3">
                  <c:v>활동-영화시청완료</c:v>
                </c:pt>
                <c:pt idx="4">
                  <c:v>활동-영화평가</c:v>
                </c:pt>
              </c:strCache>
            </c:strRef>
          </c:cat>
          <c:val>
            <c:numRef>
              <c:f>Sheet1!$D$10:$D$14</c:f>
              <c:numCache>
                <c:formatCode>0%</c:formatCode>
                <c:ptCount val="5"/>
                <c:pt idx="0">
                  <c:v>0.44861849986814933</c:v>
                </c:pt>
                <c:pt idx="1">
                  <c:v>0.12822468217127436</c:v>
                </c:pt>
                <c:pt idx="2">
                  <c:v>0.19147499699573314</c:v>
                </c:pt>
                <c:pt idx="3">
                  <c:v>0.15626147069932059</c:v>
                </c:pt>
                <c:pt idx="4">
                  <c:v>7.5420350265521061E-2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8A-41C6-8D1A-8AFC0C924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30304823700243E-2"/>
          <c:y val="0.6111989688869508"/>
          <c:w val="0.90545996764499015"/>
          <c:h val="0.36422307367033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6F631-AC6D-4C3E-A9F5-18141664BBE2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426A-D929-4C40-AA5E-33A5C02E3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2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8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7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2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89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62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78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63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이유는 흥행 수익이 높은 영화는 대중의 호응을 얻었기 때문에</a:t>
            </a:r>
            <a:r>
              <a:rPr lang="en-US" altLang="ko-KR" dirty="0"/>
              <a:t>, </a:t>
            </a:r>
            <a:r>
              <a:rPr lang="ko-KR" altLang="en-US" dirty="0"/>
              <a:t>일반적으로 관객들에게 재밌고 만족스러운 경험을 제공했다고 볼 수 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0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2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4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9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4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89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426A-D929-4C40-AA5E-33A5C02E3B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5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259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83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825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BF591A-3233-4156-966A-91A785641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80B241-9AB3-47D3-951E-439FC69A97BA}"/>
              </a:ext>
            </a:extLst>
          </p:cNvPr>
          <p:cNvSpPr/>
          <p:nvPr userDrawn="1"/>
        </p:nvSpPr>
        <p:spPr>
          <a:xfrm>
            <a:off x="0" y="4978400"/>
            <a:ext cx="9906000" cy="1879600"/>
          </a:xfrm>
          <a:prstGeom prst="rect">
            <a:avLst/>
          </a:prstGeom>
          <a:solidFill>
            <a:srgbClr val="B2D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313BEA-F05E-494A-9E03-0604E2A86B7D}"/>
              </a:ext>
            </a:extLst>
          </p:cNvPr>
          <p:cNvGrpSpPr/>
          <p:nvPr userDrawn="1"/>
        </p:nvGrpSpPr>
        <p:grpSpPr>
          <a:xfrm>
            <a:off x="1568585" y="3863947"/>
            <a:ext cx="6768837" cy="2177142"/>
            <a:chOff x="2971922" y="4308447"/>
            <a:chExt cx="6248157" cy="2177142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453B5418-E4D4-49EE-BF13-CCED7FC5C3E7}"/>
                </a:ext>
              </a:extLst>
            </p:cNvPr>
            <p:cNvSpPr/>
            <p:nvPr/>
          </p:nvSpPr>
          <p:spPr>
            <a:xfrm>
              <a:off x="3839269" y="4308447"/>
              <a:ext cx="2177142" cy="2177142"/>
            </a:xfrm>
            <a:prstGeom prst="diamond">
              <a:avLst/>
            </a:prstGeom>
            <a:noFill/>
            <a:ln>
              <a:solidFill>
                <a:srgbClr val="19B5B9"/>
              </a:solidFill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5F20BEC9-441C-48F7-888E-941975E90861}"/>
                </a:ext>
              </a:extLst>
            </p:cNvPr>
            <p:cNvSpPr/>
            <p:nvPr/>
          </p:nvSpPr>
          <p:spPr>
            <a:xfrm>
              <a:off x="6175590" y="4308447"/>
              <a:ext cx="2177142" cy="2177142"/>
            </a:xfrm>
            <a:prstGeom prst="diamond">
              <a:avLst/>
            </a:prstGeom>
            <a:noFill/>
            <a:ln>
              <a:solidFill>
                <a:srgbClr val="19B5B9"/>
              </a:solidFill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ECEF192E-E056-4D06-AC4F-EEDCF7EC844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55007" y="4380476"/>
              <a:ext cx="2081167" cy="2081167"/>
            </a:xfrm>
            <a:prstGeom prst="diamond">
              <a:avLst/>
            </a:prstGeom>
            <a:solidFill>
              <a:schemeClr val="bg1"/>
            </a:solidFill>
            <a:ln w="50800">
              <a:solidFill>
                <a:srgbClr val="6ABFB2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DFDABA86-1219-45FC-BE43-A3E624AEDA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971922" y="4380476"/>
              <a:ext cx="2081167" cy="2081167"/>
            </a:xfrm>
            <a:prstGeom prst="diamond">
              <a:avLst/>
            </a:prstGeom>
            <a:solidFill>
              <a:srgbClr val="6ABFB2"/>
            </a:solidFill>
            <a:ln w="50800">
              <a:noFill/>
              <a:miter lim="800000"/>
            </a:ln>
            <a:effectLst>
              <a:outerShdw blurRad="63500" sx="102000" sy="102000" algn="ctr" rotWithShape="0">
                <a:srgbClr val="6ABFB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AF843A0C-BB37-4A9D-9D92-19BD72392A0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138912" y="4380476"/>
              <a:ext cx="2081167" cy="2081167"/>
            </a:xfrm>
            <a:prstGeom prst="diamond">
              <a:avLst/>
            </a:prstGeom>
            <a:solidFill>
              <a:srgbClr val="6ABFB2"/>
            </a:solidFill>
            <a:ln w="50800">
              <a:noFill/>
              <a:miter lim="800000"/>
            </a:ln>
            <a:effectLst>
              <a:outerShdw blurRad="63500" sx="102000" sy="102000" algn="ctr" rotWithShape="0">
                <a:srgbClr val="6ABFB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D3B8A0A-80A6-4987-90E4-E2AB83D9709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223260" y="4631815"/>
              <a:ext cx="1578490" cy="1578490"/>
            </a:xfrm>
            <a:prstGeom prst="diamond">
              <a:avLst/>
            </a:prstGeom>
            <a:noFill/>
            <a:ln w="22225">
              <a:solidFill>
                <a:schemeClr val="bg1">
                  <a:alpha val="35000"/>
                </a:schemeClr>
              </a:solidFill>
              <a:miter lim="800000"/>
            </a:ln>
            <a:effectLst>
              <a:outerShdw blurRad="63500" sx="102000" sy="102000" algn="ctr" rotWithShape="0">
                <a:srgbClr val="6ABFB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DF159644-8124-4C65-8564-2D063D4B73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390250" y="4631815"/>
              <a:ext cx="1578490" cy="1578490"/>
            </a:xfrm>
            <a:prstGeom prst="diamond">
              <a:avLst/>
            </a:prstGeom>
            <a:noFill/>
            <a:ln w="22225">
              <a:solidFill>
                <a:schemeClr val="bg1">
                  <a:alpha val="35000"/>
                </a:schemeClr>
              </a:solidFill>
              <a:miter lim="800000"/>
            </a:ln>
            <a:effectLst>
              <a:outerShdw blurRad="63500" sx="102000" sy="102000" algn="ctr" rotWithShape="0">
                <a:srgbClr val="6ABFB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918702C-5A26-4FDE-86F7-295D9769A2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05340" y="3402336"/>
            <a:ext cx="264844" cy="3093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D4C298-8AD2-4561-BE6C-686600EBF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t="49772" r="29500" b="11863"/>
          <a:stretch/>
        </p:blipFill>
        <p:spPr>
          <a:xfrm>
            <a:off x="2922270" y="3399165"/>
            <a:ext cx="4061460" cy="26419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E1DF77-A409-4E6D-B98B-C7129AC501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8220517" y="692380"/>
            <a:ext cx="737120" cy="10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B6970C-BDDE-4DF8-8383-759FB4786E2E}"/>
              </a:ext>
            </a:extLst>
          </p:cNvPr>
          <p:cNvSpPr/>
          <p:nvPr userDrawn="1"/>
        </p:nvSpPr>
        <p:spPr>
          <a:xfrm>
            <a:off x="443708" y="142875"/>
            <a:ext cx="9462294" cy="81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39B0C7-9999-49E2-8EAD-AABD89539FC7}"/>
              </a:ext>
            </a:extLst>
          </p:cNvPr>
          <p:cNvGrpSpPr/>
          <p:nvPr userDrawn="1"/>
        </p:nvGrpSpPr>
        <p:grpSpPr>
          <a:xfrm>
            <a:off x="149920" y="273610"/>
            <a:ext cx="597881" cy="551890"/>
            <a:chOff x="163832" y="332392"/>
            <a:chExt cx="640702" cy="64070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C89B76-54CC-4E92-8833-F22AAC1D30C0}"/>
                </a:ext>
              </a:extLst>
            </p:cNvPr>
            <p:cNvSpPr/>
            <p:nvPr userDrawn="1"/>
          </p:nvSpPr>
          <p:spPr>
            <a:xfrm rot="18900000">
              <a:off x="163832" y="332392"/>
              <a:ext cx="640702" cy="640702"/>
            </a:xfrm>
            <a:prstGeom prst="rect">
              <a:avLst/>
            </a:prstGeom>
            <a:gradFill>
              <a:gsLst>
                <a:gs pos="0">
                  <a:srgbClr val="41998C"/>
                </a:gs>
                <a:gs pos="100000">
                  <a:srgbClr val="2D7B74"/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A6BA60-259A-46DE-9657-80C0F5E41C64}"/>
                </a:ext>
              </a:extLst>
            </p:cNvPr>
            <p:cNvSpPr/>
            <p:nvPr userDrawn="1"/>
          </p:nvSpPr>
          <p:spPr>
            <a:xfrm rot="18900000">
              <a:off x="224000" y="392560"/>
              <a:ext cx="520367" cy="520367"/>
            </a:xfrm>
            <a:prstGeom prst="rect">
              <a:avLst/>
            </a:prstGeom>
            <a:noFill/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C143FC93-59C9-4691-8CA5-50A5B26480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193" y="338086"/>
            <a:ext cx="215336" cy="430887"/>
          </a:xfr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880A0-ABDB-4A46-A537-D63A98688FB3}"/>
              </a:ext>
            </a:extLst>
          </p:cNvPr>
          <p:cNvSpPr txBox="1"/>
          <p:nvPr userDrawn="1"/>
        </p:nvSpPr>
        <p:spPr>
          <a:xfrm>
            <a:off x="981212" y="261545"/>
            <a:ext cx="118301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spc="-100" baseline="0">
                <a:gradFill>
                  <a:gsLst>
                    <a:gs pos="100000">
                      <a:srgbClr val="027A6A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  <a:ea typeface="+mn-ea"/>
              </a:rPr>
              <a:t>비즈니스 일러스트 템플릿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6D03241-3D99-4531-9E4F-AD4DFDB343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8122" y="473049"/>
            <a:ext cx="8051134" cy="292100"/>
          </a:xfrm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제목을 입력하세요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4F7414-9967-4CB8-AE77-04EF87F92CCA}"/>
              </a:ext>
            </a:extLst>
          </p:cNvPr>
          <p:cNvGrpSpPr/>
          <p:nvPr userDrawn="1"/>
        </p:nvGrpSpPr>
        <p:grpSpPr>
          <a:xfrm>
            <a:off x="9443008" y="226303"/>
            <a:ext cx="376634" cy="350043"/>
            <a:chOff x="11775281" y="82947"/>
            <a:chExt cx="347662" cy="35004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D9D1FE-068B-447D-B78D-7B0773955EDD}"/>
                </a:ext>
              </a:extLst>
            </p:cNvPr>
            <p:cNvSpPr/>
            <p:nvPr userDrawn="1"/>
          </p:nvSpPr>
          <p:spPr>
            <a:xfrm>
              <a:off x="11775281" y="82947"/>
              <a:ext cx="176212" cy="176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284E95-75E7-46B3-AEE8-7C910F87E543}"/>
                </a:ext>
              </a:extLst>
            </p:cNvPr>
            <p:cNvSpPr/>
            <p:nvPr userDrawn="1"/>
          </p:nvSpPr>
          <p:spPr>
            <a:xfrm>
              <a:off x="11946731" y="256778"/>
              <a:ext cx="176212" cy="176212"/>
            </a:xfrm>
            <a:prstGeom prst="rect">
              <a:avLst/>
            </a:prstGeom>
            <a:solidFill>
              <a:srgbClr val="D1E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06A820-B777-4784-95E1-18F68B63EDBF}"/>
              </a:ext>
            </a:extLst>
          </p:cNvPr>
          <p:cNvSpPr/>
          <p:nvPr userDrawn="1"/>
        </p:nvSpPr>
        <p:spPr>
          <a:xfrm>
            <a:off x="0" y="6565900"/>
            <a:ext cx="9906000" cy="2921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9E770440-BDE7-4074-9F4C-E0A841BAB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42919"/>
            <a:ext cx="188078" cy="13806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508CCA"/>
                    </a:gs>
                  </a:gsLst>
                  <a:lin ang="16200000" scaled="1"/>
                </a:gradFill>
              </a:defRPr>
            </a:lvl1pPr>
          </a:lstStyle>
          <a:p>
            <a:fld id="{CB56F730-3F79-40B3-AF52-ED7A879A1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5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3C8DD7-3F9A-433C-8E98-C7953D9E8A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47DB4C-FF08-4458-AEB8-7E24EBBC8F50}"/>
              </a:ext>
            </a:extLst>
          </p:cNvPr>
          <p:cNvSpPr/>
          <p:nvPr userDrawn="1"/>
        </p:nvSpPr>
        <p:spPr>
          <a:xfrm>
            <a:off x="0" y="0"/>
            <a:ext cx="2160058" cy="6858000"/>
          </a:xfrm>
          <a:prstGeom prst="rect">
            <a:avLst/>
          </a:prstGeom>
          <a:solidFill>
            <a:srgbClr val="B2D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97B53-273F-4F24-8C25-CC0393B91397}"/>
              </a:ext>
            </a:extLst>
          </p:cNvPr>
          <p:cNvSpPr/>
          <p:nvPr userDrawn="1"/>
        </p:nvSpPr>
        <p:spPr>
          <a:xfrm>
            <a:off x="9720262" y="0"/>
            <a:ext cx="185738" cy="6858000"/>
          </a:xfrm>
          <a:prstGeom prst="rect">
            <a:avLst/>
          </a:prstGeom>
          <a:solidFill>
            <a:srgbClr val="B2D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2F8C4F-13B8-438A-9F38-975F6EE4ED28}"/>
              </a:ext>
            </a:extLst>
          </p:cNvPr>
          <p:cNvGrpSpPr/>
          <p:nvPr userDrawn="1"/>
        </p:nvGrpSpPr>
        <p:grpSpPr>
          <a:xfrm>
            <a:off x="1330993" y="2404417"/>
            <a:ext cx="1658135" cy="1530586"/>
            <a:chOff x="1893651" y="1401539"/>
            <a:chExt cx="2081167" cy="2081167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492E3463-0274-4DF6-9F14-33B25B8EC4F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93651" y="1401539"/>
              <a:ext cx="2081167" cy="2081167"/>
            </a:xfrm>
            <a:prstGeom prst="diamond">
              <a:avLst/>
            </a:prstGeom>
            <a:gradFill>
              <a:gsLst>
                <a:gs pos="0">
                  <a:srgbClr val="41998C"/>
                </a:gs>
                <a:gs pos="100000">
                  <a:srgbClr val="2D7B7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E318314E-CD84-4967-9886-19CDB676FD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5274" y="1603162"/>
              <a:ext cx="1677921" cy="1677921"/>
            </a:xfrm>
            <a:prstGeom prst="diamond">
              <a:avLst/>
            </a:prstGeom>
            <a:noFill/>
            <a:ln w="22225">
              <a:solidFill>
                <a:schemeClr val="bg1">
                  <a:alpha val="35000"/>
                </a:schemeClr>
              </a:solidFill>
              <a:miter lim="800000"/>
            </a:ln>
            <a:effectLst>
              <a:outerShdw blurRad="63500" sx="102000" sy="102000" algn="ctr" rotWithShape="0">
                <a:srgbClr val="6ABFB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7" name="Oval 75">
            <a:extLst>
              <a:ext uri="{FF2B5EF4-FFF2-40B4-BE49-F238E27FC236}">
                <a16:creationId xmlns:a16="http://schemas.microsoft.com/office/drawing/2014/main" id="{A28AAADB-A525-4912-8A5C-2E9685313A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88390" y="4305300"/>
            <a:ext cx="741231" cy="681038"/>
          </a:xfrm>
          <a:prstGeom prst="ellipse">
            <a:avLst/>
          </a:prstGeom>
          <a:solidFill>
            <a:srgbClr val="B2D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8" name="Freeform 76">
            <a:extLst>
              <a:ext uri="{FF2B5EF4-FFF2-40B4-BE49-F238E27FC236}">
                <a16:creationId xmlns:a16="http://schemas.microsoft.com/office/drawing/2014/main" id="{D258AC02-6ED9-4993-9AA5-A32C03A0D445}"/>
              </a:ext>
            </a:extLst>
          </p:cNvPr>
          <p:cNvSpPr>
            <a:spLocks/>
          </p:cNvSpPr>
          <p:nvPr userDrawn="1"/>
        </p:nvSpPr>
        <p:spPr bwMode="auto">
          <a:xfrm>
            <a:off x="8752023" y="4837113"/>
            <a:ext cx="156502" cy="134938"/>
          </a:xfrm>
          <a:custGeom>
            <a:avLst/>
            <a:gdLst>
              <a:gd name="T0" fmla="*/ 21 w 91"/>
              <a:gd name="T1" fmla="*/ 0 h 85"/>
              <a:gd name="T2" fmla="*/ 0 w 91"/>
              <a:gd name="T3" fmla="*/ 85 h 85"/>
              <a:gd name="T4" fmla="*/ 91 w 91"/>
              <a:gd name="T5" fmla="*/ 51 h 85"/>
              <a:gd name="T6" fmla="*/ 21 w 91"/>
              <a:gd name="T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5">
                <a:moveTo>
                  <a:pt x="21" y="0"/>
                </a:moveTo>
                <a:lnTo>
                  <a:pt x="0" y="85"/>
                </a:lnTo>
                <a:lnTo>
                  <a:pt x="91" y="51"/>
                </a:lnTo>
                <a:lnTo>
                  <a:pt x="21" y="0"/>
                </a:lnTo>
                <a:close/>
              </a:path>
            </a:pathLst>
          </a:custGeom>
          <a:solidFill>
            <a:srgbClr val="B2D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DB776AD3-0A3D-42F5-A60B-8332097BB685}"/>
              </a:ext>
            </a:extLst>
          </p:cNvPr>
          <p:cNvSpPr>
            <a:spLocks/>
          </p:cNvSpPr>
          <p:nvPr userDrawn="1"/>
        </p:nvSpPr>
        <p:spPr bwMode="auto">
          <a:xfrm>
            <a:off x="8752023" y="4837113"/>
            <a:ext cx="156502" cy="134938"/>
          </a:xfrm>
          <a:custGeom>
            <a:avLst/>
            <a:gdLst>
              <a:gd name="T0" fmla="*/ 21 w 91"/>
              <a:gd name="T1" fmla="*/ 0 h 85"/>
              <a:gd name="T2" fmla="*/ 0 w 91"/>
              <a:gd name="T3" fmla="*/ 85 h 85"/>
              <a:gd name="T4" fmla="*/ 91 w 91"/>
              <a:gd name="T5" fmla="*/ 5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85">
                <a:moveTo>
                  <a:pt x="21" y="0"/>
                </a:moveTo>
                <a:lnTo>
                  <a:pt x="0" y="85"/>
                </a:lnTo>
                <a:lnTo>
                  <a:pt x="91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0" name="Oval 78">
            <a:extLst>
              <a:ext uri="{FF2B5EF4-FFF2-40B4-BE49-F238E27FC236}">
                <a16:creationId xmlns:a16="http://schemas.microsoft.com/office/drawing/2014/main" id="{90873581-4D60-4544-BBE6-D881F91FD5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81004" y="4614863"/>
            <a:ext cx="77391" cy="71438"/>
          </a:xfrm>
          <a:prstGeom prst="ellipse">
            <a:avLst/>
          </a:prstGeom>
          <a:solidFill>
            <a:srgbClr val="00A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1" name="Oval 79">
            <a:extLst>
              <a:ext uri="{FF2B5EF4-FFF2-40B4-BE49-F238E27FC236}">
                <a16:creationId xmlns:a16="http://schemas.microsoft.com/office/drawing/2014/main" id="{EF388434-66B1-4388-8C2B-183F8C2926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25469" y="4614863"/>
            <a:ext cx="77391" cy="71438"/>
          </a:xfrm>
          <a:prstGeom prst="ellipse">
            <a:avLst/>
          </a:prstGeom>
          <a:solidFill>
            <a:srgbClr val="00A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Oval 80">
            <a:extLst>
              <a:ext uri="{FF2B5EF4-FFF2-40B4-BE49-F238E27FC236}">
                <a16:creationId xmlns:a16="http://schemas.microsoft.com/office/drawing/2014/main" id="{B8A1E91B-DEF7-4E17-95FD-6A32310093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69929" y="4614863"/>
            <a:ext cx="77391" cy="71438"/>
          </a:xfrm>
          <a:prstGeom prst="ellipse">
            <a:avLst/>
          </a:prstGeom>
          <a:solidFill>
            <a:srgbClr val="00A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C1B3EF1-FA89-4231-BD9A-0CA138CA9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2367"/>
          <a:stretch/>
        </p:blipFill>
        <p:spPr>
          <a:xfrm flipH="1">
            <a:off x="6542086" y="4880378"/>
            <a:ext cx="2841954" cy="197762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2DE241-FD88-4440-B321-7DE90C0934A8}"/>
              </a:ext>
            </a:extLst>
          </p:cNvPr>
          <p:cNvSpPr/>
          <p:nvPr userDrawn="1"/>
        </p:nvSpPr>
        <p:spPr>
          <a:xfrm rot="18900000">
            <a:off x="1062565" y="3773712"/>
            <a:ext cx="489817" cy="452138"/>
          </a:xfrm>
          <a:prstGeom prst="rect">
            <a:avLst/>
          </a:prstGeom>
          <a:solidFill>
            <a:srgbClr val="6ABFB2">
              <a:alpha val="33000"/>
            </a:srgbClr>
          </a:solidFill>
          <a:ln w="50800">
            <a:noFill/>
            <a:miter lim="800000"/>
          </a:ln>
          <a:effectLst>
            <a:outerShdw blurRad="63500" sx="102000" sy="102000" algn="ctr" rotWithShape="0">
              <a:srgbClr val="6ABF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00A344-ED93-4DB0-BC84-734293AE9BC9}"/>
              </a:ext>
            </a:extLst>
          </p:cNvPr>
          <p:cNvSpPr/>
          <p:nvPr userDrawn="1"/>
        </p:nvSpPr>
        <p:spPr>
          <a:xfrm rot="18900000">
            <a:off x="1009335" y="2013191"/>
            <a:ext cx="660481" cy="609673"/>
          </a:xfrm>
          <a:prstGeom prst="rect">
            <a:avLst/>
          </a:prstGeom>
          <a:noFill/>
          <a:ln w="22225">
            <a:solidFill>
              <a:schemeClr val="bg1">
                <a:alpha val="35000"/>
              </a:schemeClr>
            </a:solidFill>
            <a:miter lim="800000"/>
          </a:ln>
          <a:effectLst>
            <a:outerShdw blurRad="63500" sx="102000" sy="102000" algn="ctr" rotWithShape="0">
              <a:srgbClr val="6ABF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자유형 15">
            <a:extLst>
              <a:ext uri="{FF2B5EF4-FFF2-40B4-BE49-F238E27FC236}">
                <a16:creationId xmlns:a16="http://schemas.microsoft.com/office/drawing/2014/main" id="{D09210EC-2B8D-4AFF-AA9F-82ED09FF6FB4}"/>
              </a:ext>
            </a:extLst>
          </p:cNvPr>
          <p:cNvSpPr/>
          <p:nvPr userDrawn="1"/>
        </p:nvSpPr>
        <p:spPr>
          <a:xfrm rot="18900000">
            <a:off x="-473093" y="1855738"/>
            <a:ext cx="1901098" cy="1754857"/>
          </a:xfrm>
          <a:custGeom>
            <a:avLst/>
            <a:gdLst>
              <a:gd name="connsiteX0" fmla="*/ 2286845 w 2286845"/>
              <a:gd name="connsiteY0" fmla="*/ 0 h 2286841"/>
              <a:gd name="connsiteX1" fmla="*/ 2286845 w 2286845"/>
              <a:gd name="connsiteY1" fmla="*/ 2286841 h 2286841"/>
              <a:gd name="connsiteX2" fmla="*/ 0 w 2286845"/>
              <a:gd name="connsiteY2" fmla="*/ 2286841 h 2286841"/>
              <a:gd name="connsiteX3" fmla="*/ 0 w 2286845"/>
              <a:gd name="connsiteY3" fmla="*/ 1501690 h 2286841"/>
              <a:gd name="connsiteX4" fmla="*/ 1501689 w 2286845"/>
              <a:gd name="connsiteY4" fmla="*/ 0 h 22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845" h="2286841">
                <a:moveTo>
                  <a:pt x="2286845" y="0"/>
                </a:moveTo>
                <a:lnTo>
                  <a:pt x="2286845" y="2286841"/>
                </a:lnTo>
                <a:lnTo>
                  <a:pt x="0" y="2286841"/>
                </a:lnTo>
                <a:lnTo>
                  <a:pt x="0" y="1501690"/>
                </a:lnTo>
                <a:lnTo>
                  <a:pt x="1501689" y="0"/>
                </a:lnTo>
                <a:close/>
              </a:path>
            </a:pathLst>
          </a:custGeom>
          <a:solidFill>
            <a:srgbClr val="6ABFB2">
              <a:alpha val="33000"/>
            </a:srgbClr>
          </a:solidFill>
          <a:ln w="50800">
            <a:noFill/>
            <a:miter lim="800000"/>
          </a:ln>
          <a:effectLst>
            <a:outerShdw blurRad="63500" sx="102000" sy="102000" algn="ctr" rotWithShape="0">
              <a:srgbClr val="6ABF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931104D-6727-4E80-AFBC-8C08D01D7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2" r="80794" b="35663"/>
          <a:stretch/>
        </p:blipFill>
        <p:spPr>
          <a:xfrm>
            <a:off x="3" y="1262743"/>
            <a:ext cx="1902581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D0498C7-D161-40E2-9CCA-AC6DA038B76A}"/>
              </a:ext>
            </a:extLst>
          </p:cNvPr>
          <p:cNvSpPr/>
          <p:nvPr userDrawn="1"/>
        </p:nvSpPr>
        <p:spPr>
          <a:xfrm flipV="1">
            <a:off x="0" y="-4"/>
            <a:ext cx="9906000" cy="6858001"/>
          </a:xfrm>
          <a:prstGeom prst="rect">
            <a:avLst/>
          </a:prstGeom>
          <a:solidFill>
            <a:srgbClr val="B2D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054E0BE-6C14-46E2-B692-163456989874}"/>
              </a:ext>
            </a:extLst>
          </p:cNvPr>
          <p:cNvSpPr/>
          <p:nvPr userDrawn="1"/>
        </p:nvSpPr>
        <p:spPr>
          <a:xfrm>
            <a:off x="8048625" y="-12700"/>
            <a:ext cx="1857375" cy="1778000"/>
          </a:xfrm>
          <a:custGeom>
            <a:avLst/>
            <a:gdLst>
              <a:gd name="connsiteX0" fmla="*/ 0 w 1714500"/>
              <a:gd name="connsiteY0" fmla="*/ 12700 h 1778000"/>
              <a:gd name="connsiteX1" fmla="*/ 1714500 w 1714500"/>
              <a:gd name="connsiteY1" fmla="*/ 1778000 h 1778000"/>
              <a:gd name="connsiteX2" fmla="*/ 1714500 w 1714500"/>
              <a:gd name="connsiteY2" fmla="*/ 0 h 1778000"/>
              <a:gd name="connsiteX3" fmla="*/ 0 w 1714500"/>
              <a:gd name="connsiteY3" fmla="*/ 127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778000">
                <a:moveTo>
                  <a:pt x="0" y="12700"/>
                </a:moveTo>
                <a:lnTo>
                  <a:pt x="1714500" y="1778000"/>
                </a:lnTo>
                <a:lnTo>
                  <a:pt x="171450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ABFB2">
              <a:alpha val="21000"/>
            </a:srgbClr>
          </a:solidFill>
          <a:ln w="50800">
            <a:noFill/>
            <a:miter lim="800000"/>
          </a:ln>
          <a:effectLst>
            <a:outerShdw blurRad="63500" sx="102000" sy="102000" algn="ctr" rotWithShape="0">
              <a:srgbClr val="6ABF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D75A7D-49E2-4ADD-903E-7524ACACCECE}"/>
              </a:ext>
            </a:extLst>
          </p:cNvPr>
          <p:cNvSpPr/>
          <p:nvPr userDrawn="1"/>
        </p:nvSpPr>
        <p:spPr>
          <a:xfrm>
            <a:off x="1" y="4885243"/>
            <a:ext cx="3060913" cy="1985457"/>
          </a:xfrm>
          <a:custGeom>
            <a:avLst/>
            <a:gdLst>
              <a:gd name="connsiteX0" fmla="*/ 840001 w 2825458"/>
              <a:gd name="connsiteY0" fmla="*/ 0 h 1985457"/>
              <a:gd name="connsiteX1" fmla="*/ 2825458 w 2825458"/>
              <a:gd name="connsiteY1" fmla="*/ 1985457 h 1985457"/>
              <a:gd name="connsiteX2" fmla="*/ 0 w 2825458"/>
              <a:gd name="connsiteY2" fmla="*/ 1985457 h 1985457"/>
              <a:gd name="connsiteX3" fmla="*/ 0 w 2825458"/>
              <a:gd name="connsiteY3" fmla="*/ 840001 h 1985457"/>
              <a:gd name="connsiteX4" fmla="*/ 840001 w 2825458"/>
              <a:gd name="connsiteY4" fmla="*/ 0 h 198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458" h="1985457">
                <a:moveTo>
                  <a:pt x="840001" y="0"/>
                </a:moveTo>
                <a:lnTo>
                  <a:pt x="2825458" y="1985457"/>
                </a:lnTo>
                <a:lnTo>
                  <a:pt x="0" y="1985457"/>
                </a:lnTo>
                <a:lnTo>
                  <a:pt x="0" y="840001"/>
                </a:lnTo>
                <a:lnTo>
                  <a:pt x="840001" y="0"/>
                </a:lnTo>
                <a:close/>
              </a:path>
            </a:pathLst>
          </a:custGeom>
          <a:solidFill>
            <a:srgbClr val="6ABFB2">
              <a:alpha val="21000"/>
            </a:srgbClr>
          </a:solidFill>
          <a:ln w="50800">
            <a:noFill/>
            <a:miter lim="800000"/>
          </a:ln>
          <a:effectLst>
            <a:outerShdw blurRad="63500" sx="102000" sy="102000" algn="ctr" rotWithShape="0">
              <a:srgbClr val="6ABF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758284-61AC-412D-9058-66CAB84CE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8333" r="29649" b="20741"/>
          <a:stretch/>
        </p:blipFill>
        <p:spPr>
          <a:xfrm>
            <a:off x="613975" y="571499"/>
            <a:ext cx="8678050" cy="4864098"/>
          </a:xfrm>
          <a:prstGeom prst="rect">
            <a:avLst/>
          </a:prstGeom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9CFF7A-D294-4D9C-899B-8834BC330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0277" y="3524250"/>
            <a:ext cx="1511010" cy="26145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5D05E0-2518-4428-B692-016C965191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137" y="4832221"/>
            <a:ext cx="1650256" cy="6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7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64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825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8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07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782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800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37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654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4D865B9-0BD5-4CAA-9C39-5188282E95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  <p:sldLayoutId id="2147483682" r:id="rId13"/>
    <p:sldLayoutId id="2147483665" r:id="rId14"/>
    <p:sldLayoutId id="2147483666" r:id="rId15"/>
    <p:sldLayoutId id="2147483667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C0B3B39-088F-4E23-B384-48FFD69DFD3B}"/>
              </a:ext>
            </a:extLst>
          </p:cNvPr>
          <p:cNvSpPr txBox="1"/>
          <p:nvPr/>
        </p:nvSpPr>
        <p:spPr>
          <a:xfrm>
            <a:off x="2190224" y="965200"/>
            <a:ext cx="5525552" cy="769441"/>
          </a:xfrm>
          <a:prstGeom prst="rect">
            <a:avLst/>
          </a:prstGeom>
          <a:effectLst/>
        </p:spPr>
        <p:txBody>
          <a:bodyPr wrap="none" lIns="0" tIns="0" rIns="0" bIns="0" anchor="ctr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None/>
              <a:defRPr sz="4400" b="1" baseline="0">
                <a:gradFill>
                  <a:gsLst>
                    <a:gs pos="100000">
                      <a:srgbClr val="BD8529"/>
                    </a:gs>
                    <a:gs pos="92000">
                      <a:srgbClr val="BD8529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ko-KR" altLang="en-US" sz="5000" spc="-200" dirty="0">
                <a:gradFill flip="none" rotWithShape="1">
                  <a:gsLst>
                    <a:gs pos="100000">
                      <a:srgbClr val="04875D"/>
                    </a:gs>
                    <a:gs pos="0">
                      <a:srgbClr val="02796A"/>
                    </a:gs>
                  </a:gsLst>
                  <a:lin ang="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 모델 개발</a:t>
            </a:r>
            <a:endParaRPr lang="en-US" altLang="ko-KR" sz="5000" spc="-200" dirty="0">
              <a:gradFill flip="none" rotWithShape="1">
                <a:gsLst>
                  <a:gs pos="100000">
                    <a:srgbClr val="04875D"/>
                  </a:gs>
                  <a:gs pos="0">
                    <a:srgbClr val="02796A"/>
                  </a:gs>
                </a:gsLst>
                <a:lin ang="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2FA3F2-4055-46C8-A798-CD09747EA40A}"/>
              </a:ext>
            </a:extLst>
          </p:cNvPr>
          <p:cNvGrpSpPr/>
          <p:nvPr/>
        </p:nvGrpSpPr>
        <p:grpSpPr>
          <a:xfrm>
            <a:off x="3327402" y="2729165"/>
            <a:ext cx="3251200" cy="347625"/>
            <a:chOff x="4003200" y="3279191"/>
            <a:chExt cx="3251200" cy="347625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58A275C-1E54-42F8-831B-4EFF9D1774BE}"/>
                </a:ext>
              </a:extLst>
            </p:cNvPr>
            <p:cNvSpPr/>
            <p:nvPr/>
          </p:nvSpPr>
          <p:spPr>
            <a:xfrm>
              <a:off x="4003200" y="3279191"/>
              <a:ext cx="3251200" cy="347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5DB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A48620-18AD-41AD-983D-27BF04DE263F}"/>
                </a:ext>
              </a:extLst>
            </p:cNvPr>
            <p:cNvSpPr txBox="1"/>
            <p:nvPr/>
          </p:nvSpPr>
          <p:spPr>
            <a:xfrm>
              <a:off x="4059860" y="3356832"/>
              <a:ext cx="319453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</a:gradFill>
                  <a:latin typeface="+mn-ea"/>
                  <a:cs typeface="KoPubWorld돋움체 Bold" panose="00000800000000000000" pitchFamily="2" charset="-127"/>
                </a:rPr>
                <a:t>구 성 주</a:t>
              </a: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87A2A5B3-3005-4298-BA8D-CBD6404836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51313" y="3333069"/>
              <a:ext cx="4616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latinLnBrk="1"/>
              <a:r>
                <a:rPr kumimoji="1" lang="en-US" altLang="ko-KR" sz="16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rPr>
                <a:t>	</a:t>
              </a:r>
              <a:endParaRPr kumimoji="1" lang="ko-KR" altLang="en-US" sz="1600" b="1" spc="-100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162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C9121B-F0B2-B26E-1038-59EC474E5763}"/>
              </a:ext>
            </a:extLst>
          </p:cNvPr>
          <p:cNvSpPr txBox="1"/>
          <p:nvPr/>
        </p:nvSpPr>
        <p:spPr>
          <a:xfrm>
            <a:off x="2786543" y="1893063"/>
            <a:ext cx="4332917" cy="553998"/>
          </a:xfrm>
          <a:prstGeom prst="rect">
            <a:avLst/>
          </a:prstGeom>
          <a:effectLst/>
        </p:spPr>
        <p:txBody>
          <a:bodyPr wrap="none" lIns="0" tIns="0" rIns="0" bIns="0" anchor="ctr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None/>
              <a:defRPr sz="4400" b="1" baseline="0">
                <a:gradFill>
                  <a:gsLst>
                    <a:gs pos="100000">
                      <a:srgbClr val="BD8529"/>
                    </a:gs>
                    <a:gs pos="92000">
                      <a:srgbClr val="BD8529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ko-KR" altLang="en-US" sz="3600" spc="-200" dirty="0">
                <a:gradFill flip="none" rotWithShape="1">
                  <a:gsLst>
                    <a:gs pos="100000">
                      <a:srgbClr val="04875D"/>
                    </a:gs>
                    <a:gs pos="0">
                      <a:srgbClr val="02796A"/>
                    </a:gs>
                  </a:gsLst>
                  <a:lin ang="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개발 최종 보고서</a:t>
            </a:r>
            <a:endParaRPr lang="en-US" altLang="ko-KR" sz="3600" spc="-200" dirty="0">
              <a:gradFill flip="none" rotWithShape="1">
                <a:gsLst>
                  <a:gs pos="100000">
                    <a:srgbClr val="04875D"/>
                  </a:gs>
                  <a:gs pos="0">
                    <a:srgbClr val="02796A"/>
                  </a:gs>
                </a:gsLst>
                <a:lin ang="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02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9671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5" name="차트 104">
            <a:extLst>
              <a:ext uri="{FF2B5EF4-FFF2-40B4-BE49-F238E27FC236}">
                <a16:creationId xmlns:a16="http://schemas.microsoft.com/office/drawing/2014/main" id="{BCA3EA73-02C3-A335-7CC1-0A236F05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249630"/>
              </p:ext>
            </p:extLst>
          </p:nvPr>
        </p:nvGraphicFramePr>
        <p:xfrm>
          <a:off x="754392" y="3429000"/>
          <a:ext cx="7771517" cy="265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텍스트 개체 틀 2">
            <a:extLst>
              <a:ext uri="{FF2B5EF4-FFF2-40B4-BE49-F238E27FC236}">
                <a16:creationId xmlns:a16="http://schemas.microsoft.com/office/drawing/2014/main" id="{0FE334BB-B262-6F52-2F65-462CD7082F7A}"/>
              </a:ext>
            </a:extLst>
          </p:cNvPr>
          <p:cNvSpPr txBox="1">
            <a:spLocks/>
          </p:cNvSpPr>
          <p:nvPr/>
        </p:nvSpPr>
        <p:spPr>
          <a:xfrm>
            <a:off x="1659355" y="5684185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spc="0" dirty="0"/>
              <a:t>전반적으로 이벤트 비율 </a:t>
            </a:r>
            <a:r>
              <a:rPr lang="en-US" altLang="ko-KR" sz="1400" b="0" spc="0" dirty="0"/>
              <a:t>20%</a:t>
            </a:r>
          </a:p>
        </p:txBody>
      </p:sp>
      <p:sp>
        <p:nvSpPr>
          <p:cNvPr id="104" name="텍스트 개체 틀 2">
            <a:extLst>
              <a:ext uri="{FF2B5EF4-FFF2-40B4-BE49-F238E27FC236}">
                <a16:creationId xmlns:a16="http://schemas.microsoft.com/office/drawing/2014/main" id="{3E8E7CC7-46EC-0380-2CAE-8D071A79B682}"/>
              </a:ext>
            </a:extLst>
          </p:cNvPr>
          <p:cNvSpPr txBox="1">
            <a:spLocks/>
          </p:cNvSpPr>
          <p:nvPr/>
        </p:nvSpPr>
        <p:spPr>
          <a:xfrm>
            <a:off x="1075743" y="2161252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spc="0" dirty="0"/>
              <a:t>‘</a:t>
            </a:r>
            <a:r>
              <a:rPr lang="ko-KR" altLang="en-US" sz="1400" b="0" spc="0" dirty="0"/>
              <a:t>구매</a:t>
            </a:r>
            <a:r>
              <a:rPr lang="en-US" altLang="ko-KR" sz="1400" b="0" spc="0" dirty="0"/>
              <a:t> – </a:t>
            </a:r>
            <a:r>
              <a:rPr lang="ko-KR" altLang="en-US" sz="1400" b="0" spc="0" dirty="0"/>
              <a:t>시청시작 </a:t>
            </a:r>
            <a:r>
              <a:rPr lang="en-US" altLang="ko-KR" sz="1400" b="0" spc="0" dirty="0"/>
              <a:t>– </a:t>
            </a:r>
            <a:r>
              <a:rPr lang="ko-KR" altLang="en-US" sz="1400" b="0" spc="0" dirty="0"/>
              <a:t>시청완료</a:t>
            </a:r>
            <a:r>
              <a:rPr lang="en-US" altLang="ko-KR" sz="1400" b="0" spc="0" dirty="0"/>
              <a:t>’ </a:t>
            </a:r>
          </a:p>
        </p:txBody>
      </p:sp>
      <p:graphicFrame>
        <p:nvGraphicFramePr>
          <p:cNvPr id="42" name="표 203">
            <a:extLst>
              <a:ext uri="{FF2B5EF4-FFF2-40B4-BE49-F238E27FC236}">
                <a16:creationId xmlns:a16="http://schemas.microsoft.com/office/drawing/2014/main" id="{B6D16AAD-B9B1-2391-D9D5-1E28CE9C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79372"/>
              </p:ext>
            </p:extLst>
          </p:nvPr>
        </p:nvGraphicFramePr>
        <p:xfrm>
          <a:off x="5256789" y="2477834"/>
          <a:ext cx="3482074" cy="3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476">
                  <a:extLst>
                    <a:ext uri="{9D8B030D-6E8A-4147-A177-3AD203B41FA5}">
                      <a16:colId xmlns:a16="http://schemas.microsoft.com/office/drawing/2014/main" val="2594424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754753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464445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</a:tblGrid>
              <a:tr h="195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이벤트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비율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95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2010.01~2012.09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28,128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156,717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18%</a:t>
                      </a:r>
                      <a:endParaRPr lang="ko-KR" altLang="en-US" sz="1100" b="1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</a:tbl>
          </a:graphicData>
        </a:graphic>
      </p:graphicFrame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F333FDE-3DF2-C176-966A-72939E1A15AF}"/>
              </a:ext>
            </a:extLst>
          </p:cNvPr>
          <p:cNvGrpSpPr/>
          <p:nvPr/>
        </p:nvGrpSpPr>
        <p:grpSpPr>
          <a:xfrm>
            <a:off x="1075743" y="2121666"/>
            <a:ext cx="1250620" cy="223421"/>
            <a:chOff x="486594" y="1278160"/>
            <a:chExt cx="1250620" cy="22342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2887378-7ADC-4E5D-3AB9-2C0370E42E13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38749E68-03F6-84F2-0C1D-44D131310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1FF40C05-BE9E-4080-1978-1BC075227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EB80B2A-934F-00BF-E4C8-9E9A5401F18D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이벤트 정의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4B79C03-FB8F-5712-3F45-1E525AD1020B}"/>
              </a:ext>
            </a:extLst>
          </p:cNvPr>
          <p:cNvGrpSpPr/>
          <p:nvPr/>
        </p:nvGrpSpPr>
        <p:grpSpPr>
          <a:xfrm>
            <a:off x="5256789" y="2121666"/>
            <a:ext cx="1769993" cy="223421"/>
            <a:chOff x="486594" y="1278160"/>
            <a:chExt cx="1769993" cy="223421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0602A1DE-60CF-5CB8-7CBE-183D8C68053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28" name="Freeform 5">
                <a:extLst>
                  <a:ext uri="{FF2B5EF4-FFF2-40B4-BE49-F238E27FC236}">
                    <a16:creationId xmlns:a16="http://schemas.microsoft.com/office/drawing/2014/main" id="{7C6EB68E-F565-0A00-A8D5-32680939F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2A3520F6-FBE8-8D07-69A9-1F4B57ACF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10D2470-F459-AC28-419D-FEEE7DE0BA79}"/>
                </a:ext>
              </a:extLst>
            </p:cNvPr>
            <p:cNvSpPr/>
            <p:nvPr/>
          </p:nvSpPr>
          <p:spPr>
            <a:xfrm>
              <a:off x="777015" y="1286137"/>
              <a:ext cx="1479572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Sci-Fi 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이벤트 현황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FAA246-A19D-A4B4-893F-056E7DB64B19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72DCDCD0-ADF2-98CB-368A-DCF9AD11E6D7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이벤트 정의 및 이벤트 현황 분석하여</a:t>
            </a:r>
            <a:r>
              <a:rPr lang="en-US" altLang="ko-KR" sz="1400" b="0" spc="0" dirty="0"/>
              <a:t>, </a:t>
            </a:r>
            <a:r>
              <a:rPr lang="ko-KR" altLang="en-US" sz="1400" b="0" spc="0" dirty="0"/>
              <a:t>이벤트의 활용 가능성 평가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E9AC5695-D3C0-FF50-0B9B-81980F3D5E3E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0" dirty="0"/>
              <a:t>EDA</a:t>
            </a:r>
            <a:endParaRPr lang="ko-KR" altLang="en-US" sz="2000" spc="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9F72D6-2C37-B148-39C8-296957332C51}"/>
              </a:ext>
            </a:extLst>
          </p:cNvPr>
          <p:cNvGrpSpPr/>
          <p:nvPr/>
        </p:nvGrpSpPr>
        <p:grpSpPr>
          <a:xfrm>
            <a:off x="1075743" y="3022244"/>
            <a:ext cx="2515389" cy="223421"/>
            <a:chOff x="486594" y="1278160"/>
            <a:chExt cx="2515389" cy="22342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8E867FD-394D-48E5-4B95-754E4A66D764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E62A65A5-0742-6784-FB3B-022700328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14CECAD9-2639-5652-8E1D-009F8FC09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880BF4-852B-16A8-85E9-8E4A870D8BDC}"/>
                </a:ext>
              </a:extLst>
            </p:cNvPr>
            <p:cNvSpPr/>
            <p:nvPr/>
          </p:nvSpPr>
          <p:spPr>
            <a:xfrm>
              <a:off x="777015" y="1286137"/>
              <a:ext cx="2224968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전체 장르 월별 이벤트 현황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27A9E8E1-9C5D-29FB-61D3-B08BFA247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8AA36E-06FA-8273-F013-E8DEE42D752D}"/>
              </a:ext>
            </a:extLst>
          </p:cNvPr>
          <p:cNvGrpSpPr/>
          <p:nvPr/>
        </p:nvGrpSpPr>
        <p:grpSpPr>
          <a:xfrm>
            <a:off x="842421" y="980249"/>
            <a:ext cx="6153210" cy="1030085"/>
            <a:chOff x="842421" y="980249"/>
            <a:chExt cx="6153210" cy="10300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749C24C-3C6A-4D3E-B8C9-5368A80DC985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209773DB-5EC7-94DA-090A-F57F23A598F7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3CB73176-1A1E-3D3F-0CF8-D1CD5E052BE2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D741ED3-7AD1-5314-0625-FA90ECC9444F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TextBox 226">
              <a:extLst>
                <a:ext uri="{FF2B5EF4-FFF2-40B4-BE49-F238E27FC236}">
                  <a16:creationId xmlns:a16="http://schemas.microsoft.com/office/drawing/2014/main" id="{39EE351D-5EAE-F33A-8AB6-2BAA43B79180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342AC4C-D718-4A77-0054-15009BAE5BDC}"/>
                </a:ext>
              </a:extLst>
            </p:cNvPr>
            <p:cNvSpPr/>
            <p:nvPr/>
          </p:nvSpPr>
          <p:spPr>
            <a:xfrm>
              <a:off x="2004896" y="980249"/>
              <a:ext cx="1077620" cy="103008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TextBox 226">
              <a:extLst>
                <a:ext uri="{FF2B5EF4-FFF2-40B4-BE49-F238E27FC236}">
                  <a16:creationId xmlns:a16="http://schemas.microsoft.com/office/drawing/2014/main" id="{9CBB8168-8F63-5B3F-2C37-9FC535C6929A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chemeClr val="bg1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F2F272D-47A0-2C8C-3F55-1E18DD6A0C80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B1F-0FB7-CCAB-8707-AC733084ACF5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A637472-C980-AF0E-07F4-DE4B14F0F93D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TextBox 226">
              <a:extLst>
                <a:ext uri="{FF2B5EF4-FFF2-40B4-BE49-F238E27FC236}">
                  <a16:creationId xmlns:a16="http://schemas.microsoft.com/office/drawing/2014/main" id="{2414D021-7A12-0440-FF31-7C00A39E776C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05E0B65-6E98-670A-E4EA-95F07967B5F7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TextBox 226">
              <a:extLst>
                <a:ext uri="{FF2B5EF4-FFF2-40B4-BE49-F238E27FC236}">
                  <a16:creationId xmlns:a16="http://schemas.microsoft.com/office/drawing/2014/main" id="{6C0A25A3-4014-DF50-22B8-39502E6E9159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9DF643-359E-B8B3-706A-ED43915BDEF7}"/>
              </a:ext>
            </a:extLst>
          </p:cNvPr>
          <p:cNvGrpSpPr/>
          <p:nvPr/>
        </p:nvGrpSpPr>
        <p:grpSpPr>
          <a:xfrm>
            <a:off x="2029501" y="1210844"/>
            <a:ext cx="1077620" cy="729185"/>
            <a:chOff x="2029501" y="1210844"/>
            <a:chExt cx="1077620" cy="72918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891E475-E709-4586-B99C-CECDEA3116F6}"/>
                </a:ext>
              </a:extLst>
            </p:cNvPr>
            <p:cNvSpPr/>
            <p:nvPr/>
          </p:nvSpPr>
          <p:spPr>
            <a:xfrm>
              <a:off x="2029501" y="1210844"/>
              <a:ext cx="1033489" cy="729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B2D4A7-6534-7132-13E9-FD345C07B551}"/>
                </a:ext>
              </a:extLst>
            </p:cNvPr>
            <p:cNvSpPr/>
            <p:nvPr/>
          </p:nvSpPr>
          <p:spPr>
            <a:xfrm>
              <a:off x="2088881" y="1247532"/>
              <a:ext cx="1018240" cy="69249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기초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장르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활동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이벤트 정의 및 </a:t>
              </a:r>
              <a:br>
                <a:rPr lang="en-US" altLang="ko-KR" sz="700" dirty="0">
                  <a:latin typeface="+mn-ea"/>
                </a:rPr>
              </a:br>
              <a:r>
                <a:rPr lang="en-US" altLang="ko-KR" sz="700" dirty="0">
                  <a:latin typeface="+mn-ea"/>
                </a:rPr>
                <a:t>  </a:t>
              </a:r>
              <a:r>
                <a:rPr lang="ko-KR" altLang="en-US" sz="700" dirty="0">
                  <a:latin typeface="+mn-ea"/>
                </a:rPr>
                <a:t>이벤트 현황</a:t>
              </a:r>
              <a:endParaRPr lang="en-US" altLang="ko-KR" sz="700" dirty="0">
                <a:latin typeface="+mn-ea"/>
              </a:endParaRPr>
            </a:p>
          </p:txBody>
        </p:sp>
      </p:grp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6FE3670E-7907-6D45-F981-B16CD099229D}"/>
              </a:ext>
            </a:extLst>
          </p:cNvPr>
          <p:cNvSpPr txBox="1">
            <a:spLocks/>
          </p:cNvSpPr>
          <p:nvPr/>
        </p:nvSpPr>
        <p:spPr>
          <a:xfrm>
            <a:off x="1802526" y="3100850"/>
            <a:ext cx="6641081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b="0" spc="0" dirty="0"/>
              <a:t>16%   16%   16%  17%  16%   17%  17%  16%   17%  17%   18%  19%  17%   18%  17%   18%  17%  18%   18%  18%  18%  18%   19%   20%  19%  20%  20%   19%  20%  20%   20%   20%  </a:t>
            </a:r>
          </a:p>
        </p:txBody>
      </p:sp>
    </p:spTree>
    <p:extLst>
      <p:ext uri="{BB962C8B-B14F-4D97-AF65-F5344CB8AC3E}">
        <p14:creationId xmlns:p14="http://schemas.microsoft.com/office/powerpoint/2010/main" val="268395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1225C27-C5AB-2B48-8623-3FF5B6EF1AEF}"/>
              </a:ext>
            </a:extLst>
          </p:cNvPr>
          <p:cNvGrpSpPr/>
          <p:nvPr/>
        </p:nvGrpSpPr>
        <p:grpSpPr>
          <a:xfrm>
            <a:off x="6569943" y="4419435"/>
            <a:ext cx="2795376" cy="2055987"/>
            <a:chOff x="5096674" y="4852580"/>
            <a:chExt cx="4268645" cy="1855185"/>
          </a:xfrm>
        </p:grpSpPr>
        <p:sp>
          <p:nvSpPr>
            <p:cNvPr id="193" name="모서리가 둥근 직사각형 36">
              <a:extLst>
                <a:ext uri="{FF2B5EF4-FFF2-40B4-BE49-F238E27FC236}">
                  <a16:creationId xmlns:a16="http://schemas.microsoft.com/office/drawing/2014/main" id="{42A256F1-09FB-A08C-E4C0-A2895BE65421}"/>
                </a:ext>
              </a:extLst>
            </p:cNvPr>
            <p:cNvSpPr/>
            <p:nvPr/>
          </p:nvSpPr>
          <p:spPr>
            <a:xfrm>
              <a:off x="5096674" y="4852580"/>
              <a:ext cx="4268645" cy="1855185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4" name="모서리가 둥근 직사각형 38">
              <a:extLst>
                <a:ext uri="{FF2B5EF4-FFF2-40B4-BE49-F238E27FC236}">
                  <a16:creationId xmlns:a16="http://schemas.microsoft.com/office/drawing/2014/main" id="{A2BBEE81-A4E4-64FD-0455-142700F150DB}"/>
                </a:ext>
              </a:extLst>
            </p:cNvPr>
            <p:cNvSpPr/>
            <p:nvPr/>
          </p:nvSpPr>
          <p:spPr>
            <a:xfrm>
              <a:off x="5150966" y="5131385"/>
              <a:ext cx="4160061" cy="1469656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55CFF89-6F40-0E28-8C61-096424FCE590}"/>
                </a:ext>
              </a:extLst>
            </p:cNvPr>
            <p:cNvSpPr txBox="1"/>
            <p:nvPr/>
          </p:nvSpPr>
          <p:spPr>
            <a:xfrm>
              <a:off x="6481595" y="4873859"/>
              <a:ext cx="1498807" cy="221492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분석마트</a:t>
              </a:r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 변수요약</a:t>
              </a: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529DBB-C8D9-053B-5821-2C763867FC4A}"/>
              </a:ext>
            </a:extLst>
          </p:cNvPr>
          <p:cNvGrpSpPr/>
          <p:nvPr/>
        </p:nvGrpSpPr>
        <p:grpSpPr>
          <a:xfrm>
            <a:off x="684355" y="4394905"/>
            <a:ext cx="5781436" cy="2055987"/>
            <a:chOff x="684355" y="4828050"/>
            <a:chExt cx="4268645" cy="1879716"/>
          </a:xfrm>
        </p:grpSpPr>
        <p:sp>
          <p:nvSpPr>
            <p:cNvPr id="186" name="모서리가 둥근 직사각형 36">
              <a:extLst>
                <a:ext uri="{FF2B5EF4-FFF2-40B4-BE49-F238E27FC236}">
                  <a16:creationId xmlns:a16="http://schemas.microsoft.com/office/drawing/2014/main" id="{8D5452D1-1FB4-E2D6-548D-C2803C326C15}"/>
                </a:ext>
              </a:extLst>
            </p:cNvPr>
            <p:cNvSpPr/>
            <p:nvPr/>
          </p:nvSpPr>
          <p:spPr>
            <a:xfrm>
              <a:off x="684355" y="4828050"/>
              <a:ext cx="4268645" cy="1879716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7" name="모서리가 둥근 직사각형 38">
              <a:extLst>
                <a:ext uri="{FF2B5EF4-FFF2-40B4-BE49-F238E27FC236}">
                  <a16:creationId xmlns:a16="http://schemas.microsoft.com/office/drawing/2014/main" id="{8CA3810C-023B-D9FA-0B63-3466AE5CB0B3}"/>
                </a:ext>
              </a:extLst>
            </p:cNvPr>
            <p:cNvSpPr/>
            <p:nvPr/>
          </p:nvSpPr>
          <p:spPr>
            <a:xfrm>
              <a:off x="738647" y="5119917"/>
              <a:ext cx="4160061" cy="150596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C3258A0-3C79-50CC-29C8-8C90F9DD73E1}"/>
                </a:ext>
              </a:extLst>
            </p:cNvPr>
            <p:cNvSpPr txBox="1"/>
            <p:nvPr/>
          </p:nvSpPr>
          <p:spPr>
            <a:xfrm>
              <a:off x="2331649" y="4873859"/>
              <a:ext cx="974066" cy="2182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활용범위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CCDE0B7F-4CB7-0119-C610-E970BF924407}"/>
              </a:ext>
            </a:extLst>
          </p:cNvPr>
          <p:cNvGrpSpPr/>
          <p:nvPr/>
        </p:nvGrpSpPr>
        <p:grpSpPr>
          <a:xfrm>
            <a:off x="692916" y="1885845"/>
            <a:ext cx="8689210" cy="2459184"/>
            <a:chOff x="477045" y="2716529"/>
            <a:chExt cx="3922369" cy="4042411"/>
          </a:xfrm>
        </p:grpSpPr>
        <p:sp>
          <p:nvSpPr>
            <p:cNvPr id="175" name="모서리가 둥근 직사각형 36">
              <a:extLst>
                <a:ext uri="{FF2B5EF4-FFF2-40B4-BE49-F238E27FC236}">
                  <a16:creationId xmlns:a16="http://schemas.microsoft.com/office/drawing/2014/main" id="{8BB4AF77-6375-3BEC-C050-2883A98CC4D5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6" name="모서리가 둥근 직사각형 38">
              <a:extLst>
                <a:ext uri="{FF2B5EF4-FFF2-40B4-BE49-F238E27FC236}">
                  <a16:creationId xmlns:a16="http://schemas.microsoft.com/office/drawing/2014/main" id="{E0E5BB9A-D726-AE13-8542-279927EAF74C}"/>
                </a:ext>
              </a:extLst>
            </p:cNvPr>
            <p:cNvSpPr/>
            <p:nvPr/>
          </p:nvSpPr>
          <p:spPr>
            <a:xfrm>
              <a:off x="526933" y="3115297"/>
              <a:ext cx="3822593" cy="35747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0E1BC25-D027-076A-16D1-4FE2DA72C10C}"/>
                </a:ext>
              </a:extLst>
            </p:cNvPr>
            <p:cNvSpPr txBox="1"/>
            <p:nvPr/>
          </p:nvSpPr>
          <p:spPr>
            <a:xfrm>
              <a:off x="2180990" y="2762620"/>
              <a:ext cx="514485" cy="34583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흐름도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41261"/>
            <a:ext cx="215336" cy="430887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4679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분석을 위해 사용되는 다양한 데이터를 통합 및 가공하여 </a:t>
            </a:r>
            <a:r>
              <a:rPr lang="ko-KR" altLang="en-US" sz="1400" b="0" dirty="0" err="1"/>
              <a:t>분석마트</a:t>
            </a:r>
            <a:r>
              <a:rPr lang="ko-KR" altLang="en-US" sz="1400" b="0" dirty="0"/>
              <a:t> 구축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분석마트</a:t>
            </a:r>
            <a:endParaRPr lang="ko-KR" altLang="en-US" sz="2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8C49A-1135-2214-DDC6-55249E35C6BD}"/>
              </a:ext>
            </a:extLst>
          </p:cNvPr>
          <p:cNvSpPr/>
          <p:nvPr/>
        </p:nvSpPr>
        <p:spPr>
          <a:xfrm>
            <a:off x="6389241" y="810297"/>
            <a:ext cx="11092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2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75" name="원통형 74">
            <a:extLst>
              <a:ext uri="{FF2B5EF4-FFF2-40B4-BE49-F238E27FC236}">
                <a16:creationId xmlns:a16="http://schemas.microsoft.com/office/drawing/2014/main" id="{4EE79D45-B575-4282-AF23-025BCEDCFD7B}"/>
              </a:ext>
            </a:extLst>
          </p:cNvPr>
          <p:cNvSpPr/>
          <p:nvPr/>
        </p:nvSpPr>
        <p:spPr>
          <a:xfrm>
            <a:off x="935871" y="2267258"/>
            <a:ext cx="1173901" cy="761152"/>
          </a:xfrm>
          <a:prstGeom prst="can">
            <a:avLst>
              <a:gd name="adj" fmla="val 14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 err="1">
                <a:latin typeface="맑은 고딕" panose="020B0503020000020004" pitchFamily="50" charset="-127"/>
              </a:rPr>
              <a:t>피처마트</a:t>
            </a:r>
            <a:endParaRPr lang="ko-KR" altLang="en-US" sz="1100" b="1" dirty="0">
              <a:latin typeface="맑은 고딕" panose="020B0503020000020004" pitchFamily="50" charset="-127"/>
            </a:endParaRP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24DE0145-8B69-4A03-A042-D11CE44AFB4C}"/>
              </a:ext>
            </a:extLst>
          </p:cNvPr>
          <p:cNvSpPr/>
          <p:nvPr/>
        </p:nvSpPr>
        <p:spPr>
          <a:xfrm>
            <a:off x="935871" y="3343096"/>
            <a:ext cx="1173900" cy="761152"/>
          </a:xfrm>
          <a:prstGeom prst="can">
            <a:avLst>
              <a:gd name="adj" fmla="val 1402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 err="1">
                <a:latin typeface="맑은 고딕" panose="020B0503020000020004" pitchFamily="50" charset="-127"/>
              </a:rPr>
              <a:t>타겟마트</a:t>
            </a:r>
            <a:endParaRPr lang="ko-KR" altLang="en-US" sz="1100" b="1" dirty="0">
              <a:latin typeface="맑은 고딕" panose="020B0503020000020004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8E8BD7-0BFB-2676-3075-B3D290FAF4A8}"/>
              </a:ext>
            </a:extLst>
          </p:cNvPr>
          <p:cNvGrpSpPr/>
          <p:nvPr/>
        </p:nvGrpSpPr>
        <p:grpSpPr>
          <a:xfrm>
            <a:off x="2398431" y="2270305"/>
            <a:ext cx="2309808" cy="729248"/>
            <a:chOff x="3578790" y="3489962"/>
            <a:chExt cx="2309808" cy="72924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D429758-8610-6D0C-54E5-6F1E4FD034B4}"/>
                </a:ext>
              </a:extLst>
            </p:cNvPr>
            <p:cNvSpPr/>
            <p:nvPr/>
          </p:nvSpPr>
          <p:spPr>
            <a:xfrm>
              <a:off x="3578790" y="3489962"/>
              <a:ext cx="2306932" cy="72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/>
              <a:endParaRPr lang="ko-KR" altLang="ko-KR" sz="9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텍스트 개체 틀 2">
              <a:extLst>
                <a:ext uri="{FF2B5EF4-FFF2-40B4-BE49-F238E27FC236}">
                  <a16:creationId xmlns:a16="http://schemas.microsoft.com/office/drawing/2014/main" id="{9A4266EE-7C0C-1DE0-E61F-D0AB3D30FEF7}"/>
                </a:ext>
              </a:extLst>
            </p:cNvPr>
            <p:cNvSpPr txBox="1">
              <a:spLocks/>
            </p:cNvSpPr>
            <p:nvPr/>
          </p:nvSpPr>
          <p:spPr>
            <a:xfrm>
              <a:off x="3634942" y="3517021"/>
              <a:ext cx="2253656" cy="675584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spc="-100" baseline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0"/>
                </a:lnSpc>
              </a:pPr>
              <a:r>
                <a:rPr lang="ko-KR" altLang="en-US" sz="1000" b="0" dirty="0"/>
                <a:t>√ </a:t>
              </a:r>
              <a:r>
                <a:rPr lang="ko-KR" altLang="en-US" sz="1000" b="0" dirty="0" err="1"/>
                <a:t>기준년월별</a:t>
              </a:r>
              <a:r>
                <a:rPr lang="ko-KR" altLang="en-US" sz="1000" b="0" dirty="0"/>
                <a:t> 고객별</a:t>
              </a:r>
              <a:endParaRPr lang="en-US" altLang="ko-KR" sz="1000" b="0" dirty="0"/>
            </a:p>
            <a:p>
              <a:pPr>
                <a:lnSpc>
                  <a:spcPts val="400"/>
                </a:lnSpc>
              </a:pPr>
              <a:r>
                <a:rPr lang="en-US" altLang="ko-KR" sz="1000" b="0" dirty="0"/>
                <a:t>    </a:t>
              </a:r>
              <a:r>
                <a:rPr lang="ko-KR" altLang="en-US" sz="1000" b="0" dirty="0"/>
                <a:t>각 장르에서 </a:t>
              </a:r>
              <a:r>
                <a:rPr lang="ko-KR" altLang="en-US" sz="1000" b="0" dirty="0" err="1"/>
                <a:t>활동별</a:t>
              </a:r>
              <a:r>
                <a:rPr lang="ko-KR" altLang="en-US" sz="1000" b="0" dirty="0"/>
                <a:t> 여부</a:t>
              </a:r>
              <a:br>
                <a:rPr lang="en-US" altLang="ko-KR" sz="1000" b="0" dirty="0"/>
              </a:br>
              <a:endParaRPr lang="en-US" altLang="ko-KR" sz="1000" b="0" dirty="0"/>
            </a:p>
            <a:p>
              <a:pPr>
                <a:lnSpc>
                  <a:spcPts val="400"/>
                </a:lnSpc>
              </a:pPr>
              <a:r>
                <a:rPr lang="en-US" altLang="ko-KR" sz="1000" b="0" dirty="0">
                  <a:solidFill>
                    <a:schemeClr val="tx1"/>
                  </a:solidFill>
                </a:rPr>
                <a:t>√ </a:t>
              </a:r>
              <a:r>
                <a:rPr lang="ko-KR" altLang="en-US" sz="1000" b="0" dirty="0">
                  <a:solidFill>
                    <a:schemeClr val="tx1"/>
                  </a:solidFill>
                </a:rPr>
                <a:t>고객 기본정보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6580D31-2A59-FF5A-D211-12D8ECFD302A}"/>
              </a:ext>
            </a:extLst>
          </p:cNvPr>
          <p:cNvGrpSpPr/>
          <p:nvPr/>
        </p:nvGrpSpPr>
        <p:grpSpPr>
          <a:xfrm>
            <a:off x="2403133" y="3341050"/>
            <a:ext cx="2306932" cy="530161"/>
            <a:chOff x="850574" y="3266424"/>
            <a:chExt cx="2306932" cy="53016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E67432C-4714-A088-B993-49AAD1A250E7}"/>
                </a:ext>
              </a:extLst>
            </p:cNvPr>
            <p:cNvSpPr/>
            <p:nvPr/>
          </p:nvSpPr>
          <p:spPr>
            <a:xfrm>
              <a:off x="850574" y="3266424"/>
              <a:ext cx="2306932" cy="530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latinLnBrk="0" hangingPunct="1"/>
              <a:endParaRPr lang="ko-KR" altLang="ko-KR" sz="9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텍스트 개체 틀 2">
              <a:extLst>
                <a:ext uri="{FF2B5EF4-FFF2-40B4-BE49-F238E27FC236}">
                  <a16:creationId xmlns:a16="http://schemas.microsoft.com/office/drawing/2014/main" id="{EDABA12D-29B1-3F5D-82C6-424570E4A1AC}"/>
                </a:ext>
              </a:extLst>
            </p:cNvPr>
            <p:cNvSpPr txBox="1">
              <a:spLocks/>
            </p:cNvSpPr>
            <p:nvPr/>
          </p:nvSpPr>
          <p:spPr>
            <a:xfrm>
              <a:off x="897200" y="3305694"/>
              <a:ext cx="2253656" cy="467062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spc="-100" baseline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0"/>
                </a:lnSpc>
              </a:pPr>
              <a:r>
                <a:rPr lang="ko-KR" altLang="en-US" sz="1000" b="0" dirty="0"/>
                <a:t>√ </a:t>
              </a:r>
              <a:r>
                <a:rPr lang="ko-KR" altLang="en-US" sz="1000" b="0" dirty="0" err="1"/>
                <a:t>기준년월별</a:t>
              </a:r>
              <a:r>
                <a:rPr lang="ko-KR" altLang="en-US" sz="1000" b="0" dirty="0"/>
                <a:t> 고객별</a:t>
              </a:r>
              <a:endParaRPr lang="en-US" altLang="ko-KR" sz="1000" b="0" dirty="0"/>
            </a:p>
            <a:p>
              <a:pPr>
                <a:lnSpc>
                  <a:spcPts val="400"/>
                </a:lnSpc>
              </a:pPr>
              <a:r>
                <a:rPr lang="en-US" altLang="ko-KR" sz="1000" b="0" dirty="0"/>
                <a:t>   </a:t>
              </a:r>
              <a:r>
                <a:rPr lang="ko-KR" altLang="en-US" sz="1000" b="0" dirty="0"/>
                <a:t>장르에서 관심활동 발생 여부</a:t>
              </a:r>
              <a:endParaRPr lang="en-US" altLang="ko-KR" sz="1000" b="0" dirty="0"/>
            </a:p>
          </p:txBody>
        </p:sp>
      </p:grpSp>
      <p:sp>
        <p:nvSpPr>
          <p:cNvPr id="116" name="원통형 115">
            <a:extLst>
              <a:ext uri="{FF2B5EF4-FFF2-40B4-BE49-F238E27FC236}">
                <a16:creationId xmlns:a16="http://schemas.microsoft.com/office/drawing/2014/main" id="{931F4D1E-BCC5-4047-B288-77BE74A50B7A}"/>
              </a:ext>
            </a:extLst>
          </p:cNvPr>
          <p:cNvSpPr/>
          <p:nvPr/>
        </p:nvSpPr>
        <p:spPr>
          <a:xfrm>
            <a:off x="6921162" y="2464701"/>
            <a:ext cx="1060510" cy="403526"/>
          </a:xfrm>
          <a:prstGeom prst="can">
            <a:avLst>
              <a:gd name="adj" fmla="val 14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맑은 고딕" panose="020B0503020000020004" pitchFamily="50" charset="-127"/>
              </a:rPr>
              <a:t>CUSTOMER</a:t>
            </a:r>
            <a:endParaRPr lang="ko-KR" altLang="en-US" sz="1100" b="1" dirty="0">
              <a:latin typeface="맑은 고딕" panose="020B0503020000020004" pitchFamily="50" charset="-127"/>
            </a:endParaRPr>
          </a:p>
        </p:txBody>
      </p:sp>
      <p:sp>
        <p:nvSpPr>
          <p:cNvPr id="126" name="원통형 125">
            <a:extLst>
              <a:ext uri="{FF2B5EF4-FFF2-40B4-BE49-F238E27FC236}">
                <a16:creationId xmlns:a16="http://schemas.microsoft.com/office/drawing/2014/main" id="{D909AEAB-1FC6-E45F-F20F-54F4A5886A9B}"/>
              </a:ext>
            </a:extLst>
          </p:cNvPr>
          <p:cNvSpPr/>
          <p:nvPr/>
        </p:nvSpPr>
        <p:spPr>
          <a:xfrm>
            <a:off x="8092245" y="3011583"/>
            <a:ext cx="1060510" cy="403526"/>
          </a:xfrm>
          <a:prstGeom prst="can">
            <a:avLst>
              <a:gd name="adj" fmla="val 14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맑은 고딕" panose="020B0503020000020004" pitchFamily="50" charset="-127"/>
              </a:rPr>
              <a:t>MOVIE_FACT</a:t>
            </a:r>
            <a:endParaRPr lang="ko-KR" altLang="en-US" sz="1100" b="1" dirty="0">
              <a:latin typeface="맑은 고딕" panose="020B0503020000020004" pitchFamily="50" charset="-127"/>
            </a:endParaRPr>
          </a:p>
        </p:txBody>
      </p:sp>
      <p:sp>
        <p:nvSpPr>
          <p:cNvPr id="127" name="원통형 126">
            <a:extLst>
              <a:ext uri="{FF2B5EF4-FFF2-40B4-BE49-F238E27FC236}">
                <a16:creationId xmlns:a16="http://schemas.microsoft.com/office/drawing/2014/main" id="{C6F82FA3-1785-13B3-4837-3959DFA1A83A}"/>
              </a:ext>
            </a:extLst>
          </p:cNvPr>
          <p:cNvSpPr/>
          <p:nvPr/>
        </p:nvSpPr>
        <p:spPr>
          <a:xfrm>
            <a:off x="8104757" y="3498305"/>
            <a:ext cx="1060510" cy="403526"/>
          </a:xfrm>
          <a:prstGeom prst="can">
            <a:avLst>
              <a:gd name="adj" fmla="val 14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맑은 고딕" panose="020B0503020000020004" pitchFamily="50" charset="-127"/>
              </a:rPr>
              <a:t>MOVIE_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GENRE</a:t>
            </a:r>
            <a:endParaRPr lang="ko-KR" altLang="en-US" sz="11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03" name="표 203">
            <a:extLst>
              <a:ext uri="{FF2B5EF4-FFF2-40B4-BE49-F238E27FC236}">
                <a16:creationId xmlns:a16="http://schemas.microsoft.com/office/drawing/2014/main" id="{5CA75C14-A53D-874C-095D-5A63185A0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33070"/>
              </p:ext>
            </p:extLst>
          </p:nvPr>
        </p:nvGraphicFramePr>
        <p:xfrm>
          <a:off x="834411" y="4803183"/>
          <a:ext cx="5502446" cy="89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47">
                  <a:extLst>
                    <a:ext uri="{9D8B030D-6E8A-4147-A177-3AD203B41FA5}">
                      <a16:colId xmlns:a16="http://schemas.microsoft.com/office/drawing/2014/main" val="2594424213"/>
                    </a:ext>
                  </a:extLst>
                </a:gridCol>
                <a:gridCol w="229005">
                  <a:extLst>
                    <a:ext uri="{9D8B030D-6E8A-4147-A177-3AD203B41FA5}">
                      <a16:colId xmlns:a16="http://schemas.microsoft.com/office/drawing/2014/main" val="2177862480"/>
                    </a:ext>
                  </a:extLst>
                </a:gridCol>
                <a:gridCol w="497238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4031316749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3203877619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3782340495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960177137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1304913057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566463163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220564012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3584575410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  <a:gridCol w="404996">
                  <a:extLst>
                    <a:ext uri="{9D8B030D-6E8A-4147-A177-3AD203B41FA5}">
                      <a16:colId xmlns:a16="http://schemas.microsoft.com/office/drawing/2014/main" val="2335328569"/>
                    </a:ext>
                  </a:extLst>
                </a:gridCol>
              </a:tblGrid>
              <a:tr h="2876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마트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10.01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10.02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10.07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10.12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11.01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11.02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11.07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11.12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12.01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12.05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12.08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12.09</a:t>
                      </a:r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932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en-US" altLang="ko-KR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마트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피처마트</a:t>
                      </a:r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932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타겟마트</a:t>
                      </a:r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22096"/>
                  </a:ext>
                </a:extLst>
              </a:tr>
            </a:tbl>
          </a:graphicData>
        </a:graphic>
      </p:graphicFrame>
      <p:sp>
        <p:nvSpPr>
          <p:cNvPr id="207" name="텍스트 개체 틀 2">
            <a:extLst>
              <a:ext uri="{FF2B5EF4-FFF2-40B4-BE49-F238E27FC236}">
                <a16:creationId xmlns:a16="http://schemas.microsoft.com/office/drawing/2014/main" id="{3BB3C2F5-9C9B-6FB6-F279-BF45009F3301}"/>
              </a:ext>
            </a:extLst>
          </p:cNvPr>
          <p:cNvSpPr txBox="1">
            <a:spLocks/>
          </p:cNvSpPr>
          <p:nvPr/>
        </p:nvSpPr>
        <p:spPr>
          <a:xfrm>
            <a:off x="1417835" y="5765957"/>
            <a:ext cx="4036480" cy="47477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분석마트</a:t>
            </a:r>
            <a:r>
              <a:rPr lang="ko-KR" altLang="en-US" sz="1100" b="0" dirty="0"/>
              <a:t> </a:t>
            </a:r>
            <a:br>
              <a:rPr lang="en-US" altLang="ko-KR" sz="1100" b="0" dirty="0"/>
            </a:br>
            <a:r>
              <a:rPr lang="en-US" altLang="ko-KR" sz="1100" b="0" dirty="0"/>
              <a:t>- </a:t>
            </a:r>
            <a:r>
              <a:rPr lang="ko-KR" altLang="en-US" sz="1100" b="0" dirty="0" err="1"/>
              <a:t>피처마트의</a:t>
            </a:r>
            <a:r>
              <a:rPr lang="ko-KR" altLang="en-US" sz="1100" b="0" dirty="0"/>
              <a:t> 기준년월과 </a:t>
            </a:r>
            <a:r>
              <a:rPr lang="ko-KR" altLang="en-US" sz="1100" b="0" dirty="0" err="1"/>
              <a:t>타겟마트의</a:t>
            </a:r>
            <a:r>
              <a:rPr lang="ko-KR" altLang="en-US" sz="1100" b="0" dirty="0"/>
              <a:t> 기준년월</a:t>
            </a:r>
            <a:r>
              <a:rPr lang="en-US" altLang="ko-KR" sz="1100" b="0" dirty="0"/>
              <a:t>+1 </a:t>
            </a:r>
            <a:r>
              <a:rPr lang="ko-KR" altLang="en-US" sz="1100" b="0" dirty="0"/>
              <a:t>결합하여 생성</a:t>
            </a:r>
            <a:endParaRPr lang="en-US" altLang="ko-KR" sz="1100" b="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AF8B47-3334-0D56-B67D-5A6DBC9D7B68}"/>
              </a:ext>
            </a:extLst>
          </p:cNvPr>
          <p:cNvSpPr/>
          <p:nvPr/>
        </p:nvSpPr>
        <p:spPr>
          <a:xfrm>
            <a:off x="5900985" y="2536585"/>
            <a:ext cx="901383" cy="459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 latinLnBrk="1">
              <a:spcBef>
                <a:spcPts val="1000"/>
              </a:spcBef>
            </a:pPr>
            <a:r>
              <a:rPr lang="ko-KR" altLang="en-US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고객 기본정보</a:t>
            </a:r>
            <a:br>
              <a:rPr lang="en-US" altLang="ko-KR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</a:br>
            <a:r>
              <a:rPr lang="ko-KR" altLang="en-US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기준년월</a:t>
            </a:r>
            <a:endParaRPr lang="ko-KR" altLang="ko-KR" sz="1000" spc="-100" dirty="0"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0199839-FF6D-1F25-BE73-E5ACEFA4F23E}"/>
              </a:ext>
            </a:extLst>
          </p:cNvPr>
          <p:cNvSpPr/>
          <p:nvPr/>
        </p:nvSpPr>
        <p:spPr>
          <a:xfrm>
            <a:off x="6942949" y="3011583"/>
            <a:ext cx="938499" cy="859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 latinLnBrk="1">
              <a:spcBef>
                <a:spcPts val="1000"/>
              </a:spcBef>
            </a:pPr>
            <a:r>
              <a:rPr lang="ko-KR" altLang="en-US" sz="1000" spc="-100" dirty="0" err="1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기준년월별</a:t>
            </a:r>
            <a:br>
              <a:rPr lang="en-US" altLang="ko-KR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</a:br>
            <a:r>
              <a:rPr lang="ko-KR" altLang="en-US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고객 영화 활동</a:t>
            </a:r>
            <a:br>
              <a:rPr lang="en-US" altLang="ko-KR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</a:br>
            <a:r>
              <a:rPr lang="ko-KR" altLang="en-US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및</a:t>
            </a:r>
            <a:br>
              <a:rPr lang="en-US" altLang="ko-KR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</a:br>
            <a:r>
              <a:rPr lang="ko-KR" altLang="en-US" sz="10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장르 포함 여부</a:t>
            </a:r>
            <a:endParaRPr lang="en-US" altLang="ko-KR" sz="1000" spc="-100" dirty="0"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598F32D-2AE4-6798-2945-2F198D103609}"/>
              </a:ext>
            </a:extLst>
          </p:cNvPr>
          <p:cNvCxnSpPr>
            <a:cxnSpLocks/>
            <a:stCxn id="126" idx="2"/>
            <a:endCxn id="127" idx="2"/>
          </p:cNvCxnSpPr>
          <p:nvPr/>
        </p:nvCxnSpPr>
        <p:spPr>
          <a:xfrm rot="10800000" flipH="1" flipV="1">
            <a:off x="8092245" y="3213346"/>
            <a:ext cx="12512" cy="486722"/>
          </a:xfrm>
          <a:prstGeom prst="bentConnector3">
            <a:avLst>
              <a:gd name="adj1" fmla="val -9944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8242B49-9397-5F54-ABFE-B9C0A83E112F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H="1" flipV="1">
            <a:off x="5900985" y="2766219"/>
            <a:ext cx="1020176" cy="675173"/>
          </a:xfrm>
          <a:prstGeom prst="bentConnector3">
            <a:avLst>
              <a:gd name="adj1" fmla="val -224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3C00B85-8339-1562-B75F-DDD22585A6F1}"/>
              </a:ext>
            </a:extLst>
          </p:cNvPr>
          <p:cNvCxnSpPr>
            <a:cxnSpLocks/>
            <a:endCxn id="100" idx="3"/>
          </p:cNvCxnSpPr>
          <p:nvPr/>
        </p:nvCxnSpPr>
        <p:spPr>
          <a:xfrm rot="10800000">
            <a:off x="4705363" y="2634929"/>
            <a:ext cx="984824" cy="397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53C5E4A6-972C-861F-A135-DCE015B011E7}"/>
              </a:ext>
            </a:extLst>
          </p:cNvPr>
          <p:cNvCxnSpPr>
            <a:cxnSpLocks/>
            <a:endCxn id="108" idx="3"/>
          </p:cNvCxnSpPr>
          <p:nvPr/>
        </p:nvCxnSpPr>
        <p:spPr>
          <a:xfrm rot="10800000" flipV="1">
            <a:off x="4710065" y="3043929"/>
            <a:ext cx="938498" cy="562202"/>
          </a:xfrm>
          <a:prstGeom prst="bentConnector3">
            <a:avLst>
              <a:gd name="adj1" fmla="val 48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CDAA30-1943-68F5-45B3-7E8676FF7E1C}"/>
              </a:ext>
            </a:extLst>
          </p:cNvPr>
          <p:cNvGrpSpPr/>
          <p:nvPr/>
        </p:nvGrpSpPr>
        <p:grpSpPr>
          <a:xfrm>
            <a:off x="842421" y="980249"/>
            <a:ext cx="6153210" cy="694703"/>
            <a:chOff x="842421" y="980249"/>
            <a:chExt cx="6153210" cy="69470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1078DBD6-DC59-6BC3-DA08-061A924C7470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46" name="자유형: 도형 145">
                <a:extLst>
                  <a:ext uri="{FF2B5EF4-FFF2-40B4-BE49-F238E27FC236}">
                    <a16:creationId xmlns:a16="http://schemas.microsoft.com/office/drawing/2014/main" id="{A221E53A-3CF6-41A6-8D4B-E80844E3E3DE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7" name="이등변 삼각형 146">
                <a:extLst>
                  <a:ext uri="{FF2B5EF4-FFF2-40B4-BE49-F238E27FC236}">
                    <a16:creationId xmlns:a16="http://schemas.microsoft.com/office/drawing/2014/main" id="{3B4B8CD2-4875-72C4-A2F2-F7CA6F3F5E68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EFEBBA8A-6D1E-3F35-02D7-A3DACAC4786F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6" name="TextBox 226">
              <a:extLst>
                <a:ext uri="{FF2B5EF4-FFF2-40B4-BE49-F238E27FC236}">
                  <a16:creationId xmlns:a16="http://schemas.microsoft.com/office/drawing/2014/main" id="{17B0ED4A-5061-A448-282A-A2267E2BEE73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74AABA61-6199-5AD9-145B-3266A7511426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9" name="TextBox 226">
              <a:extLst>
                <a:ext uri="{FF2B5EF4-FFF2-40B4-BE49-F238E27FC236}">
                  <a16:creationId xmlns:a16="http://schemas.microsoft.com/office/drawing/2014/main" id="{9B7A4DA3-7B2F-C009-A845-3F76A64A8B03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C05CF11-5A3C-948D-2F23-DB233FF61400}"/>
                </a:ext>
              </a:extLst>
            </p:cNvPr>
            <p:cNvSpPr/>
            <p:nvPr/>
          </p:nvSpPr>
          <p:spPr>
            <a:xfrm>
              <a:off x="3167371" y="980250"/>
              <a:ext cx="1077620" cy="694702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B14CF83-DC74-AC51-F84A-FC89C850546C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chemeClr val="bg1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C17A2DC-6603-305C-6AB0-55F4CA8422A7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3" name="TextBox 226">
              <a:extLst>
                <a:ext uri="{FF2B5EF4-FFF2-40B4-BE49-F238E27FC236}">
                  <a16:creationId xmlns:a16="http://schemas.microsoft.com/office/drawing/2014/main" id="{191A69BE-2E7B-E6BC-A89E-AC6348FCAD32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20BE54CD-2268-6CA5-15D6-AC8EA151C84D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5" name="TextBox 226">
              <a:extLst>
                <a:ext uri="{FF2B5EF4-FFF2-40B4-BE49-F238E27FC236}">
                  <a16:creationId xmlns:a16="http://schemas.microsoft.com/office/drawing/2014/main" id="{AB8F3879-C145-D2AD-03E4-3E8517BC3046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E914ACE8-2BB6-416E-97BD-EBA692A5E5D7}"/>
              </a:ext>
            </a:extLst>
          </p:cNvPr>
          <p:cNvSpPr/>
          <p:nvPr/>
        </p:nvSpPr>
        <p:spPr>
          <a:xfrm>
            <a:off x="3196182" y="1195941"/>
            <a:ext cx="1023256" cy="408159"/>
          </a:xfrm>
          <a:prstGeom prst="roundRect">
            <a:avLst>
              <a:gd name="adj" fmla="val 41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0" latinLnBrk="1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7CA2BE5-CC03-655C-1A7E-8F4D1832BDD8}"/>
              </a:ext>
            </a:extLst>
          </p:cNvPr>
          <p:cNvSpPr/>
          <p:nvPr/>
        </p:nvSpPr>
        <p:spPr>
          <a:xfrm>
            <a:off x="3215202" y="1267934"/>
            <a:ext cx="878446" cy="323165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latin typeface="+mn-ea"/>
              </a:rPr>
              <a:t>  데이터 흐름도 및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   </a:t>
            </a:r>
            <a:r>
              <a:rPr lang="ko-KR" altLang="en-US" sz="700" dirty="0">
                <a:latin typeface="+mn-ea"/>
              </a:rPr>
              <a:t>데이터 활용범위 및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   </a:t>
            </a:r>
          </a:p>
        </p:txBody>
      </p:sp>
      <p:graphicFrame>
        <p:nvGraphicFramePr>
          <p:cNvPr id="3" name="표 203">
            <a:extLst>
              <a:ext uri="{FF2B5EF4-FFF2-40B4-BE49-F238E27FC236}">
                <a16:creationId xmlns:a16="http://schemas.microsoft.com/office/drawing/2014/main" id="{D7935011-1E55-C849-DF8C-CD1417C9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47153"/>
              </p:ext>
            </p:extLst>
          </p:nvPr>
        </p:nvGraphicFramePr>
        <p:xfrm>
          <a:off x="6638269" y="4841066"/>
          <a:ext cx="2633341" cy="139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552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649858">
                  <a:extLst>
                    <a:ext uri="{9D8B030D-6E8A-4147-A177-3AD203B41FA5}">
                      <a16:colId xmlns:a16="http://schemas.microsoft.com/office/drawing/2014/main" val="1753511432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1044698237"/>
                    </a:ext>
                  </a:extLst>
                </a:gridCol>
                <a:gridCol w="701892">
                  <a:extLst>
                    <a:ext uri="{9D8B030D-6E8A-4147-A177-3AD203B41FA5}">
                      <a16:colId xmlns:a16="http://schemas.microsoft.com/office/drawing/2014/main" val="1888339561"/>
                    </a:ext>
                  </a:extLst>
                </a:gridCol>
              </a:tblGrid>
              <a:tr h="231892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3189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17350"/>
                  </a:ext>
                </a:extLst>
              </a:tr>
              <a:tr h="31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고객정보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31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3282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146</a:t>
                      </a:r>
                      <a:endParaRPr kumimoji="0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150</a:t>
                      </a:r>
                      <a:endParaRPr kumimoji="0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3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4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7B5A36-2F87-765B-4AC7-899B5DB9A292}"/>
              </a:ext>
            </a:extLst>
          </p:cNvPr>
          <p:cNvGrpSpPr/>
          <p:nvPr/>
        </p:nvGrpSpPr>
        <p:grpSpPr>
          <a:xfrm>
            <a:off x="687190" y="3662759"/>
            <a:ext cx="8735759" cy="2788133"/>
            <a:chOff x="5135197" y="2699659"/>
            <a:chExt cx="3922369" cy="3977615"/>
          </a:xfrm>
        </p:grpSpPr>
        <p:sp>
          <p:nvSpPr>
            <p:cNvPr id="36" name="모서리가 둥근 직사각형 36">
              <a:extLst>
                <a:ext uri="{FF2B5EF4-FFF2-40B4-BE49-F238E27FC236}">
                  <a16:creationId xmlns:a16="http://schemas.microsoft.com/office/drawing/2014/main" id="{3B89EA5B-C788-25B2-33BA-2B5F8EB7AF9D}"/>
                </a:ext>
              </a:extLst>
            </p:cNvPr>
            <p:cNvSpPr/>
            <p:nvPr/>
          </p:nvSpPr>
          <p:spPr>
            <a:xfrm>
              <a:off x="5135197" y="2699659"/>
              <a:ext cx="3922369" cy="3977615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id="{ECD46EB2-8659-3877-2997-BC3386B13284}"/>
                </a:ext>
              </a:extLst>
            </p:cNvPr>
            <p:cNvSpPr/>
            <p:nvPr/>
          </p:nvSpPr>
          <p:spPr>
            <a:xfrm>
              <a:off x="5185122" y="3180376"/>
              <a:ext cx="3822593" cy="3403404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CED22E-2C09-37F6-ADAA-DC5B2739C491}"/>
                </a:ext>
              </a:extLst>
            </p:cNvPr>
            <p:cNvSpPr txBox="1"/>
            <p:nvPr/>
          </p:nvSpPr>
          <p:spPr>
            <a:xfrm>
              <a:off x="6564944" y="2808078"/>
              <a:ext cx="999014" cy="372297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수집 및 이벤트 정의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938532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모델링 과정 설명과 이벤트 정의를 명확히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학습과 평가를 위한 데이터 기간 설정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sp>
        <p:nvSpPr>
          <p:cNvPr id="150" name="화살표: 갈매기형 수장 149">
            <a:extLst>
              <a:ext uri="{FF2B5EF4-FFF2-40B4-BE49-F238E27FC236}">
                <a16:creationId xmlns:a16="http://schemas.microsoft.com/office/drawing/2014/main" id="{39AEB6B9-9F1F-E1FD-6F49-224CC2522972}"/>
              </a:ext>
            </a:extLst>
          </p:cNvPr>
          <p:cNvSpPr/>
          <p:nvPr/>
        </p:nvSpPr>
        <p:spPr>
          <a:xfrm>
            <a:off x="642770" y="2113193"/>
            <a:ext cx="2243836" cy="347107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전처리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358C4B-9877-BEE8-8D3E-F936500E47DA}"/>
              </a:ext>
            </a:extLst>
          </p:cNvPr>
          <p:cNvSpPr/>
          <p:nvPr/>
        </p:nvSpPr>
        <p:spPr>
          <a:xfrm>
            <a:off x="1055452" y="2497615"/>
            <a:ext cx="1540277" cy="7489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이상값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처리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연속형 컬럼 범주화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범주형 컬럼 </a:t>
            </a:r>
            <a:b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</a:b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One-Hot-Encoding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4E7CB5E-B81A-5310-7400-A94187CD5E4C}"/>
              </a:ext>
            </a:extLst>
          </p:cNvPr>
          <p:cNvSpPr/>
          <p:nvPr/>
        </p:nvSpPr>
        <p:spPr>
          <a:xfrm>
            <a:off x="3165807" y="2497615"/>
            <a:ext cx="1540277" cy="6976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층화추출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샘플링</a:t>
            </a:r>
            <a:b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</a:b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(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층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: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연령대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,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성별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)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이벤트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: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논이벤트</a:t>
            </a:r>
            <a:b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</a:b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1:1, 1:2, 1:3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샘플링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ACA5C80-02E5-9C6C-F7C4-9A12C16692EE}"/>
              </a:ext>
            </a:extLst>
          </p:cNvPr>
          <p:cNvSpPr/>
          <p:nvPr/>
        </p:nvSpPr>
        <p:spPr>
          <a:xfrm>
            <a:off x="5276162" y="2497615"/>
            <a:ext cx="1540277" cy="10130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 err="1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랜덤포레스트</a:t>
            </a:r>
            <a:endParaRPr lang="ko-KR" altLang="en-US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XGBoost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모델학습 및 성능평가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변수중요도 확인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최종모델 선정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E95EE69-2D56-C9AF-351C-ED821FD6A567}"/>
              </a:ext>
            </a:extLst>
          </p:cNvPr>
          <p:cNvSpPr/>
          <p:nvPr/>
        </p:nvSpPr>
        <p:spPr>
          <a:xfrm>
            <a:off x="7386516" y="2497615"/>
            <a:ext cx="1540277" cy="3744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운영데이터 모델 안정성  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 검증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483C2BE-3235-38F1-506E-D6D29C52D581}"/>
              </a:ext>
            </a:extLst>
          </p:cNvPr>
          <p:cNvGrpSpPr/>
          <p:nvPr/>
        </p:nvGrpSpPr>
        <p:grpSpPr>
          <a:xfrm>
            <a:off x="618676" y="1709441"/>
            <a:ext cx="1250620" cy="223421"/>
            <a:chOff x="486594" y="1278160"/>
            <a:chExt cx="1250620" cy="223421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12B6A6DC-D7B1-1587-2E76-25D7B2694611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06C79142-C322-0227-ACD8-C84408DCD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F2DE697D-C689-E892-2BFC-F4F3C74E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26B5827-A07D-4035-D1A4-FFB94596BF75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모델링 절차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2295ED-E361-0E88-CDED-7E823D8D7A59}"/>
              </a:ext>
            </a:extLst>
          </p:cNvPr>
          <p:cNvGrpSpPr/>
          <p:nvPr/>
        </p:nvGrpSpPr>
        <p:grpSpPr>
          <a:xfrm>
            <a:off x="1023991" y="5064433"/>
            <a:ext cx="1250620" cy="223421"/>
            <a:chOff x="486594" y="1278160"/>
            <a:chExt cx="1250620" cy="22342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90D3736-1E38-7C65-9A78-61E998CB76E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B637C576-2EA2-64C8-804F-3F3CF134E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F0D6C52F-B16E-FDE6-6608-58F3FBEB3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63F0-BF49-004F-57CA-20D47DD6FFF6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데이터 구분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0B219467-9F76-6E02-299E-E308928CFBE4}"/>
              </a:ext>
            </a:extLst>
          </p:cNvPr>
          <p:cNvSpPr txBox="1">
            <a:spLocks/>
          </p:cNvSpPr>
          <p:nvPr/>
        </p:nvSpPr>
        <p:spPr>
          <a:xfrm>
            <a:off x="994953" y="4428761"/>
            <a:ext cx="2146217" cy="43867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dirty="0"/>
              <a:t>‘</a:t>
            </a:r>
            <a:r>
              <a:rPr lang="ko-KR" altLang="en-US" sz="1200" b="0" dirty="0"/>
              <a:t>구매</a:t>
            </a:r>
            <a:r>
              <a:rPr lang="en-US" altLang="ko-KR" sz="1200" b="0" dirty="0"/>
              <a:t> – </a:t>
            </a:r>
            <a:r>
              <a:rPr lang="ko-KR" altLang="en-US" sz="1200" b="0" dirty="0"/>
              <a:t>시청시작 </a:t>
            </a:r>
            <a:r>
              <a:rPr lang="en-US" altLang="ko-KR" sz="1200" b="0" dirty="0"/>
              <a:t>– </a:t>
            </a:r>
            <a:r>
              <a:rPr lang="ko-KR" altLang="en-US" sz="1200" b="0" dirty="0"/>
              <a:t>시청완료</a:t>
            </a:r>
            <a:r>
              <a:rPr lang="en-US" altLang="ko-KR" sz="1200" b="0" dirty="0"/>
              <a:t>’ 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A5C6C9-4A9F-E20A-F793-555F0254476C}"/>
              </a:ext>
            </a:extLst>
          </p:cNvPr>
          <p:cNvGrpSpPr/>
          <p:nvPr/>
        </p:nvGrpSpPr>
        <p:grpSpPr>
          <a:xfrm>
            <a:off x="1027518" y="4145830"/>
            <a:ext cx="1250620" cy="223421"/>
            <a:chOff x="486594" y="1278160"/>
            <a:chExt cx="1250620" cy="22342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9441DD6-A91E-9267-464E-D335AC216C9C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FE4E413E-90E9-E0EC-912E-7A7E866C9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7A564E43-CCDB-69CA-3F39-622B7EED7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A94C168-40A8-B164-CEC6-05C90BA197AA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이벤트 정의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5BB7BB29-E969-58D1-3709-AED3F11E67DD}"/>
              </a:ext>
            </a:extLst>
          </p:cNvPr>
          <p:cNvSpPr/>
          <p:nvPr/>
        </p:nvSpPr>
        <p:spPr>
          <a:xfrm>
            <a:off x="2811234" y="2113193"/>
            <a:ext cx="2243836" cy="347107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데이터 분할</a:t>
            </a:r>
          </a:p>
        </p:txBody>
      </p:sp>
      <p:sp>
        <p:nvSpPr>
          <p:cNvPr id="86" name="화살표: 갈매기형 수장 85">
            <a:extLst>
              <a:ext uri="{FF2B5EF4-FFF2-40B4-BE49-F238E27FC236}">
                <a16:creationId xmlns:a16="http://schemas.microsoft.com/office/drawing/2014/main" id="{3770F19A-CF1E-C1E5-C5EA-675ADCE37F31}"/>
              </a:ext>
            </a:extLst>
          </p:cNvPr>
          <p:cNvSpPr/>
          <p:nvPr/>
        </p:nvSpPr>
        <p:spPr>
          <a:xfrm>
            <a:off x="4979698" y="2101526"/>
            <a:ext cx="2243836" cy="347107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</a:p>
        </p:txBody>
      </p:sp>
      <p:sp>
        <p:nvSpPr>
          <p:cNvPr id="89" name="화살표: 갈매기형 수장 88">
            <a:extLst>
              <a:ext uri="{FF2B5EF4-FFF2-40B4-BE49-F238E27FC236}">
                <a16:creationId xmlns:a16="http://schemas.microsoft.com/office/drawing/2014/main" id="{049FBDDB-8839-F8BE-9BE1-0E62DE05989C}"/>
              </a:ext>
            </a:extLst>
          </p:cNvPr>
          <p:cNvSpPr/>
          <p:nvPr/>
        </p:nvSpPr>
        <p:spPr>
          <a:xfrm>
            <a:off x="7148163" y="2113193"/>
            <a:ext cx="2243836" cy="347107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운영 성능 평가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1AF6308-B177-1532-92BC-78B2158EC034}"/>
              </a:ext>
            </a:extLst>
          </p:cNvPr>
          <p:cNvGrpSpPr/>
          <p:nvPr/>
        </p:nvGrpSpPr>
        <p:grpSpPr>
          <a:xfrm>
            <a:off x="1143493" y="5419896"/>
            <a:ext cx="8111532" cy="594891"/>
            <a:chOff x="1027086" y="5057006"/>
            <a:chExt cx="8111532" cy="59489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40A15EC-C29F-761D-D708-5110A977BB10}"/>
                </a:ext>
              </a:extLst>
            </p:cNvPr>
            <p:cNvSpPr/>
            <p:nvPr/>
          </p:nvSpPr>
          <p:spPr>
            <a:xfrm>
              <a:off x="1156860" y="5083201"/>
              <a:ext cx="95326" cy="312437"/>
            </a:xfrm>
            <a:prstGeom prst="rect">
              <a:avLst/>
            </a:prstGeom>
            <a:solidFill>
              <a:srgbClr val="70CE8F"/>
            </a:solidFill>
            <a:ln w="19050">
              <a:solidFill>
                <a:srgbClr val="70CE8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CB8C32B-7842-515B-3F56-725FD5C679F3}"/>
                </a:ext>
              </a:extLst>
            </p:cNvPr>
            <p:cNvSpPr/>
            <p:nvPr/>
          </p:nvSpPr>
          <p:spPr>
            <a:xfrm>
              <a:off x="8832297" y="5083200"/>
              <a:ext cx="95326" cy="312437"/>
            </a:xfrm>
            <a:prstGeom prst="rect">
              <a:avLst/>
            </a:prstGeom>
            <a:solidFill>
              <a:srgbClr val="70CE8F"/>
            </a:solidFill>
            <a:ln w="19050">
              <a:solidFill>
                <a:srgbClr val="70CE8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D6C2B53-E53F-092C-DED9-2A6FFAE53B4A}"/>
                </a:ext>
              </a:extLst>
            </p:cNvPr>
            <p:cNvSpPr txBox="1"/>
            <p:nvPr/>
          </p:nvSpPr>
          <p:spPr>
            <a:xfrm>
              <a:off x="1027086" y="5454864"/>
              <a:ext cx="428971" cy="197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914400" latinLnBrk="1">
                <a:lnSpc>
                  <a:spcPts val="1000"/>
                </a:lnSpc>
                <a:spcBef>
                  <a:spcPts val="1000"/>
                </a:spcBef>
              </a:pPr>
              <a:r>
                <a:rPr lang="en-US" altLang="ko-KR" sz="1100" spc="-1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10. 01</a:t>
              </a:r>
              <a:endParaRPr lang="ko-KR" altLang="en-US" sz="11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B685DA-769A-B5FE-158E-696C63DEA411}"/>
                </a:ext>
              </a:extLst>
            </p:cNvPr>
            <p:cNvSpPr txBox="1"/>
            <p:nvPr/>
          </p:nvSpPr>
          <p:spPr>
            <a:xfrm>
              <a:off x="7727683" y="5454864"/>
              <a:ext cx="428971" cy="197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914400" latinLnBrk="1">
                <a:lnSpc>
                  <a:spcPts val="1000"/>
                </a:lnSpc>
                <a:spcBef>
                  <a:spcPts val="1000"/>
                </a:spcBef>
              </a:pPr>
              <a:r>
                <a:rPr lang="en-US" altLang="ko-KR" sz="1100" spc="-1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12 .07</a:t>
              </a:r>
              <a:endParaRPr lang="ko-KR" altLang="en-US" sz="11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4D4C52-3E58-45B3-CA75-6B427AC47AA6}"/>
                </a:ext>
              </a:extLst>
            </p:cNvPr>
            <p:cNvSpPr txBox="1"/>
            <p:nvPr/>
          </p:nvSpPr>
          <p:spPr>
            <a:xfrm>
              <a:off x="8709647" y="5454864"/>
              <a:ext cx="428971" cy="197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914400" latinLnBrk="1">
                <a:lnSpc>
                  <a:spcPts val="1000"/>
                </a:lnSpc>
                <a:spcBef>
                  <a:spcPts val="1000"/>
                </a:spcBef>
              </a:pPr>
              <a:r>
                <a:rPr lang="en-US" altLang="ko-KR" sz="1100" spc="-1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12. 08</a:t>
              </a:r>
              <a:endParaRPr lang="ko-KR" altLang="en-US" sz="1100" spc="-100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7D99F1B-C4DC-1A7B-20D8-606632A918F4}"/>
                </a:ext>
              </a:extLst>
            </p:cNvPr>
            <p:cNvCxnSpPr>
              <a:cxnSpLocks/>
              <a:stCxn id="83" idx="3"/>
              <a:endCxn id="94" idx="1"/>
            </p:cNvCxnSpPr>
            <p:nvPr/>
          </p:nvCxnSpPr>
          <p:spPr>
            <a:xfrm flipV="1">
              <a:off x="1252186" y="5239419"/>
              <a:ext cx="7580111" cy="1"/>
            </a:xfrm>
            <a:prstGeom prst="line">
              <a:avLst/>
            </a:prstGeom>
            <a:ln w="76200">
              <a:solidFill>
                <a:srgbClr val="70CE8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4F2479D-88F2-02CB-912D-86DD92D668C7}"/>
                </a:ext>
              </a:extLst>
            </p:cNvPr>
            <p:cNvSpPr/>
            <p:nvPr/>
          </p:nvSpPr>
          <p:spPr>
            <a:xfrm>
              <a:off x="7831376" y="5057006"/>
              <a:ext cx="95326" cy="312437"/>
            </a:xfrm>
            <a:prstGeom prst="rect">
              <a:avLst/>
            </a:prstGeom>
            <a:solidFill>
              <a:srgbClr val="70CE8F"/>
            </a:solidFill>
            <a:ln w="19050">
              <a:solidFill>
                <a:srgbClr val="70CE8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7459AF7C-D28A-0284-D65B-C88D427D34F5}"/>
                </a:ext>
              </a:extLst>
            </p:cNvPr>
            <p:cNvSpPr/>
            <p:nvPr/>
          </p:nvSpPr>
          <p:spPr>
            <a:xfrm>
              <a:off x="2560784" y="5131268"/>
              <a:ext cx="4027093" cy="187726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학습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170742EA-40AC-C339-CC87-67BB9F757C4C}"/>
                </a:ext>
              </a:extLst>
            </p:cNvPr>
            <p:cNvSpPr/>
            <p:nvPr/>
          </p:nvSpPr>
          <p:spPr>
            <a:xfrm>
              <a:off x="8133635" y="5135828"/>
              <a:ext cx="491729" cy="197032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평가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8E42EB3-8757-8E5E-68E7-DD6E09B84A8A}"/>
              </a:ext>
            </a:extLst>
          </p:cNvPr>
          <p:cNvGrpSpPr/>
          <p:nvPr/>
        </p:nvGrpSpPr>
        <p:grpSpPr>
          <a:xfrm>
            <a:off x="3857875" y="4141071"/>
            <a:ext cx="1250620" cy="223421"/>
            <a:chOff x="486594" y="1278160"/>
            <a:chExt cx="1250620" cy="223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64E9B54-3AB9-FEB4-A69C-C927F16A7F1B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9616DAB5-FBFC-E77E-191B-B0DC228F0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D46FD146-28CB-5284-96E4-29C3AE30B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BAADC43-5E79-B8BD-0CFA-A22B988CC27C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데이터 건수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aphicFrame>
        <p:nvGraphicFramePr>
          <p:cNvPr id="120" name="표 203">
            <a:extLst>
              <a:ext uri="{FF2B5EF4-FFF2-40B4-BE49-F238E27FC236}">
                <a16:creationId xmlns:a16="http://schemas.microsoft.com/office/drawing/2014/main" id="{ACA8F55B-4501-1723-AD39-97D7BA9EA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3492"/>
              </p:ext>
            </p:extLst>
          </p:nvPr>
        </p:nvGraphicFramePr>
        <p:xfrm>
          <a:off x="3893152" y="4471236"/>
          <a:ext cx="2088728" cy="6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8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</a:tblGrid>
              <a:tr h="21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100" baseline="0" noProof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1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학습 데이터셋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105,508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79921"/>
                  </a:ext>
                </a:extLst>
              </a:tr>
              <a:tr h="232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평가 데이터셋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4,749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32822"/>
                  </a:ext>
                </a:extLst>
              </a:tr>
            </a:tbl>
          </a:graphicData>
        </a:graphic>
      </p:graphicFrame>
      <p:sp>
        <p:nvSpPr>
          <p:cNvPr id="124" name="슬라이드 번호 개체 틀 3">
            <a:extLst>
              <a:ext uri="{FF2B5EF4-FFF2-40B4-BE49-F238E27FC236}">
                <a16:creationId xmlns:a16="http://schemas.microsoft.com/office/drawing/2014/main" id="{4DAB2826-F456-47C5-25F4-149B33B06600}"/>
              </a:ext>
            </a:extLst>
          </p:cNvPr>
          <p:cNvSpPr txBox="1">
            <a:spLocks/>
          </p:cNvSpPr>
          <p:nvPr/>
        </p:nvSpPr>
        <p:spPr>
          <a:xfrm>
            <a:off x="4858961" y="6693719"/>
            <a:ext cx="188078" cy="13806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508CCA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56F730-3F79-40B3-AF52-ED7A879A18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16A66E2-41C0-2B73-D51D-5F715EAE9B4C}"/>
              </a:ext>
            </a:extLst>
          </p:cNvPr>
          <p:cNvGrpSpPr/>
          <p:nvPr/>
        </p:nvGrpSpPr>
        <p:grpSpPr>
          <a:xfrm>
            <a:off x="4357028" y="1204791"/>
            <a:ext cx="1050438" cy="542185"/>
            <a:chOff x="4357028" y="1204791"/>
            <a:chExt cx="1050438" cy="54218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C31B79-C829-15E2-626D-1523B035DCAF}"/>
                </a:ext>
              </a:extLst>
            </p:cNvPr>
            <p:cNvSpPr/>
            <p:nvPr/>
          </p:nvSpPr>
          <p:spPr>
            <a:xfrm>
              <a:off x="4357028" y="1204791"/>
              <a:ext cx="1023256" cy="542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2A33DC-DCBB-F860-4BFB-0718024F35CD}"/>
                </a:ext>
              </a:extLst>
            </p:cNvPr>
            <p:cNvSpPr/>
            <p:nvPr/>
          </p:nvSpPr>
          <p:spPr>
            <a:xfrm>
              <a:off x="4461846" y="1267510"/>
              <a:ext cx="945620" cy="4103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 성능 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5A41761-BDD6-7EAB-22D8-BFC50A3C667E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A00BE0C-A3FB-2930-A98D-A50531E069A6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B4E9A0D-AA49-A281-8731-6DDD7009B582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A8D4844C-BD77-B4A8-DFA2-F9C3436A3DF1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64A038A-9E5F-8B7F-F9C3-163BB3EEFAEA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1" name="TextBox 226">
              <a:extLst>
                <a:ext uri="{FF2B5EF4-FFF2-40B4-BE49-F238E27FC236}">
                  <a16:creationId xmlns:a16="http://schemas.microsoft.com/office/drawing/2014/main" id="{6CA264A3-7080-97E0-98E9-78696997F71A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B247EB3-8A63-6FC3-4454-439688DD904E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3" name="TextBox 226">
              <a:extLst>
                <a:ext uri="{FF2B5EF4-FFF2-40B4-BE49-F238E27FC236}">
                  <a16:creationId xmlns:a16="http://schemas.microsoft.com/office/drawing/2014/main" id="{71281328-2A3C-9C95-E3F8-8C1EF9FD9FA1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1408713-8175-202C-2CFF-CF1A7F536842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E9F1CB-573F-3ACE-3092-651EAE3B848F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C5577E5-C548-6E90-1FD0-3E7087BCD5EC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7" name="TextBox 226">
              <a:extLst>
                <a:ext uri="{FF2B5EF4-FFF2-40B4-BE49-F238E27FC236}">
                  <a16:creationId xmlns:a16="http://schemas.microsoft.com/office/drawing/2014/main" id="{E5BFA91B-B422-8400-6165-A0637A2F4E79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BE3EF8C-3223-DDCA-6191-943CB9778063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9" name="TextBox 226">
              <a:extLst>
                <a:ext uri="{FF2B5EF4-FFF2-40B4-BE49-F238E27FC236}">
                  <a16:creationId xmlns:a16="http://schemas.microsoft.com/office/drawing/2014/main" id="{65710C88-0D39-D591-8B77-DB2E5AB3518D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B50E95F-4715-3A3C-CC44-80AC8F2D7A2D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04BAACFF-2602-D725-1203-1316A60617CA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CCB6AB0-4B3A-84E1-808A-F1EBF1F630D7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 및 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운영성능평가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변수중요도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57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데이터 품질 향상을 위한 전처리와 샘플링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학습과 평가를 위한 데이터 분할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ED5A4-DE6B-ACC2-9913-EE962D73DCE7}"/>
              </a:ext>
            </a:extLst>
          </p:cNvPr>
          <p:cNvGrpSpPr/>
          <p:nvPr/>
        </p:nvGrpSpPr>
        <p:grpSpPr>
          <a:xfrm>
            <a:off x="5052092" y="1969799"/>
            <a:ext cx="4203668" cy="4540021"/>
            <a:chOff x="477045" y="2716529"/>
            <a:chExt cx="3922369" cy="4042411"/>
          </a:xfrm>
        </p:grpSpPr>
        <p:sp>
          <p:nvSpPr>
            <p:cNvPr id="24" name="모서리가 둥근 직사각형 36">
              <a:extLst>
                <a:ext uri="{FF2B5EF4-FFF2-40B4-BE49-F238E27FC236}">
                  <a16:creationId xmlns:a16="http://schemas.microsoft.com/office/drawing/2014/main" id="{2AAEFC79-2CA9-4CF6-EEEB-F6DAEC954D33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38">
              <a:extLst>
                <a:ext uri="{FF2B5EF4-FFF2-40B4-BE49-F238E27FC236}">
                  <a16:creationId xmlns:a16="http://schemas.microsoft.com/office/drawing/2014/main" id="{0586340B-5670-8187-C423-0D5034BF5FEF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C4CE8-D894-825B-D77C-25F726C76A15}"/>
                </a:ext>
              </a:extLst>
            </p:cNvPr>
            <p:cNvSpPr txBox="1"/>
            <p:nvPr/>
          </p:nvSpPr>
          <p:spPr>
            <a:xfrm>
              <a:off x="1997203" y="2815044"/>
              <a:ext cx="882072" cy="23526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샘플링 </a:t>
              </a:r>
              <a:r>
                <a:rPr lang="en-US" altLang="ko-KR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· </a:t>
              </a:r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분할</a:t>
              </a:r>
            </a:p>
          </p:txBody>
        </p:sp>
      </p:grp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9ADB026F-096B-6E4B-CA8B-B6E07F708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33" name="표 203">
            <a:extLst>
              <a:ext uri="{FF2B5EF4-FFF2-40B4-BE49-F238E27FC236}">
                <a16:creationId xmlns:a16="http://schemas.microsoft.com/office/drawing/2014/main" id="{F15292AE-BD49-3D43-2519-2DE321ED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07235"/>
              </p:ext>
            </p:extLst>
          </p:nvPr>
        </p:nvGraphicFramePr>
        <p:xfrm>
          <a:off x="5254439" y="4146545"/>
          <a:ext cx="37989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994809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088008320"/>
                    </a:ext>
                  </a:extLst>
                </a:gridCol>
                <a:gridCol w="958195">
                  <a:extLst>
                    <a:ext uri="{9D8B030D-6E8A-4147-A177-3AD203B41FA5}">
                      <a16:colId xmlns:a16="http://schemas.microsoft.com/office/drawing/2014/main" val="2055810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비율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전체건수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논이벤트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</a:rPr>
                        <a:t>1:1</a:t>
                      </a:r>
                      <a:endParaRPr lang="ko-KR" altLang="en-US" sz="9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54,401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27,197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27,204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</a:rPr>
                        <a:t>1:2</a:t>
                      </a:r>
                      <a:endParaRPr lang="ko-KR" altLang="en-US" sz="9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81,587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27,197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24,390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3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</a:rPr>
                        <a:t>1:3</a:t>
                      </a:r>
                      <a:endParaRPr lang="ko-KR" altLang="en-US" sz="9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108,787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27,197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81,590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34719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7C810D-3E20-0BC4-F2B3-98F64D95751B}"/>
              </a:ext>
            </a:extLst>
          </p:cNvPr>
          <p:cNvGrpSpPr/>
          <p:nvPr/>
        </p:nvGrpSpPr>
        <p:grpSpPr>
          <a:xfrm>
            <a:off x="5215924" y="2485988"/>
            <a:ext cx="829030" cy="223421"/>
            <a:chOff x="486594" y="1278160"/>
            <a:chExt cx="829030" cy="22342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065BDE7-ED89-ED4F-BD56-CF3B3B3882CE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37304F40-8EA5-30F3-C49A-C829FFF9E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F4369E7-04BC-7A29-7395-0C1850906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5C2770-42CA-FBB7-D6AA-CF99D40B5BC0}"/>
                </a:ext>
              </a:extLst>
            </p:cNvPr>
            <p:cNvSpPr/>
            <p:nvPr/>
          </p:nvSpPr>
          <p:spPr>
            <a:xfrm>
              <a:off x="777015" y="1286137"/>
              <a:ext cx="53860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샘플링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D3E76CF1-31CF-CB53-2FEB-5A204675FC7B}"/>
              </a:ext>
            </a:extLst>
          </p:cNvPr>
          <p:cNvSpPr txBox="1">
            <a:spLocks/>
          </p:cNvSpPr>
          <p:nvPr/>
        </p:nvSpPr>
        <p:spPr>
          <a:xfrm>
            <a:off x="5229734" y="2685022"/>
            <a:ext cx="3378862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0" dirty="0"/>
              <a:t>샘플링 이유</a:t>
            </a:r>
            <a:br>
              <a:rPr lang="en-US" altLang="ko-KR" sz="1050" b="0" dirty="0"/>
            </a:br>
            <a:r>
              <a:rPr lang="en-US" altLang="ko-KR" sz="1050" b="0" dirty="0"/>
              <a:t>: </a:t>
            </a:r>
            <a:r>
              <a:rPr lang="ko-KR" altLang="en-US" sz="1050" b="0" dirty="0"/>
              <a:t>불균형한 데이터를 </a:t>
            </a:r>
            <a:r>
              <a:rPr lang="ko-KR" altLang="en-US" sz="1050" b="0" dirty="0" err="1"/>
              <a:t>균형있게</a:t>
            </a:r>
            <a:r>
              <a:rPr lang="ko-KR" altLang="en-US" sz="1050" b="0" dirty="0"/>
              <a:t> 학습시키기 위해</a:t>
            </a:r>
            <a:endParaRPr lang="en-US" altLang="ko-KR" sz="1050" b="0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A1135D7A-7483-3EA2-34E8-5B418482B7FD}"/>
              </a:ext>
            </a:extLst>
          </p:cNvPr>
          <p:cNvSpPr txBox="1">
            <a:spLocks/>
          </p:cNvSpPr>
          <p:nvPr/>
        </p:nvSpPr>
        <p:spPr>
          <a:xfrm>
            <a:off x="5225450" y="3676130"/>
            <a:ext cx="3798973" cy="44683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0" dirty="0"/>
              <a:t>기존에 불균형한 비율</a:t>
            </a:r>
            <a:r>
              <a:rPr lang="en-US" altLang="ko-KR" sz="1050" b="0" dirty="0"/>
              <a:t>(1:5)</a:t>
            </a:r>
            <a:r>
              <a:rPr lang="ko-KR" altLang="en-US" sz="1050" b="0" dirty="0"/>
              <a:t>를 개선하기 위해 </a:t>
            </a:r>
            <a:r>
              <a:rPr lang="en-US" altLang="ko-KR" sz="1050" b="0" dirty="0"/>
              <a:t>1:3</a:t>
            </a:r>
            <a:r>
              <a:rPr lang="ko-KR" altLang="en-US" sz="1050" b="0" dirty="0"/>
              <a:t> 비율로 샘플링 후 </a:t>
            </a:r>
            <a:br>
              <a:rPr lang="en-US" altLang="ko-KR" sz="1050" b="0" dirty="0"/>
            </a:br>
            <a:r>
              <a:rPr lang="ko-KR" altLang="en-US" sz="1050" b="0" dirty="0"/>
              <a:t>데이터셋 구성 </a:t>
            </a:r>
            <a:endParaRPr lang="en-US" altLang="ko-KR" sz="1050" b="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B62512-FDED-0DC1-FF24-89E4B73D1509}"/>
              </a:ext>
            </a:extLst>
          </p:cNvPr>
          <p:cNvGrpSpPr/>
          <p:nvPr/>
        </p:nvGrpSpPr>
        <p:grpSpPr>
          <a:xfrm>
            <a:off x="5215924" y="4966109"/>
            <a:ext cx="3313685" cy="223421"/>
            <a:chOff x="486594" y="1278160"/>
            <a:chExt cx="3313685" cy="22342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8B6F86-229E-0E75-5C11-72C595731F8B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B58C7DC3-A5A2-C30C-7DBD-632D42BC2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05A12B47-B197-BF80-EF83-16A1F5F4F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811031-B154-6FC2-C45C-5355A15A4BB2}"/>
                </a:ext>
              </a:extLst>
            </p:cNvPr>
            <p:cNvSpPr/>
            <p:nvPr/>
          </p:nvSpPr>
          <p:spPr>
            <a:xfrm>
              <a:off x="777015" y="1286137"/>
              <a:ext cx="3023264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데이터 분할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(Train/ Validation/ Test)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3E3FF1-EA0F-781C-2708-4D8940B9ECF8}"/>
              </a:ext>
            </a:extLst>
          </p:cNvPr>
          <p:cNvGrpSpPr/>
          <p:nvPr/>
        </p:nvGrpSpPr>
        <p:grpSpPr>
          <a:xfrm>
            <a:off x="5450874" y="5457817"/>
            <a:ext cx="1038035" cy="724721"/>
            <a:chOff x="7491574" y="5681529"/>
            <a:chExt cx="1038035" cy="72472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F9F2B9-8295-661B-67A0-EE471652843C}"/>
                </a:ext>
              </a:extLst>
            </p:cNvPr>
            <p:cNvSpPr/>
            <p:nvPr/>
          </p:nvSpPr>
          <p:spPr>
            <a:xfrm>
              <a:off x="7491574" y="5681529"/>
              <a:ext cx="488084" cy="436176"/>
            </a:xfrm>
            <a:prstGeom prst="rect">
              <a:avLst/>
            </a:prstGeom>
            <a:solidFill>
              <a:srgbClr val="70CE8F"/>
            </a:solidFill>
            <a:ln>
              <a:solidFill>
                <a:srgbClr val="70C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Train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(80%)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D80CC45-D1B4-6057-6ED7-FA5ABBC52F12}"/>
                </a:ext>
              </a:extLst>
            </p:cNvPr>
            <p:cNvSpPr/>
            <p:nvPr/>
          </p:nvSpPr>
          <p:spPr>
            <a:xfrm>
              <a:off x="8025703" y="5681529"/>
              <a:ext cx="503905" cy="436176"/>
            </a:xfrm>
            <a:prstGeom prst="rect">
              <a:avLst/>
            </a:prstGeom>
            <a:solidFill>
              <a:srgbClr val="70CE8F"/>
            </a:solidFill>
            <a:ln>
              <a:solidFill>
                <a:srgbClr val="70C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Valid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(20%)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AC87BF-F314-5FFF-D5E8-CC02425D4E17}"/>
                </a:ext>
              </a:extLst>
            </p:cNvPr>
            <p:cNvSpPr/>
            <p:nvPr/>
          </p:nvSpPr>
          <p:spPr>
            <a:xfrm>
              <a:off x="7491575" y="6153250"/>
              <a:ext cx="1038034" cy="253000"/>
            </a:xfrm>
            <a:prstGeom prst="rect">
              <a:avLst/>
            </a:prstGeom>
            <a:solidFill>
              <a:srgbClr val="70CE8F"/>
            </a:solidFill>
            <a:ln>
              <a:solidFill>
                <a:srgbClr val="70C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Test</a:t>
              </a: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440C0DE-3577-9F81-A09E-CC7A14A9EE8F}"/>
              </a:ext>
            </a:extLst>
          </p:cNvPr>
          <p:cNvSpPr txBox="1">
            <a:spLocks/>
          </p:cNvSpPr>
          <p:nvPr/>
        </p:nvSpPr>
        <p:spPr>
          <a:xfrm>
            <a:off x="5229734" y="3046681"/>
            <a:ext cx="3378862" cy="76914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0" dirty="0" err="1"/>
              <a:t>층화추출</a:t>
            </a:r>
            <a:r>
              <a:rPr lang="ko-KR" altLang="en-US" sz="1050" b="0" dirty="0"/>
              <a:t> 이용한 샘플링</a:t>
            </a:r>
            <a:br>
              <a:rPr lang="en-US" altLang="ko-KR" sz="1050" b="0" dirty="0"/>
            </a:br>
            <a:r>
              <a:rPr lang="en-US" altLang="ko-KR" sz="1050" b="0" dirty="0"/>
              <a:t>- </a:t>
            </a:r>
            <a:r>
              <a:rPr lang="ko-KR" altLang="en-US" sz="1050" b="0" dirty="0"/>
              <a:t>성별</a:t>
            </a:r>
            <a:r>
              <a:rPr lang="en-US" altLang="ko-KR" sz="1050" b="0" dirty="0"/>
              <a:t>, </a:t>
            </a:r>
            <a:r>
              <a:rPr lang="ko-KR" altLang="en-US" sz="1050" b="0" dirty="0"/>
              <a:t>연령대를 기준으로 층을 나눔</a:t>
            </a:r>
            <a:br>
              <a:rPr lang="en-US" altLang="ko-KR" sz="1050" b="0" dirty="0"/>
            </a:br>
            <a:r>
              <a:rPr lang="en-US" altLang="ko-KR" sz="1050" b="0" dirty="0"/>
              <a:t>- </a:t>
            </a:r>
            <a:r>
              <a:rPr lang="ko-KR" altLang="en-US" sz="1050" b="0" dirty="0"/>
              <a:t>층마다 타겟의 비율이 동일하게 샘플링</a:t>
            </a:r>
            <a:endParaRPr lang="en-US" altLang="ko-KR" sz="1050" b="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6E59A06-4F1B-07FC-477F-851D9B97CD38}"/>
              </a:ext>
            </a:extLst>
          </p:cNvPr>
          <p:cNvGrpSpPr/>
          <p:nvPr/>
        </p:nvGrpSpPr>
        <p:grpSpPr>
          <a:xfrm>
            <a:off x="751840" y="1969800"/>
            <a:ext cx="4081820" cy="4481092"/>
            <a:chOff x="477045" y="2716529"/>
            <a:chExt cx="3922369" cy="4042411"/>
          </a:xfrm>
        </p:grpSpPr>
        <p:sp>
          <p:nvSpPr>
            <p:cNvPr id="76" name="모서리가 둥근 직사각형 36">
              <a:extLst>
                <a:ext uri="{FF2B5EF4-FFF2-40B4-BE49-F238E27FC236}">
                  <a16:creationId xmlns:a16="http://schemas.microsoft.com/office/drawing/2014/main" id="{CFC0D35B-FF9D-D5AA-D556-63DAF718F536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6222BE35-E4A5-68DE-42ED-13FFF161FB04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C4D812-AAE2-1E0E-A3BE-C34BF2EB630E}"/>
                </a:ext>
              </a:extLst>
            </p:cNvPr>
            <p:cNvSpPr txBox="1"/>
            <p:nvPr/>
          </p:nvSpPr>
          <p:spPr>
            <a:xfrm>
              <a:off x="1786620" y="2815044"/>
              <a:ext cx="1303242" cy="231464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</a:t>
              </a:r>
              <a:r>
                <a:rPr lang="ko-KR" altLang="en-US" sz="1600" b="1" dirty="0" err="1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전처리</a:t>
              </a:r>
              <a:endPara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F8C0A42-45B8-9D1E-AB23-4F47EE3352E3}"/>
              </a:ext>
            </a:extLst>
          </p:cNvPr>
          <p:cNvGrpSpPr/>
          <p:nvPr/>
        </p:nvGrpSpPr>
        <p:grpSpPr>
          <a:xfrm>
            <a:off x="957041" y="2485988"/>
            <a:ext cx="1250620" cy="223421"/>
            <a:chOff x="486594" y="1278160"/>
            <a:chExt cx="1250620" cy="223421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270B2D1-A337-A3D8-65D8-748D489F740F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34F39DB3-6472-3592-F179-1C7825FDB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1C18CDFB-11A0-2C0D-19CD-5CABDC3EE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2B00E63-7B76-1783-495D-A0FFCF133755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 err="1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이상값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 처리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A140267-4804-9957-8411-D5E3DADB1173}"/>
              </a:ext>
            </a:extLst>
          </p:cNvPr>
          <p:cNvGrpSpPr/>
          <p:nvPr/>
        </p:nvGrpSpPr>
        <p:grpSpPr>
          <a:xfrm>
            <a:off x="957041" y="3163082"/>
            <a:ext cx="1851746" cy="223421"/>
            <a:chOff x="486594" y="1278160"/>
            <a:chExt cx="1851746" cy="22342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C079EDC-C4E9-C619-38F5-05D85BC904A3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98" name="Freeform 5">
                <a:extLst>
                  <a:ext uri="{FF2B5EF4-FFF2-40B4-BE49-F238E27FC236}">
                    <a16:creationId xmlns:a16="http://schemas.microsoft.com/office/drawing/2014/main" id="{4C46E551-E39D-C701-B748-74CBA816A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40"/>
                <a:ext cx="1795461" cy="1798635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778048EB-8D5C-656C-A133-6BC45ACA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56169DB-E185-E460-2F1D-B57107C184D8}"/>
                </a:ext>
              </a:extLst>
            </p:cNvPr>
            <p:cNvSpPr/>
            <p:nvPr/>
          </p:nvSpPr>
          <p:spPr>
            <a:xfrm>
              <a:off x="777015" y="1286137"/>
              <a:ext cx="1561325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연속형 컬럼 범주화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01" name="텍스트 개체 틀 2">
            <a:extLst>
              <a:ext uri="{FF2B5EF4-FFF2-40B4-BE49-F238E27FC236}">
                <a16:creationId xmlns:a16="http://schemas.microsoft.com/office/drawing/2014/main" id="{AF06C43A-59E3-37B5-B10A-07BA300132D0}"/>
              </a:ext>
            </a:extLst>
          </p:cNvPr>
          <p:cNvSpPr txBox="1">
            <a:spLocks/>
          </p:cNvSpPr>
          <p:nvPr/>
        </p:nvSpPr>
        <p:spPr>
          <a:xfrm>
            <a:off x="1258261" y="2674699"/>
            <a:ext cx="2471314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200" b="0" dirty="0"/>
              <a:t>통근거리 </a:t>
            </a:r>
            <a:r>
              <a:rPr lang="en-US" altLang="ko-KR" sz="1200" b="0" dirty="0"/>
              <a:t>-1 </a:t>
            </a:r>
            <a:r>
              <a:rPr lang="ko-KR" altLang="en-US" sz="1200" b="0" dirty="0"/>
              <a:t>은 </a:t>
            </a:r>
            <a:r>
              <a:rPr lang="ko-KR" altLang="en-US" sz="1200" b="0" dirty="0" err="1"/>
              <a:t>이상값으로</a:t>
            </a:r>
            <a:r>
              <a:rPr lang="ko-KR" altLang="en-US" sz="1200" b="0" dirty="0"/>
              <a:t> 간주하여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으로 처리함</a:t>
            </a:r>
            <a:endParaRPr lang="en-US" altLang="ko-KR" sz="1200" b="0" dirty="0"/>
          </a:p>
        </p:txBody>
      </p:sp>
      <p:sp>
        <p:nvSpPr>
          <p:cNvPr id="102" name="텍스트 개체 틀 2">
            <a:extLst>
              <a:ext uri="{FF2B5EF4-FFF2-40B4-BE49-F238E27FC236}">
                <a16:creationId xmlns:a16="http://schemas.microsoft.com/office/drawing/2014/main" id="{C76DEABF-DE73-7775-7C48-F62D5BD21312}"/>
              </a:ext>
            </a:extLst>
          </p:cNvPr>
          <p:cNvSpPr txBox="1">
            <a:spLocks/>
          </p:cNvSpPr>
          <p:nvPr/>
        </p:nvSpPr>
        <p:spPr>
          <a:xfrm>
            <a:off x="1276178" y="3317746"/>
            <a:ext cx="2471314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200" b="0" dirty="0"/>
              <a:t>나이 → 연령대 </a:t>
            </a:r>
            <a:r>
              <a:rPr lang="en-US" altLang="ko-KR" sz="1200" b="0" dirty="0"/>
              <a:t>  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FE355-FCC5-04AF-AEF3-78B4C781BA0F}"/>
              </a:ext>
            </a:extLst>
          </p:cNvPr>
          <p:cNvGrpSpPr/>
          <p:nvPr/>
        </p:nvGrpSpPr>
        <p:grpSpPr>
          <a:xfrm>
            <a:off x="957041" y="3811456"/>
            <a:ext cx="2901713" cy="223421"/>
            <a:chOff x="486594" y="1278160"/>
            <a:chExt cx="2901713" cy="223421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73405AD-8294-5E9B-629D-17AAAAE8923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id="{F1182385-BA6A-52D1-F5C2-75BD7BD94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40"/>
                <a:ext cx="1795461" cy="1798635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8FA256E7-97DE-157B-BD1E-8FDE5984B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72FF65E-1790-25DF-F702-D5CC666B68B3}"/>
                </a:ext>
              </a:extLst>
            </p:cNvPr>
            <p:cNvSpPr/>
            <p:nvPr/>
          </p:nvSpPr>
          <p:spPr>
            <a:xfrm>
              <a:off x="777015" y="1286137"/>
              <a:ext cx="2611292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범주형 컬럼 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One-Hot Encoding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08" name="텍스트 개체 틀 2">
            <a:extLst>
              <a:ext uri="{FF2B5EF4-FFF2-40B4-BE49-F238E27FC236}">
                <a16:creationId xmlns:a16="http://schemas.microsoft.com/office/drawing/2014/main" id="{24DFBDC6-966E-71B1-2494-A13A9B06BC83}"/>
              </a:ext>
            </a:extLst>
          </p:cNvPr>
          <p:cNvSpPr txBox="1">
            <a:spLocks/>
          </p:cNvSpPr>
          <p:nvPr/>
        </p:nvSpPr>
        <p:spPr>
          <a:xfrm>
            <a:off x="1276178" y="3955686"/>
            <a:ext cx="2471314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800" indent="-17280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연령대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나라</a:t>
            </a:r>
            <a:r>
              <a:rPr lang="en-US" altLang="ko-KR" sz="1200" b="0" dirty="0"/>
              <a:t>ID, </a:t>
            </a:r>
            <a:r>
              <a:rPr lang="ko-KR" altLang="en-US" sz="1200" b="0" dirty="0"/>
              <a:t>대륙</a:t>
            </a:r>
            <a:r>
              <a:rPr lang="en-US" altLang="ko-KR" sz="1200" b="0" dirty="0"/>
              <a:t>ID,  </a:t>
            </a:r>
            <a:r>
              <a:rPr lang="ko-KR" altLang="en-US" sz="1200" b="0" dirty="0"/>
              <a:t>교육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직업종류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애완동물 </a:t>
            </a:r>
            <a:r>
              <a:rPr lang="en-US" altLang="ko-KR" sz="1200" b="0" dirty="0"/>
              <a:t>  </a:t>
            </a:r>
          </a:p>
        </p:txBody>
      </p:sp>
      <p:sp>
        <p:nvSpPr>
          <p:cNvPr id="109" name="텍스트 개체 틀 2">
            <a:extLst>
              <a:ext uri="{FF2B5EF4-FFF2-40B4-BE49-F238E27FC236}">
                <a16:creationId xmlns:a16="http://schemas.microsoft.com/office/drawing/2014/main" id="{90560488-4136-02F3-9E45-D7076EFEAA2E}"/>
              </a:ext>
            </a:extLst>
          </p:cNvPr>
          <p:cNvSpPr txBox="1">
            <a:spLocks/>
          </p:cNvSpPr>
          <p:nvPr/>
        </p:nvSpPr>
        <p:spPr>
          <a:xfrm>
            <a:off x="1001672" y="4509539"/>
            <a:ext cx="3221253" cy="37435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</a:rPr>
              <a:t>* one-hot encoding</a:t>
            </a:r>
            <a:r>
              <a:rPr lang="ko-KR" altLang="en-US" sz="1100" b="0" dirty="0">
                <a:solidFill>
                  <a:schemeClr val="bg1">
                    <a:lumMod val="50000"/>
                  </a:schemeClr>
                </a:solidFill>
              </a:rPr>
              <a:t> 예시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b="0" dirty="0">
                <a:solidFill>
                  <a:schemeClr val="bg1">
                    <a:lumMod val="50000"/>
                  </a:schemeClr>
                </a:solidFill>
              </a:rPr>
              <a:t>컬럼 더미화 후 컬럼개수 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ko-KR" altLang="en-US" sz="1100" b="0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b="0" dirty="0">
                <a:solidFill>
                  <a:schemeClr val="bg1">
                    <a:lumMod val="50000"/>
                  </a:schemeClr>
                </a:solidFill>
              </a:rPr>
              <a:t>조정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0" name="텍스트 개체 틀 2">
            <a:extLst>
              <a:ext uri="{FF2B5EF4-FFF2-40B4-BE49-F238E27FC236}">
                <a16:creationId xmlns:a16="http://schemas.microsoft.com/office/drawing/2014/main" id="{7633963A-9083-8DD7-223D-B1CD483345FC}"/>
              </a:ext>
            </a:extLst>
          </p:cNvPr>
          <p:cNvSpPr txBox="1">
            <a:spLocks/>
          </p:cNvSpPr>
          <p:nvPr/>
        </p:nvSpPr>
        <p:spPr>
          <a:xfrm>
            <a:off x="1087491" y="4740304"/>
            <a:ext cx="3221253" cy="37435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0" dirty="0">
                <a:solidFill>
                  <a:schemeClr val="bg1">
                    <a:lumMod val="50000"/>
                  </a:schemeClr>
                </a:solidFill>
              </a:rPr>
              <a:t>연속형 </a:t>
            </a:r>
            <a:r>
              <a:rPr lang="en-US" altLang="ko-KR" sz="1050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b="0" dirty="0">
                <a:solidFill>
                  <a:schemeClr val="bg1">
                    <a:lumMod val="50000"/>
                  </a:schemeClr>
                </a:solidFill>
              </a:rPr>
              <a:t>연령대</a:t>
            </a:r>
            <a:r>
              <a:rPr lang="en-US" altLang="ko-KR" sz="105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906DC7D-7BB5-05D9-57A0-BEC075585983}"/>
              </a:ext>
            </a:extLst>
          </p:cNvPr>
          <p:cNvSpPr txBox="1">
            <a:spLocks/>
          </p:cNvSpPr>
          <p:nvPr/>
        </p:nvSpPr>
        <p:spPr>
          <a:xfrm>
            <a:off x="6681271" y="5281400"/>
            <a:ext cx="2111755" cy="32991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Train </a:t>
            </a:r>
            <a:br>
              <a:rPr lang="en-US" altLang="ko-KR" sz="1050" b="0" dirty="0"/>
            </a:br>
            <a:r>
              <a:rPr lang="ko-KR" altLang="en-US" sz="1050" b="0" dirty="0"/>
              <a:t>모델이 학습할 데이터 제공</a:t>
            </a:r>
            <a:endParaRPr lang="en-US" altLang="ko-KR" sz="1050" b="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146D213-51C2-5F1B-6EEC-C72B2E55AD4F}"/>
              </a:ext>
            </a:extLst>
          </p:cNvPr>
          <p:cNvGrpSpPr/>
          <p:nvPr/>
        </p:nvGrpSpPr>
        <p:grpSpPr>
          <a:xfrm>
            <a:off x="4357028" y="1204791"/>
            <a:ext cx="1050438" cy="583955"/>
            <a:chOff x="4357028" y="1204791"/>
            <a:chExt cx="1050438" cy="583955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71D42496-B1C3-45FE-CF94-A288CC725DD3}"/>
                </a:ext>
              </a:extLst>
            </p:cNvPr>
            <p:cNvSpPr/>
            <p:nvPr/>
          </p:nvSpPr>
          <p:spPr>
            <a:xfrm>
              <a:off x="4357028" y="1204791"/>
              <a:ext cx="1023256" cy="58395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AAF3A77-6ABA-5EF3-9B27-F9E3D49550B6}"/>
                </a:ext>
              </a:extLst>
            </p:cNvPr>
            <p:cNvSpPr/>
            <p:nvPr/>
          </p:nvSpPr>
          <p:spPr>
            <a:xfrm>
              <a:off x="4461846" y="1267510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모델링 및  </a:t>
              </a:r>
              <a:br>
                <a:rPr lang="en-US" altLang="ko-KR" sz="700" dirty="0">
                  <a:latin typeface="+mn-ea"/>
                </a:rPr>
              </a:br>
              <a:r>
                <a:rPr lang="en-US" altLang="ko-KR" sz="700" dirty="0">
                  <a:latin typeface="+mn-ea"/>
                </a:rPr>
                <a:t>  </a:t>
              </a:r>
              <a:r>
                <a:rPr lang="ko-KR" altLang="en-US" sz="700" dirty="0">
                  <a:latin typeface="+mn-ea"/>
                </a:rPr>
                <a:t>운영성능평가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변수중요도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047C120-BA03-96BB-C090-B2D735DC6942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7DFB622-B338-7121-B84F-7E9B78501452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9874FE2D-F3AE-5004-1E69-D320905DF32F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AA95A85E-70F5-BCD8-7968-901DDBDD61E0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E3ECA19A-77FD-C486-74EE-A344B9F3348A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0" name="TextBox 226">
              <a:extLst>
                <a:ext uri="{FF2B5EF4-FFF2-40B4-BE49-F238E27FC236}">
                  <a16:creationId xmlns:a16="http://schemas.microsoft.com/office/drawing/2014/main" id="{8A83CE02-696F-5B62-F543-DCDB88EBA865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D08A77BA-1094-A20D-83F3-86CB53179436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2" name="TextBox 226">
              <a:extLst>
                <a:ext uri="{FF2B5EF4-FFF2-40B4-BE49-F238E27FC236}">
                  <a16:creationId xmlns:a16="http://schemas.microsoft.com/office/drawing/2014/main" id="{2E2FF12B-231B-C727-A3B9-D13D6AFDBEBE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E9DC28A9-6A00-16B6-E6E3-159B42EF7B5E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B35B188-8B8B-EDC1-87EF-BF8ECE7DD439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28DAA11C-EBEC-BBCE-E553-367A893FE9F3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6" name="TextBox 226">
              <a:extLst>
                <a:ext uri="{FF2B5EF4-FFF2-40B4-BE49-F238E27FC236}">
                  <a16:creationId xmlns:a16="http://schemas.microsoft.com/office/drawing/2014/main" id="{0C6DA935-5A5A-83BE-9836-6451B86CB3C6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9090CCF-A5FB-B61B-474B-D919922B098C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8" name="TextBox 226">
              <a:extLst>
                <a:ext uri="{FF2B5EF4-FFF2-40B4-BE49-F238E27FC236}">
                  <a16:creationId xmlns:a16="http://schemas.microsoft.com/office/drawing/2014/main" id="{1AA22098-D0C9-6648-3B5E-56C07F8A2882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B2C7E34-DB00-2626-C8C8-6E1BA561A13B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71F48F4F-2AFD-E368-5433-2F9FAE675FA8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FFF5E2C-83CB-488F-1D32-5E5EE2F13E98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데이터 </a:t>
              </a:r>
              <a:r>
                <a:rPr lang="ko-KR" altLang="en-US" sz="700" dirty="0" err="1">
                  <a:latin typeface="+mn-ea"/>
                </a:rPr>
                <a:t>전처리</a:t>
              </a:r>
              <a:r>
                <a:rPr lang="ko-KR" altLang="en-US" sz="700" dirty="0">
                  <a:latin typeface="+mn-ea"/>
                </a:rPr>
                <a:t> 분할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 및 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운영성능평가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변수중요도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5E0CCCA-6CD1-A719-4772-EAA816145EC4}"/>
              </a:ext>
            </a:extLst>
          </p:cNvPr>
          <p:cNvSpPr txBox="1">
            <a:spLocks/>
          </p:cNvSpPr>
          <p:nvPr/>
        </p:nvSpPr>
        <p:spPr>
          <a:xfrm>
            <a:off x="6677748" y="5574002"/>
            <a:ext cx="2111755" cy="44859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Valid</a:t>
            </a:r>
            <a:br>
              <a:rPr lang="en-US" altLang="ko-KR" sz="1050" b="0" dirty="0"/>
            </a:br>
            <a:r>
              <a:rPr lang="ko-KR" altLang="en-US" sz="1050" b="0" dirty="0"/>
              <a:t>모델 성능 평가하기 위한 데이터</a:t>
            </a:r>
            <a:endParaRPr lang="en-US" altLang="ko-KR" sz="1050" b="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33ECF5A-9831-EF18-0B79-FB8696E4D67F}"/>
              </a:ext>
            </a:extLst>
          </p:cNvPr>
          <p:cNvSpPr txBox="1">
            <a:spLocks/>
          </p:cNvSpPr>
          <p:nvPr/>
        </p:nvSpPr>
        <p:spPr>
          <a:xfrm>
            <a:off x="6677748" y="5909452"/>
            <a:ext cx="2111755" cy="44859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Test</a:t>
            </a:r>
            <a:br>
              <a:rPr lang="en-US" altLang="ko-KR" sz="1050" b="0" dirty="0"/>
            </a:br>
            <a:r>
              <a:rPr lang="ko-KR" altLang="en-US" sz="1050" b="0" dirty="0"/>
              <a:t>최종 성능 평가</a:t>
            </a:r>
            <a:r>
              <a:rPr lang="en-US" altLang="ko-KR" sz="1050" b="0" dirty="0"/>
              <a:t>, </a:t>
            </a:r>
            <a:r>
              <a:rPr lang="ko-KR" altLang="en-US" sz="1050" b="0" dirty="0"/>
              <a:t>일반화 성능 평가</a:t>
            </a:r>
            <a:endParaRPr lang="en-US" altLang="ko-KR" sz="1050" b="0" dirty="0"/>
          </a:p>
        </p:txBody>
      </p:sp>
      <p:graphicFrame>
        <p:nvGraphicFramePr>
          <p:cNvPr id="10" name="표 203">
            <a:extLst>
              <a:ext uri="{FF2B5EF4-FFF2-40B4-BE49-F238E27FC236}">
                <a16:creationId xmlns:a16="http://schemas.microsoft.com/office/drawing/2014/main" id="{0EE7D58C-5033-1C61-A44A-90846EF56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55764"/>
              </p:ext>
            </p:extLst>
          </p:nvPr>
        </p:nvGraphicFramePr>
        <p:xfrm>
          <a:off x="958121" y="5075231"/>
          <a:ext cx="3681178" cy="108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485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784485">
                  <a:extLst>
                    <a:ext uri="{9D8B030D-6E8A-4147-A177-3AD203B41FA5}">
                      <a16:colId xmlns:a16="http://schemas.microsoft.com/office/drawing/2014/main" val="3079885370"/>
                    </a:ext>
                  </a:extLst>
                </a:gridCol>
                <a:gridCol w="678249">
                  <a:extLst>
                    <a:ext uri="{9D8B030D-6E8A-4147-A177-3AD203B41FA5}">
                      <a16:colId xmlns:a16="http://schemas.microsoft.com/office/drawing/2014/main" val="1088008320"/>
                    </a:ext>
                  </a:extLst>
                </a:gridCol>
                <a:gridCol w="480428">
                  <a:extLst>
                    <a:ext uri="{9D8B030D-6E8A-4147-A177-3AD203B41FA5}">
                      <a16:colId xmlns:a16="http://schemas.microsoft.com/office/drawing/2014/main" val="2055810715"/>
                    </a:ext>
                  </a:extLst>
                </a:gridCol>
                <a:gridCol w="953531">
                  <a:extLst>
                    <a:ext uri="{9D8B030D-6E8A-4147-A177-3AD203B41FA5}">
                      <a16:colId xmlns:a16="http://schemas.microsoft.com/office/drawing/2014/main" val="2760212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연령대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 이상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3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53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3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 이상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5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2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46595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946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사용된 알고리즘에 대한 설명과 모델 성능 평가를 위한 지표 소개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DAB534-D7FF-E143-FA77-3F7F5B3C8119}"/>
              </a:ext>
            </a:extLst>
          </p:cNvPr>
          <p:cNvGrpSpPr/>
          <p:nvPr/>
        </p:nvGrpSpPr>
        <p:grpSpPr>
          <a:xfrm>
            <a:off x="778872" y="2030785"/>
            <a:ext cx="4118063" cy="4638304"/>
            <a:chOff x="477045" y="2716529"/>
            <a:chExt cx="3922369" cy="4042411"/>
          </a:xfrm>
        </p:grpSpPr>
        <p:sp>
          <p:nvSpPr>
            <p:cNvPr id="23" name="모서리가 둥근 직사각형 36">
              <a:extLst>
                <a:ext uri="{FF2B5EF4-FFF2-40B4-BE49-F238E27FC236}">
                  <a16:creationId xmlns:a16="http://schemas.microsoft.com/office/drawing/2014/main" id="{D7200A76-7AF1-94FB-5EF8-6FD678392DD8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id="{FE44327C-9970-5350-532C-1494673B0114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46048D-3B6E-6855-52A1-5BDAA2850165}"/>
                </a:ext>
              </a:extLst>
            </p:cNvPr>
            <p:cNvSpPr txBox="1"/>
            <p:nvPr/>
          </p:nvSpPr>
          <p:spPr>
            <a:xfrm>
              <a:off x="1545360" y="2815044"/>
              <a:ext cx="1785746" cy="230269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활용 알고리즘 설명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B8FE8DA-1735-5F30-BA81-0DB5976A7049}"/>
              </a:ext>
            </a:extLst>
          </p:cNvPr>
          <p:cNvGrpSpPr/>
          <p:nvPr/>
        </p:nvGrpSpPr>
        <p:grpSpPr>
          <a:xfrm>
            <a:off x="5135197" y="2030785"/>
            <a:ext cx="4159274" cy="4646489"/>
            <a:chOff x="5135197" y="2346643"/>
            <a:chExt cx="3922369" cy="4330631"/>
          </a:xfrm>
        </p:grpSpPr>
        <p:sp>
          <p:nvSpPr>
            <p:cNvPr id="28" name="모서리가 둥근 직사각형 36">
              <a:extLst>
                <a:ext uri="{FF2B5EF4-FFF2-40B4-BE49-F238E27FC236}">
                  <a16:creationId xmlns:a16="http://schemas.microsoft.com/office/drawing/2014/main" id="{5A47FA01-ABEC-CE6A-F751-4CB7B5999AE5}"/>
                </a:ext>
              </a:extLst>
            </p:cNvPr>
            <p:cNvSpPr/>
            <p:nvPr/>
          </p:nvSpPr>
          <p:spPr>
            <a:xfrm>
              <a:off x="5135197" y="2346643"/>
              <a:ext cx="3922369" cy="4330631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id="{9D207F8D-E075-66FF-B067-CFB1AB8E7B10}"/>
                </a:ext>
              </a:extLst>
            </p:cNvPr>
            <p:cNvSpPr/>
            <p:nvPr/>
          </p:nvSpPr>
          <p:spPr>
            <a:xfrm>
              <a:off x="5185122" y="2737493"/>
              <a:ext cx="3822593" cy="3846288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CB88B9-80EB-96F7-380A-5BC8D6709C6E}"/>
                </a:ext>
              </a:extLst>
            </p:cNvPr>
            <p:cNvSpPr txBox="1"/>
            <p:nvPr/>
          </p:nvSpPr>
          <p:spPr>
            <a:xfrm>
              <a:off x="6686017" y="2452182"/>
              <a:ext cx="820738" cy="2853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평가지표</a:t>
              </a:r>
            </a:p>
          </p:txBody>
        </p:sp>
      </p:grp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BDE1BD3A-393B-9414-1B28-9B9FD5CA822E}"/>
              </a:ext>
            </a:extLst>
          </p:cNvPr>
          <p:cNvSpPr txBox="1">
            <a:spLocks/>
          </p:cNvSpPr>
          <p:nvPr/>
        </p:nvSpPr>
        <p:spPr>
          <a:xfrm>
            <a:off x="5292637" y="2871751"/>
            <a:ext cx="1431723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700"/>
              </a:lnSpc>
              <a:buFont typeface="Arial" panose="020B0604020202020204" pitchFamily="34" charset="0"/>
              <a:buChar char="•"/>
            </a:pPr>
            <a:endParaRPr lang="en-US" altLang="ko-KR" sz="1050" b="0" dirty="0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60ECDB4E-C906-3B93-C769-9B8126F5FE02}"/>
              </a:ext>
            </a:extLst>
          </p:cNvPr>
          <p:cNvSpPr txBox="1">
            <a:spLocks/>
          </p:cNvSpPr>
          <p:nvPr/>
        </p:nvSpPr>
        <p:spPr>
          <a:xfrm>
            <a:off x="5340935" y="2948628"/>
            <a:ext cx="3591132" cy="1843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이벤트로 예측한 샘플 중 실제 이벤트인 샘플의 비율</a:t>
            </a:r>
            <a:endParaRPr lang="en-US" altLang="ko-KR" sz="1050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26FA9C14-9877-5748-432C-9714B54F5F80}"/>
              </a:ext>
            </a:extLst>
          </p:cNvPr>
          <p:cNvSpPr txBox="1">
            <a:spLocks/>
          </p:cNvSpPr>
          <p:nvPr/>
        </p:nvSpPr>
        <p:spPr>
          <a:xfrm>
            <a:off x="5340935" y="3900453"/>
            <a:ext cx="3675268" cy="19315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실제 이벤트 샘플 중에서 모델이 이벤트로 예측한 샘플의 비율</a:t>
            </a:r>
            <a:endParaRPr lang="en-US" altLang="ko-KR" sz="105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AEAB685-B984-E33B-5840-F4FEFF298209}"/>
              </a:ext>
            </a:extLst>
          </p:cNvPr>
          <p:cNvGrpSpPr/>
          <p:nvPr/>
        </p:nvGrpSpPr>
        <p:grpSpPr>
          <a:xfrm>
            <a:off x="997630" y="2655070"/>
            <a:ext cx="1707476" cy="223421"/>
            <a:chOff x="486594" y="1278160"/>
            <a:chExt cx="1707476" cy="22342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FE06971-1E5A-FEF9-9214-82ADDCC2BE30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19414577-8B6A-6CCE-20B8-5A91B732C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B832830-C0F0-72DE-E7E5-30F0DC64B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F6FD0C7-4F2D-03E7-CB6A-9AAB9BF22A6A}"/>
                </a:ext>
              </a:extLst>
            </p:cNvPr>
            <p:cNvSpPr/>
            <p:nvPr/>
          </p:nvSpPr>
          <p:spPr>
            <a:xfrm>
              <a:off x="777015" y="1286137"/>
              <a:ext cx="1417055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 err="1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랜덤포레스트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(RF)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86" name="텍스트 개체 틀 2">
            <a:extLst>
              <a:ext uri="{FF2B5EF4-FFF2-40B4-BE49-F238E27FC236}">
                <a16:creationId xmlns:a16="http://schemas.microsoft.com/office/drawing/2014/main" id="{E339E343-8F36-3460-CE65-5F4E226C854B}"/>
              </a:ext>
            </a:extLst>
          </p:cNvPr>
          <p:cNvSpPr txBox="1">
            <a:spLocks/>
          </p:cNvSpPr>
          <p:nvPr/>
        </p:nvSpPr>
        <p:spPr>
          <a:xfrm>
            <a:off x="1108927" y="2923581"/>
            <a:ext cx="3531270" cy="28686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000" b="0" dirty="0"/>
              <a:t>여러 개의 의사결정나무를 조합하여 예측 성능 향상시키는 기법</a:t>
            </a:r>
          </a:p>
        </p:txBody>
      </p:sp>
      <p:sp>
        <p:nvSpPr>
          <p:cNvPr id="89" name="텍스트 개체 틀 2">
            <a:extLst>
              <a:ext uri="{FF2B5EF4-FFF2-40B4-BE49-F238E27FC236}">
                <a16:creationId xmlns:a16="http://schemas.microsoft.com/office/drawing/2014/main" id="{E55B09AC-F876-2868-5800-EEF673D91C70}"/>
              </a:ext>
            </a:extLst>
          </p:cNvPr>
          <p:cNvSpPr txBox="1">
            <a:spLocks/>
          </p:cNvSpPr>
          <p:nvPr/>
        </p:nvSpPr>
        <p:spPr>
          <a:xfrm>
            <a:off x="1116508" y="3145866"/>
            <a:ext cx="2681023" cy="85151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/>
              <a:t>장점 </a:t>
            </a:r>
            <a:r>
              <a:rPr lang="en-US" altLang="ko-KR" sz="1000" b="0" dirty="0"/>
              <a:t>: </a:t>
            </a:r>
            <a:r>
              <a:rPr lang="ko-KR" altLang="en-US" sz="1000" b="0" dirty="0" err="1"/>
              <a:t>과적합</a:t>
            </a:r>
            <a:r>
              <a:rPr lang="ko-KR" altLang="en-US" sz="1000" b="0" dirty="0"/>
              <a:t> 줄일 수 있음</a:t>
            </a:r>
            <a:br>
              <a:rPr lang="en-US" altLang="ko-KR" sz="1000" b="0" dirty="0"/>
            </a:br>
            <a:r>
              <a:rPr lang="en-US" altLang="ko-KR" sz="1000" b="0" dirty="0"/>
              <a:t>          </a:t>
            </a:r>
            <a:r>
              <a:rPr lang="ko-KR" altLang="en-US" sz="1000" b="0" dirty="0" err="1"/>
              <a:t>결측치에</a:t>
            </a:r>
            <a:r>
              <a:rPr lang="ko-KR" altLang="en-US" sz="1000" b="0" dirty="0"/>
              <a:t> 민감하지 않음</a:t>
            </a:r>
            <a:endParaRPr lang="en-US" altLang="ko-KR" sz="1000" b="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/>
              <a:t>단점 </a:t>
            </a:r>
            <a:r>
              <a:rPr lang="en-US" altLang="ko-KR" sz="1000" b="0" dirty="0"/>
              <a:t>:  </a:t>
            </a:r>
            <a:r>
              <a:rPr lang="ko-KR" altLang="en-US" sz="1000" b="0" dirty="0"/>
              <a:t>의사결정 나무 많아질수록 모델 복잡해짐</a:t>
            </a:r>
            <a:br>
              <a:rPr lang="en-US" altLang="ko-KR" sz="1000" b="0" dirty="0"/>
            </a:br>
            <a:r>
              <a:rPr lang="ko-KR" altLang="en-US" sz="1000" b="0" dirty="0"/>
              <a:t>           최적의 파라미터 찾기 위해 많은 시간 소요</a:t>
            </a:r>
            <a:endParaRPr lang="en-US" altLang="ko-KR" sz="1000" b="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B972D40-858E-AEBA-0F94-23D575169BC1}"/>
              </a:ext>
            </a:extLst>
          </p:cNvPr>
          <p:cNvGrpSpPr/>
          <p:nvPr/>
        </p:nvGrpSpPr>
        <p:grpSpPr>
          <a:xfrm>
            <a:off x="997630" y="4316685"/>
            <a:ext cx="1024596" cy="223421"/>
            <a:chOff x="486594" y="1278160"/>
            <a:chExt cx="1024596" cy="22342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54B1D43-88F4-428B-979C-B4AF4AD2ECEA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CBF82ECD-6441-8CF3-D3CC-792368976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73B5328D-DDB4-C8E0-1F83-06B43B6A9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2D25581-EAAC-4525-B64B-E04FE23E351F}"/>
                </a:ext>
              </a:extLst>
            </p:cNvPr>
            <p:cNvSpPr/>
            <p:nvPr/>
          </p:nvSpPr>
          <p:spPr>
            <a:xfrm>
              <a:off x="777015" y="1286137"/>
              <a:ext cx="734175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en-US" altLang="ko-KR" sz="1400" b="1" kern="0" dirty="0" err="1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XGBoost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99" name="텍스트 개체 틀 2">
            <a:extLst>
              <a:ext uri="{FF2B5EF4-FFF2-40B4-BE49-F238E27FC236}">
                <a16:creationId xmlns:a16="http://schemas.microsoft.com/office/drawing/2014/main" id="{DFD19205-A218-A7DC-730C-B15B5EBA702E}"/>
              </a:ext>
            </a:extLst>
          </p:cNvPr>
          <p:cNvSpPr txBox="1">
            <a:spLocks/>
          </p:cNvSpPr>
          <p:nvPr/>
        </p:nvSpPr>
        <p:spPr>
          <a:xfrm>
            <a:off x="1108927" y="4656763"/>
            <a:ext cx="3304382" cy="30271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000" b="0" dirty="0"/>
              <a:t>여러 개의 의사결정 나무를 순차적으로 학습하여 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이전 모델의 </a:t>
            </a:r>
            <a:br>
              <a:rPr lang="en-US" altLang="ko-KR" sz="1000" b="0" dirty="0"/>
            </a:br>
            <a:r>
              <a:rPr lang="ko-KR" altLang="en-US" sz="1000" b="0" dirty="0"/>
              <a:t>오차를 줄이는 방향으로 개선하는 기법</a:t>
            </a:r>
          </a:p>
        </p:txBody>
      </p:sp>
      <p:sp>
        <p:nvSpPr>
          <p:cNvPr id="101" name="텍스트 개체 틀 2">
            <a:extLst>
              <a:ext uri="{FF2B5EF4-FFF2-40B4-BE49-F238E27FC236}">
                <a16:creationId xmlns:a16="http://schemas.microsoft.com/office/drawing/2014/main" id="{FE341F9B-6D23-2DB5-3D0F-073463C82130}"/>
              </a:ext>
            </a:extLst>
          </p:cNvPr>
          <p:cNvSpPr txBox="1">
            <a:spLocks/>
          </p:cNvSpPr>
          <p:nvPr/>
        </p:nvSpPr>
        <p:spPr>
          <a:xfrm>
            <a:off x="1116508" y="4937268"/>
            <a:ext cx="2681023" cy="73777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/>
              <a:t>장점 </a:t>
            </a:r>
            <a:r>
              <a:rPr lang="en-US" altLang="ko-KR" sz="1000" b="0" dirty="0"/>
              <a:t>: </a:t>
            </a:r>
            <a:r>
              <a:rPr lang="ko-KR" altLang="en-US" sz="1000" b="0" dirty="0"/>
              <a:t>자동 가지치기를 통해 복잡도를 줄임</a:t>
            </a:r>
            <a:br>
              <a:rPr lang="en-US" altLang="ko-KR" sz="1000" b="0" dirty="0"/>
            </a:br>
            <a:r>
              <a:rPr lang="en-US" altLang="ko-KR" sz="1000" b="0" dirty="0"/>
              <a:t>          </a:t>
            </a:r>
            <a:r>
              <a:rPr lang="ko-KR" altLang="en-US" sz="1000" b="0" dirty="0"/>
              <a:t>병렬 처리를 통한 빠른 학습 속도 제공</a:t>
            </a:r>
            <a:endParaRPr lang="en-US" altLang="ko-KR" sz="1000" b="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/>
              <a:t>단점 </a:t>
            </a:r>
            <a:r>
              <a:rPr lang="en-US" altLang="ko-KR" sz="1000" b="0" dirty="0"/>
              <a:t>: </a:t>
            </a:r>
            <a:r>
              <a:rPr lang="ko-KR" altLang="en-US" sz="1000" b="0" dirty="0" err="1"/>
              <a:t>랜덤포레스트에</a:t>
            </a:r>
            <a:r>
              <a:rPr lang="ko-KR" altLang="en-US" sz="1000" b="0" dirty="0"/>
              <a:t> 비해 </a:t>
            </a:r>
            <a:r>
              <a:rPr lang="ko-KR" altLang="en-US" sz="1000" b="0" dirty="0" err="1"/>
              <a:t>하이퍼파라미터</a:t>
            </a:r>
            <a:r>
              <a:rPr lang="ko-KR" altLang="en-US" sz="1000" b="0" dirty="0"/>
              <a:t> 튜닝이 중요함</a:t>
            </a:r>
            <a:endParaRPr lang="en-US" altLang="ko-KR" sz="1000" b="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DAE28A6-D6E9-72EA-4DC6-9966AEFDC185}"/>
              </a:ext>
            </a:extLst>
          </p:cNvPr>
          <p:cNvGrpSpPr/>
          <p:nvPr/>
        </p:nvGrpSpPr>
        <p:grpSpPr>
          <a:xfrm>
            <a:off x="5292637" y="2675357"/>
            <a:ext cx="1411410" cy="200404"/>
            <a:chOff x="494119" y="1255010"/>
            <a:chExt cx="1411410" cy="20040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D9CF3D9-9A7C-82F9-3564-DFE38BE64AA5}"/>
                </a:ext>
              </a:extLst>
            </p:cNvPr>
            <p:cNvGrpSpPr/>
            <p:nvPr/>
          </p:nvGrpSpPr>
          <p:grpSpPr>
            <a:xfrm>
              <a:off x="494119" y="1255010"/>
              <a:ext cx="227425" cy="199271"/>
              <a:chOff x="-1509284" y="596716"/>
              <a:chExt cx="2076022" cy="1819020"/>
            </a:xfrm>
          </p:grpSpPr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BAC73AA1-A3BA-3651-23D6-AF3AA8B58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9284" y="652545"/>
                <a:ext cx="1658088" cy="1763191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834EB77B-C919-ABA6-F79D-1A1EF67F1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7" y="596716"/>
                <a:ext cx="1801815" cy="1435099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8E61AF-F9D9-A996-B6DE-BAC83A1537CB}"/>
                </a:ext>
              </a:extLst>
            </p:cNvPr>
            <p:cNvSpPr/>
            <p:nvPr/>
          </p:nvSpPr>
          <p:spPr>
            <a:xfrm>
              <a:off x="777015" y="1286137"/>
              <a:ext cx="1128514" cy="169277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1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정밀도</a:t>
              </a:r>
              <a:r>
                <a:rPr lang="en-US" altLang="ko-KR" sz="11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(Precision)</a:t>
              </a:r>
              <a:endParaRPr lang="en-US" altLang="ko-KR" sz="11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2F8D57B-0C47-7173-FAD0-81D60A79077C}"/>
              </a:ext>
            </a:extLst>
          </p:cNvPr>
          <p:cNvGrpSpPr/>
          <p:nvPr/>
        </p:nvGrpSpPr>
        <p:grpSpPr>
          <a:xfrm>
            <a:off x="5292637" y="3638373"/>
            <a:ext cx="1198211" cy="199271"/>
            <a:chOff x="494119" y="1255010"/>
            <a:chExt cx="1198211" cy="19927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9984EB4-2C19-781F-895B-7B8241E264B4}"/>
                </a:ext>
              </a:extLst>
            </p:cNvPr>
            <p:cNvGrpSpPr/>
            <p:nvPr/>
          </p:nvGrpSpPr>
          <p:grpSpPr>
            <a:xfrm>
              <a:off x="494119" y="1255010"/>
              <a:ext cx="227425" cy="199271"/>
              <a:chOff x="-1509284" y="596716"/>
              <a:chExt cx="2076022" cy="1819020"/>
            </a:xfrm>
          </p:grpSpPr>
          <p:sp>
            <p:nvSpPr>
              <p:cNvPr id="110" name="Freeform 5">
                <a:extLst>
                  <a:ext uri="{FF2B5EF4-FFF2-40B4-BE49-F238E27FC236}">
                    <a16:creationId xmlns:a16="http://schemas.microsoft.com/office/drawing/2014/main" id="{7687A4E9-8C09-C9EE-9A90-3EA0FD173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9284" y="652545"/>
                <a:ext cx="1658088" cy="1763191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1" name="Freeform 6">
                <a:extLst>
                  <a:ext uri="{FF2B5EF4-FFF2-40B4-BE49-F238E27FC236}">
                    <a16:creationId xmlns:a16="http://schemas.microsoft.com/office/drawing/2014/main" id="{FF7F56EC-B89A-0E59-1024-C601DBB3E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7" y="596716"/>
                <a:ext cx="1801815" cy="1435099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355CBA4-B2AA-5C68-8556-C4E74C2D035B}"/>
                </a:ext>
              </a:extLst>
            </p:cNvPr>
            <p:cNvSpPr/>
            <p:nvPr/>
          </p:nvSpPr>
          <p:spPr>
            <a:xfrm>
              <a:off x="777015" y="1274562"/>
              <a:ext cx="915315" cy="169277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100" b="1" kern="0" dirty="0" err="1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재현율</a:t>
              </a:r>
              <a:r>
                <a:rPr lang="en-US" altLang="ko-KR" sz="11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(Recall)</a:t>
              </a:r>
              <a:endParaRPr lang="en-US" altLang="ko-KR" sz="11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12" name="텍스트 개체 틀 2">
            <a:extLst>
              <a:ext uri="{FF2B5EF4-FFF2-40B4-BE49-F238E27FC236}">
                <a16:creationId xmlns:a16="http://schemas.microsoft.com/office/drawing/2014/main" id="{861FA374-43DD-34DA-5E22-EECFA9CD0405}"/>
              </a:ext>
            </a:extLst>
          </p:cNvPr>
          <p:cNvSpPr txBox="1">
            <a:spLocks/>
          </p:cNvSpPr>
          <p:nvPr/>
        </p:nvSpPr>
        <p:spPr>
          <a:xfrm>
            <a:off x="5340935" y="4910599"/>
            <a:ext cx="3577187" cy="22889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정밀도와 재현율을 모두 고려하여 평가하는 지표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BCC461-C736-2844-F85E-E4B1C3C094FB}"/>
              </a:ext>
            </a:extLst>
          </p:cNvPr>
          <p:cNvGrpSpPr/>
          <p:nvPr/>
        </p:nvGrpSpPr>
        <p:grpSpPr>
          <a:xfrm>
            <a:off x="5292637" y="4654910"/>
            <a:ext cx="831123" cy="200404"/>
            <a:chOff x="494119" y="1255010"/>
            <a:chExt cx="831123" cy="200404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7955AAD-40EB-7AD5-18A7-81D03C84DA82}"/>
                </a:ext>
              </a:extLst>
            </p:cNvPr>
            <p:cNvGrpSpPr/>
            <p:nvPr/>
          </p:nvGrpSpPr>
          <p:grpSpPr>
            <a:xfrm>
              <a:off x="494119" y="1255010"/>
              <a:ext cx="227425" cy="199271"/>
              <a:chOff x="-1509284" y="596716"/>
              <a:chExt cx="2076022" cy="1819020"/>
            </a:xfrm>
          </p:grpSpPr>
          <p:sp>
            <p:nvSpPr>
              <p:cNvPr id="116" name="Freeform 5">
                <a:extLst>
                  <a:ext uri="{FF2B5EF4-FFF2-40B4-BE49-F238E27FC236}">
                    <a16:creationId xmlns:a16="http://schemas.microsoft.com/office/drawing/2014/main" id="{442EFC60-22A8-1C6B-285F-B01991C79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09284" y="652545"/>
                <a:ext cx="1658088" cy="1763191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id="{E5D916D1-3E11-ADDC-A978-A62042211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7" y="596716"/>
                <a:ext cx="1801815" cy="1435099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0DAE83A-C0B3-12A6-BC52-C55E8748DC31}"/>
                </a:ext>
              </a:extLst>
            </p:cNvPr>
            <p:cNvSpPr/>
            <p:nvPr/>
          </p:nvSpPr>
          <p:spPr>
            <a:xfrm>
              <a:off x="777015" y="1286137"/>
              <a:ext cx="548227" cy="169277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en-US" altLang="ko-KR" sz="11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f1-score</a:t>
              </a:r>
              <a:endParaRPr lang="en-US" altLang="ko-KR" sz="11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39" name="텍스트 개체 틀 2">
            <a:extLst>
              <a:ext uri="{FF2B5EF4-FFF2-40B4-BE49-F238E27FC236}">
                <a16:creationId xmlns:a16="http://schemas.microsoft.com/office/drawing/2014/main" id="{10D325A9-0859-6C3E-8D4A-08CA6A35C83C}"/>
              </a:ext>
            </a:extLst>
          </p:cNvPr>
          <p:cNvSpPr txBox="1">
            <a:spLocks/>
          </p:cNvSpPr>
          <p:nvPr/>
        </p:nvSpPr>
        <p:spPr>
          <a:xfrm>
            <a:off x="5340935" y="3138971"/>
            <a:ext cx="3591132" cy="30476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buFont typeface="Arial" panose="020B0604020202020204" pitchFamily="34" charset="0"/>
              <a:buChar char="•"/>
            </a:pPr>
            <a:r>
              <a:rPr lang="ko-KR" altLang="en-US" sz="1050" b="0" dirty="0"/>
              <a:t>정밀도가 높은 모델은 잘못된 고객을 대상으로 마케팅 할 경우를</a:t>
            </a:r>
            <a:br>
              <a:rPr lang="en-US" altLang="ko-KR" sz="1050" b="0" dirty="0"/>
            </a:br>
            <a:r>
              <a:rPr lang="en-US" altLang="ko-KR" sz="1050" b="0" dirty="0"/>
              <a:t>   </a:t>
            </a:r>
            <a:r>
              <a:rPr lang="ko-KR" altLang="en-US" sz="1050" b="0" dirty="0"/>
              <a:t>줄여</a:t>
            </a:r>
            <a:r>
              <a:rPr lang="en-US" altLang="ko-KR" sz="1050" b="0" dirty="0"/>
              <a:t> </a:t>
            </a:r>
            <a:r>
              <a:rPr lang="ko-KR" altLang="en-US" sz="1050" dirty="0"/>
              <a:t>비용을 줄일 수 있음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:a16="http://schemas.microsoft.com/office/drawing/2014/main" id="{74E1D705-6CD6-7959-8BA2-90BD4C9FED97}"/>
              </a:ext>
            </a:extLst>
          </p:cNvPr>
          <p:cNvSpPr txBox="1">
            <a:spLocks/>
          </p:cNvSpPr>
          <p:nvPr/>
        </p:nvSpPr>
        <p:spPr>
          <a:xfrm>
            <a:off x="5340935" y="4095999"/>
            <a:ext cx="3675268" cy="44426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buFont typeface="Arial" panose="020B0604020202020204" pitchFamily="34" charset="0"/>
              <a:buChar char="•"/>
            </a:pPr>
            <a:r>
              <a:rPr lang="ko-KR" altLang="en-US" sz="1050" b="0" dirty="0"/>
              <a:t>재현율이 높은 모델은 </a:t>
            </a:r>
            <a:r>
              <a:rPr lang="ko-KR" altLang="en-US" sz="1050" dirty="0"/>
              <a:t>이벤트 가능성이 높은 고객을 더 많이</a:t>
            </a:r>
            <a:br>
              <a:rPr lang="en-US" altLang="ko-KR" sz="1050" dirty="0"/>
            </a:br>
            <a:r>
              <a:rPr lang="en-US" altLang="ko-KR" sz="1050" dirty="0"/>
              <a:t>   </a:t>
            </a:r>
            <a:r>
              <a:rPr lang="ko-KR" altLang="en-US" sz="1050" dirty="0"/>
              <a:t>예측</a:t>
            </a:r>
            <a:r>
              <a:rPr lang="ko-KR" altLang="en-US" sz="1050" b="0" dirty="0"/>
              <a:t>할 수 있지만 실제로 이벤트가 아닌 고객이 늘어날 수 있음</a:t>
            </a:r>
            <a:br>
              <a:rPr lang="en-US" altLang="ko-KR" sz="1050" b="0" dirty="0"/>
            </a:br>
            <a:r>
              <a:rPr lang="en-US" altLang="ko-KR" sz="1050" b="0" dirty="0"/>
              <a:t>   </a:t>
            </a:r>
            <a:r>
              <a:rPr lang="ko-KR" altLang="en-US" sz="1050" b="0" dirty="0"/>
              <a:t>따라서 비용이 증가할 수 있음</a:t>
            </a:r>
            <a:endParaRPr lang="en-US" altLang="ko-KR" sz="1050" b="0" dirty="0"/>
          </a:p>
        </p:txBody>
      </p:sp>
      <p:sp>
        <p:nvSpPr>
          <p:cNvPr id="141" name="텍스트 개체 틀 2">
            <a:extLst>
              <a:ext uri="{FF2B5EF4-FFF2-40B4-BE49-F238E27FC236}">
                <a16:creationId xmlns:a16="http://schemas.microsoft.com/office/drawing/2014/main" id="{E41C68D8-0793-4F88-ABA2-E1BBD7226874}"/>
              </a:ext>
            </a:extLst>
          </p:cNvPr>
          <p:cNvSpPr txBox="1">
            <a:spLocks/>
          </p:cNvSpPr>
          <p:nvPr/>
        </p:nvSpPr>
        <p:spPr>
          <a:xfrm>
            <a:off x="5340935" y="5156695"/>
            <a:ext cx="3577187" cy="31661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잘못된 고객을 대상으로 마케팅 할 경우를 줄여 비용을 줄일 수 있고</a:t>
            </a:r>
            <a:r>
              <a:rPr lang="en-US" altLang="ko-KR" sz="1050" dirty="0"/>
              <a:t>,</a:t>
            </a:r>
            <a:br>
              <a:rPr lang="en-US" altLang="ko-KR" sz="1050" dirty="0"/>
            </a:br>
            <a:r>
              <a:rPr lang="en-US" altLang="ko-KR" sz="1050" dirty="0"/>
              <a:t>   </a:t>
            </a:r>
            <a:r>
              <a:rPr lang="ko-KR" altLang="en-US" sz="1050" dirty="0"/>
              <a:t>마케팅 대상 고객 수를 늘려 마케팅 활동의 성과를 극대화 할 수 있음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B3D4DD3-B67C-E201-95EA-F2D24114D600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9879CEF-1C8E-08DA-E418-077EB9F62E6F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17B9AEB9-08B6-83CB-67F6-CB59AC6F2EB0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5" name="이등변 삼각형 164">
                <a:extLst>
                  <a:ext uri="{FF2B5EF4-FFF2-40B4-BE49-F238E27FC236}">
                    <a16:creationId xmlns:a16="http://schemas.microsoft.com/office/drawing/2014/main" id="{2CC491AC-D921-CB2A-5271-D7052380C8F5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934E42CF-1176-01D5-2FE9-EC88AB6FC7DA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5" name="TextBox 226">
              <a:extLst>
                <a:ext uri="{FF2B5EF4-FFF2-40B4-BE49-F238E27FC236}">
                  <a16:creationId xmlns:a16="http://schemas.microsoft.com/office/drawing/2014/main" id="{906418C6-49DB-905D-57A0-382947FC279A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73393A75-80D0-2190-2AA8-EA8611B76E5B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7" name="TextBox 226">
              <a:extLst>
                <a:ext uri="{FF2B5EF4-FFF2-40B4-BE49-F238E27FC236}">
                  <a16:creationId xmlns:a16="http://schemas.microsoft.com/office/drawing/2014/main" id="{45D78FFE-32B8-096D-06DE-6ACAEF40819C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9020E269-EC8F-F3E5-53A2-C3C61A0A22E5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E94731E-18F8-07D6-0D00-A12A67AC1F0B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0A39900B-BD81-0D85-064A-B7AB10105853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1" name="TextBox 226">
              <a:extLst>
                <a:ext uri="{FF2B5EF4-FFF2-40B4-BE49-F238E27FC236}">
                  <a16:creationId xmlns:a16="http://schemas.microsoft.com/office/drawing/2014/main" id="{7B909BA1-A32F-73FC-7C49-51E5C09A5953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5EE9D6E1-25E2-8B96-2A59-1DDE903C1610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3" name="TextBox 226">
              <a:extLst>
                <a:ext uri="{FF2B5EF4-FFF2-40B4-BE49-F238E27FC236}">
                  <a16:creationId xmlns:a16="http://schemas.microsoft.com/office/drawing/2014/main" id="{4EBA2FA4-801E-BAE3-455F-CF7DD87B196F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D8D67F6C-A7CF-B92B-1FE8-4A6AE6295591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C17A43DA-533F-6D27-35D3-E255081BFE1C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EB03E36-3C1D-5CA9-56A8-C9D27E478A5B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모델링 및  </a:t>
              </a:r>
              <a:br>
                <a:rPr lang="en-US" altLang="ko-KR" sz="700" dirty="0">
                  <a:latin typeface="+mn-ea"/>
                </a:rPr>
              </a:br>
              <a:r>
                <a:rPr lang="en-US" altLang="ko-KR" sz="700" dirty="0">
                  <a:latin typeface="+mn-ea"/>
                </a:rPr>
                <a:t>  </a:t>
              </a:r>
              <a:r>
                <a:rPr lang="ko-KR" altLang="en-US" sz="700" dirty="0">
                  <a:latin typeface="+mn-ea"/>
                </a:rPr>
                <a:t>운영성능평가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변수중요도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7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8">
            <a:extLst>
              <a:ext uri="{FF2B5EF4-FFF2-40B4-BE49-F238E27FC236}">
                <a16:creationId xmlns:a16="http://schemas.microsoft.com/office/drawing/2014/main" id="{3084E144-EF0E-094F-19F3-56B604990A3F}"/>
              </a:ext>
            </a:extLst>
          </p:cNvPr>
          <p:cNvSpPr/>
          <p:nvPr/>
        </p:nvSpPr>
        <p:spPr>
          <a:xfrm>
            <a:off x="950135" y="2418427"/>
            <a:ext cx="3822593" cy="3754576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spc="0" dirty="0"/>
              <a:t>RF </a:t>
            </a:r>
            <a:r>
              <a:rPr lang="ko-KR" altLang="en-US" sz="1400" b="0" spc="0" dirty="0"/>
              <a:t>모델 선정 이유와 적합성에 대한 설명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0" dirty="0"/>
              <a:t>모델링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8C49A-1135-2214-DDC6-55249E35C6BD}"/>
              </a:ext>
            </a:extLst>
          </p:cNvPr>
          <p:cNvSpPr/>
          <p:nvPr/>
        </p:nvSpPr>
        <p:spPr>
          <a:xfrm>
            <a:off x="6385394" y="810297"/>
            <a:ext cx="1186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2</a:t>
            </a:r>
            <a:endParaRPr lang="ko-KR" altLang="en-US" sz="1600" b="1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14B9B-CACC-F16E-C439-5EF041F737B6}"/>
              </a:ext>
            </a:extLst>
          </p:cNvPr>
          <p:cNvSpPr/>
          <p:nvPr/>
        </p:nvSpPr>
        <p:spPr>
          <a:xfrm>
            <a:off x="10203002" y="5789782"/>
            <a:ext cx="1125308" cy="1384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ko-KR" altLang="en-US" sz="9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이벤트</a:t>
            </a:r>
            <a:r>
              <a:rPr lang="en-US" altLang="ko-KR" sz="9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/</a:t>
            </a:r>
            <a:r>
              <a:rPr lang="ko-KR" altLang="en-US" sz="9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논이벤트 활용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6B5E6D-FEFA-5259-B116-F79A219BA961}"/>
              </a:ext>
            </a:extLst>
          </p:cNvPr>
          <p:cNvGrpSpPr/>
          <p:nvPr/>
        </p:nvGrpSpPr>
        <p:grpSpPr>
          <a:xfrm>
            <a:off x="682906" y="1925929"/>
            <a:ext cx="4270057" cy="4781837"/>
            <a:chOff x="5096674" y="2342780"/>
            <a:chExt cx="4159086" cy="4230740"/>
          </a:xfrm>
        </p:grpSpPr>
        <p:sp>
          <p:nvSpPr>
            <p:cNvPr id="24" name="모서리가 둥근 직사각형 36">
              <a:extLst>
                <a:ext uri="{FF2B5EF4-FFF2-40B4-BE49-F238E27FC236}">
                  <a16:creationId xmlns:a16="http://schemas.microsoft.com/office/drawing/2014/main" id="{2AAEFC79-2CA9-4CF6-EEEB-F6DAEC954D33}"/>
                </a:ext>
              </a:extLst>
            </p:cNvPr>
            <p:cNvSpPr/>
            <p:nvPr/>
          </p:nvSpPr>
          <p:spPr>
            <a:xfrm>
              <a:off x="5096674" y="2342780"/>
              <a:ext cx="4159086" cy="4230740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38">
              <a:extLst>
                <a:ext uri="{FF2B5EF4-FFF2-40B4-BE49-F238E27FC236}">
                  <a16:creationId xmlns:a16="http://schemas.microsoft.com/office/drawing/2014/main" id="{0586340B-5670-8187-C423-0D5034BF5FEF}"/>
                </a:ext>
              </a:extLst>
            </p:cNvPr>
            <p:cNvSpPr/>
            <p:nvPr/>
          </p:nvSpPr>
          <p:spPr>
            <a:xfrm>
              <a:off x="5149573" y="2688675"/>
              <a:ext cx="4053288" cy="3829020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9ADB026F-096B-6E4B-CA8B-B6E07F708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4" name="표 203">
            <a:extLst>
              <a:ext uri="{FF2B5EF4-FFF2-40B4-BE49-F238E27FC236}">
                <a16:creationId xmlns:a16="http://schemas.microsoft.com/office/drawing/2014/main" id="{219152D6-2BF4-6712-D0E5-8CCEBF4CD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74265"/>
              </p:ext>
            </p:extLst>
          </p:nvPr>
        </p:nvGraphicFramePr>
        <p:xfrm>
          <a:off x="927568" y="4260924"/>
          <a:ext cx="1859709" cy="122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18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462391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</a:tblGrid>
              <a:tr h="2298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RF 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변수 중요도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값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변수명</a:t>
                      </a:r>
                      <a:endParaRPr lang="ko-KR" altLang="en-US" sz="1000" b="1" spc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비율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6637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crime_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7%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thriller_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6%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horror_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4%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</a:tbl>
          </a:graphicData>
        </a:graphic>
      </p:graphicFrame>
      <p:graphicFrame>
        <p:nvGraphicFramePr>
          <p:cNvPr id="83" name="표 203">
            <a:extLst>
              <a:ext uri="{FF2B5EF4-FFF2-40B4-BE49-F238E27FC236}">
                <a16:creationId xmlns:a16="http://schemas.microsoft.com/office/drawing/2014/main" id="{804FB3A1-759B-27EE-0CE3-9FE587ECF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33587"/>
              </p:ext>
            </p:extLst>
          </p:nvPr>
        </p:nvGraphicFramePr>
        <p:xfrm>
          <a:off x="2846882" y="4266491"/>
          <a:ext cx="175226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43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497818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 err="1">
                          <a:latin typeface="맑은 고딕" panose="020B0503020000020004" pitchFamily="50" charset="-127"/>
                        </a:rPr>
                        <a:t>XGBoost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변수중요도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값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변수명</a:t>
                      </a:r>
                      <a:endParaRPr lang="ko-KR" altLang="en-US" sz="1000" b="1" spc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비율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66371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crime_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70%</a:t>
                      </a:r>
                      <a:endParaRPr kumimoji="0" lang="ko-KR" altLang="en-US" sz="1000" b="1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thriller_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9%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scifi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_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2%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</a:tbl>
          </a:graphicData>
        </a:graphic>
      </p:graphicFrame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9EC7B-10DD-39D5-4745-1AF697EE9D40}"/>
              </a:ext>
            </a:extLst>
          </p:cNvPr>
          <p:cNvSpPr txBox="1">
            <a:spLocks/>
          </p:cNvSpPr>
          <p:nvPr/>
        </p:nvSpPr>
        <p:spPr>
          <a:xfrm>
            <a:off x="897786" y="5480738"/>
            <a:ext cx="3715746" cy="4016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50" spc="0" dirty="0"/>
              <a:t>변수중요도 분포</a:t>
            </a:r>
            <a:br>
              <a:rPr lang="en-US" altLang="ko-KR" sz="1050" b="0" spc="0" dirty="0"/>
            </a:br>
            <a:r>
              <a:rPr lang="en-US" altLang="ko-KR" sz="1050" spc="0" dirty="0"/>
              <a:t>RF </a:t>
            </a:r>
            <a:r>
              <a:rPr lang="ko-KR" altLang="en-US" sz="1050" spc="0" dirty="0"/>
              <a:t>모델</a:t>
            </a:r>
            <a:r>
              <a:rPr lang="ko-KR" altLang="en-US" sz="1050" b="0" spc="0" dirty="0"/>
              <a:t>의 변수중요도가 비교적 </a:t>
            </a:r>
            <a:r>
              <a:rPr lang="ko-KR" altLang="en-US" sz="1050" spc="0" dirty="0"/>
              <a:t>고르게 분포되어 있음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EAC628-0EB8-3EFE-1371-8E4EE6CF6560}"/>
              </a:ext>
            </a:extLst>
          </p:cNvPr>
          <p:cNvSpPr txBox="1"/>
          <p:nvPr/>
        </p:nvSpPr>
        <p:spPr>
          <a:xfrm>
            <a:off x="2173742" y="2037333"/>
            <a:ext cx="1375377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최종 모델 선정</a:t>
            </a:r>
          </a:p>
        </p:txBody>
      </p:sp>
      <p:graphicFrame>
        <p:nvGraphicFramePr>
          <p:cNvPr id="35" name="표 203">
            <a:extLst>
              <a:ext uri="{FF2B5EF4-FFF2-40B4-BE49-F238E27FC236}">
                <a16:creationId xmlns:a16="http://schemas.microsoft.com/office/drawing/2014/main" id="{591F7FA7-D1C0-2421-7FF1-D60E1909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11390"/>
              </p:ext>
            </p:extLst>
          </p:nvPr>
        </p:nvGraphicFramePr>
        <p:xfrm>
          <a:off x="888720" y="2731300"/>
          <a:ext cx="37104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32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1093131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722683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1015476">
                  <a:extLst>
                    <a:ext uri="{9D8B030D-6E8A-4147-A177-3AD203B41FA5}">
                      <a16:colId xmlns:a16="http://schemas.microsoft.com/office/drawing/2014/main" val="1088008320"/>
                    </a:ext>
                  </a:extLst>
                </a:gridCol>
              </a:tblGrid>
              <a:tr h="236195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정밀도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 err="1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재현율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f1-score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RF</a:t>
                      </a:r>
                      <a:endParaRPr kumimoji="0" lang="ko-KR" altLang="en-US" sz="11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0.91</a:t>
                      </a:r>
                      <a:endParaRPr lang="ko-KR" altLang="en-US" sz="100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0.88</a:t>
                      </a:r>
                      <a:endParaRPr lang="ko-KR" altLang="en-US" sz="100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21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XGBoost</a:t>
                      </a:r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0.85</a:t>
                      </a:r>
                      <a:endParaRPr lang="ko-KR" altLang="en-US" sz="1000" kern="120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0.91</a:t>
                      </a:r>
                      <a:endParaRPr lang="ko-KR" altLang="en-US" sz="100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0.87</a:t>
                      </a:r>
                      <a:endParaRPr lang="ko-KR" altLang="en-US" sz="100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06368"/>
                  </a:ext>
                </a:extLst>
              </a:tr>
            </a:tbl>
          </a:graphicData>
        </a:graphic>
      </p:graphicFrame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2707552-A460-E05A-3E2F-68526F85CBAB}"/>
              </a:ext>
            </a:extLst>
          </p:cNvPr>
          <p:cNvSpPr txBox="1">
            <a:spLocks/>
          </p:cNvSpPr>
          <p:nvPr/>
        </p:nvSpPr>
        <p:spPr>
          <a:xfrm>
            <a:off x="915562" y="3499861"/>
            <a:ext cx="3715746" cy="42844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100" b="0" spc="0" dirty="0"/>
              <a:t>valid </a:t>
            </a:r>
            <a:r>
              <a:rPr lang="ko-KR" altLang="en-US" sz="1100" b="0" spc="0" dirty="0"/>
              <a:t>데이터로 두 모델을 비교했을 때 성능이 비슷함</a:t>
            </a:r>
            <a:br>
              <a:rPr lang="en-US" altLang="ko-KR" sz="1100" b="0" spc="0" dirty="0"/>
            </a:br>
            <a:r>
              <a:rPr lang="en-US" altLang="ko-KR" sz="1100" b="0" spc="0" dirty="0"/>
              <a:t>- </a:t>
            </a:r>
            <a:r>
              <a:rPr lang="ko-KR" altLang="en-US" sz="1100" spc="0" dirty="0"/>
              <a:t>변수중요도까지 고려</a:t>
            </a:r>
            <a:r>
              <a:rPr lang="ko-KR" altLang="en-US" sz="1100" b="0" spc="0" dirty="0"/>
              <a:t>하여 모델 선정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0DDD600-89D2-FD14-91DD-0BF5C6D25A19}"/>
              </a:ext>
            </a:extLst>
          </p:cNvPr>
          <p:cNvGrpSpPr/>
          <p:nvPr/>
        </p:nvGrpSpPr>
        <p:grpSpPr>
          <a:xfrm>
            <a:off x="967038" y="2423191"/>
            <a:ext cx="1071084" cy="223421"/>
            <a:chOff x="486594" y="1278160"/>
            <a:chExt cx="1071084" cy="22342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2F5D42C-B2A9-C5C7-A783-9D2FA91FCF68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540B211D-587D-BE1F-6EA0-9B536B80B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431410BB-B4C5-92B4-61EA-39D11F8B4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BD29732-1989-E8A0-7389-7FD74EC220CF}"/>
                </a:ext>
              </a:extLst>
            </p:cNvPr>
            <p:cNvSpPr/>
            <p:nvPr/>
          </p:nvSpPr>
          <p:spPr>
            <a:xfrm>
              <a:off x="777015" y="1286137"/>
              <a:ext cx="78066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성능 비교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1451C5C-1028-A16A-026A-82471569DE76}"/>
              </a:ext>
            </a:extLst>
          </p:cNvPr>
          <p:cNvGrpSpPr/>
          <p:nvPr/>
        </p:nvGrpSpPr>
        <p:grpSpPr>
          <a:xfrm>
            <a:off x="967038" y="3969846"/>
            <a:ext cx="1609693" cy="223421"/>
            <a:chOff x="486594" y="1278160"/>
            <a:chExt cx="1609693" cy="22342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030EA6F-B2F0-3838-ED47-C6DF75B237F7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76" name="Freeform 5">
                <a:extLst>
                  <a:ext uri="{FF2B5EF4-FFF2-40B4-BE49-F238E27FC236}">
                    <a16:creationId xmlns:a16="http://schemas.microsoft.com/office/drawing/2014/main" id="{DA2DB825-031D-2112-4ED5-9A81CDE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9EBF240-43F7-C5A6-8CE7-9C5572F44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FA1CD7-8317-9498-03D0-8C2778DDAD5C}"/>
                </a:ext>
              </a:extLst>
            </p:cNvPr>
            <p:cNvSpPr/>
            <p:nvPr/>
          </p:nvSpPr>
          <p:spPr>
            <a:xfrm>
              <a:off x="777015" y="1286137"/>
              <a:ext cx="1319272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변수중요도 비교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24CB6EF-079F-42F5-FB46-21EC71BED07C}"/>
              </a:ext>
            </a:extLst>
          </p:cNvPr>
          <p:cNvSpPr txBox="1">
            <a:spLocks/>
          </p:cNvSpPr>
          <p:nvPr/>
        </p:nvSpPr>
        <p:spPr>
          <a:xfrm>
            <a:off x="877906" y="5925977"/>
            <a:ext cx="3715746" cy="28678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050" spc="0" dirty="0" err="1"/>
              <a:t>과적합</a:t>
            </a:r>
            <a:r>
              <a:rPr lang="ko-KR" altLang="en-US" sz="1050" spc="0" dirty="0"/>
              <a:t> 문제</a:t>
            </a:r>
            <a:br>
              <a:rPr lang="en-US" altLang="ko-KR" sz="1050" b="0" spc="0" dirty="0"/>
            </a:br>
            <a:r>
              <a:rPr lang="en-US" altLang="ko-KR" sz="1050" spc="0" dirty="0" err="1"/>
              <a:t>XGBoost</a:t>
            </a:r>
            <a:r>
              <a:rPr lang="en-US" altLang="ko-KR" sz="1050" spc="0" dirty="0"/>
              <a:t> </a:t>
            </a:r>
            <a:r>
              <a:rPr lang="ko-KR" altLang="en-US" sz="1050" spc="0" dirty="0"/>
              <a:t>모델</a:t>
            </a:r>
            <a:r>
              <a:rPr lang="ko-KR" altLang="en-US" sz="1050" b="0" spc="0" dirty="0"/>
              <a:t>의 ‘</a:t>
            </a:r>
            <a:r>
              <a:rPr lang="en-US" altLang="ko-KR" sz="1050" b="0" spc="0" dirty="0"/>
              <a:t>crime_</a:t>
            </a:r>
            <a:r>
              <a:rPr lang="ko-KR" altLang="en-US" sz="1050" b="0" spc="0" dirty="0"/>
              <a:t>영화검색’ 변수가 </a:t>
            </a:r>
            <a:r>
              <a:rPr lang="ko-KR" altLang="en-US" sz="1050" spc="0" dirty="0" err="1"/>
              <a:t>과적합되었을</a:t>
            </a:r>
            <a:br>
              <a:rPr lang="en-US" altLang="ko-KR" sz="1050" spc="0" dirty="0"/>
            </a:br>
            <a:r>
              <a:rPr lang="ko-KR" altLang="en-US" sz="1050" spc="0" dirty="0"/>
              <a:t>가능성이 높음</a:t>
            </a:r>
          </a:p>
        </p:txBody>
      </p:sp>
      <p:sp>
        <p:nvSpPr>
          <p:cNvPr id="42" name="모서리가 둥근 직사각형 36">
            <a:extLst>
              <a:ext uri="{FF2B5EF4-FFF2-40B4-BE49-F238E27FC236}">
                <a16:creationId xmlns:a16="http://schemas.microsoft.com/office/drawing/2014/main" id="{E4F882D5-F0ED-1494-3EEB-E5B6FB59108E}"/>
              </a:ext>
            </a:extLst>
          </p:cNvPr>
          <p:cNvSpPr/>
          <p:nvPr/>
        </p:nvSpPr>
        <p:spPr>
          <a:xfrm>
            <a:off x="5141224" y="1924398"/>
            <a:ext cx="4211479" cy="4781837"/>
          </a:xfrm>
          <a:prstGeom prst="roundRect">
            <a:avLst>
              <a:gd name="adj" fmla="val 3168"/>
            </a:avLst>
          </a:prstGeom>
          <a:solidFill>
            <a:srgbClr val="416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3" name="모서리가 둥근 직사각형 38">
            <a:extLst>
              <a:ext uri="{FF2B5EF4-FFF2-40B4-BE49-F238E27FC236}">
                <a16:creationId xmlns:a16="http://schemas.microsoft.com/office/drawing/2014/main" id="{1BFEC720-1F2A-20BE-F391-421143959AC5}"/>
              </a:ext>
            </a:extLst>
          </p:cNvPr>
          <p:cNvSpPr/>
          <p:nvPr/>
        </p:nvSpPr>
        <p:spPr>
          <a:xfrm>
            <a:off x="5192757" y="2316880"/>
            <a:ext cx="4104349" cy="4333291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85AA1D-267F-827E-4C0D-A6C6664835CA}"/>
              </a:ext>
            </a:extLst>
          </p:cNvPr>
          <p:cNvSpPr txBox="1"/>
          <p:nvPr/>
        </p:nvSpPr>
        <p:spPr>
          <a:xfrm>
            <a:off x="6557241" y="2037333"/>
            <a:ext cx="1375377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운영 성능 평가</a:t>
            </a:r>
          </a:p>
        </p:txBody>
      </p:sp>
      <p:graphicFrame>
        <p:nvGraphicFramePr>
          <p:cNvPr id="45" name="표 203">
            <a:extLst>
              <a:ext uri="{FF2B5EF4-FFF2-40B4-BE49-F238E27FC236}">
                <a16:creationId xmlns:a16="http://schemas.microsoft.com/office/drawing/2014/main" id="{3965511C-A5FB-EC6B-4F56-50ABA75C5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1979"/>
              </p:ext>
            </p:extLst>
          </p:nvPr>
        </p:nvGraphicFramePr>
        <p:xfrm>
          <a:off x="5408000" y="3582116"/>
          <a:ext cx="367504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01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916213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916213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1051014">
                  <a:extLst>
                    <a:ext uri="{9D8B030D-6E8A-4147-A177-3AD203B41FA5}">
                      <a16:colId xmlns:a16="http://schemas.microsoft.com/office/drawing/2014/main" val="1088008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105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정밀도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1" kern="1200" dirty="0" err="1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재현율</a:t>
                      </a:r>
                      <a:endParaRPr lang="ko-KR" altLang="en-US" sz="105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f1-score</a:t>
                      </a:r>
                      <a:endParaRPr lang="ko-KR" altLang="en-US" sz="105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학습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0.85</a:t>
                      </a:r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spc="-50" baseline="0" noProof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0.91</a:t>
                      </a:r>
                      <a:endParaRPr lang="ko-KR" altLang="en-US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0.88</a:t>
                      </a:r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7046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운영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0.82</a:t>
                      </a:r>
                      <a:endParaRPr lang="ko-KR" altLang="en-US" sz="105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0.91</a:t>
                      </a:r>
                      <a:endParaRPr lang="ko-KR" altLang="en-US" sz="105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-50" baseline="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0.87</a:t>
                      </a:r>
                      <a:endParaRPr lang="ko-KR" altLang="en-US" sz="1050" kern="1200" spc="-50" baseline="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03306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FC6705-75A1-77C3-A859-08A80A15FFE8}"/>
              </a:ext>
            </a:extLst>
          </p:cNvPr>
          <p:cNvGrpSpPr/>
          <p:nvPr/>
        </p:nvGrpSpPr>
        <p:grpSpPr>
          <a:xfrm>
            <a:off x="5402153" y="3194344"/>
            <a:ext cx="1071084" cy="223421"/>
            <a:chOff x="486594" y="1278160"/>
            <a:chExt cx="1071084" cy="223421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38630E3-6488-0515-0FA5-C11905DF8CD3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DB374BE8-6C0F-291B-73D4-D28789883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45D1E03B-1202-4113-4483-0836445C2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6E05983-B65D-D214-A751-3F157B7724F6}"/>
                </a:ext>
              </a:extLst>
            </p:cNvPr>
            <p:cNvSpPr/>
            <p:nvPr/>
          </p:nvSpPr>
          <p:spPr>
            <a:xfrm>
              <a:off x="777015" y="1286137"/>
              <a:ext cx="78066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성능 지표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C3E1F2F7-3134-7A37-5D1C-0EDEF4804D2A}"/>
              </a:ext>
            </a:extLst>
          </p:cNvPr>
          <p:cNvSpPr txBox="1">
            <a:spLocks/>
          </p:cNvSpPr>
          <p:nvPr/>
        </p:nvSpPr>
        <p:spPr>
          <a:xfrm>
            <a:off x="5376519" y="4533307"/>
            <a:ext cx="3736823" cy="9147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0" spc="0" dirty="0"/>
              <a:t>2012.08 </a:t>
            </a:r>
            <a:r>
              <a:rPr lang="ko-KR" altLang="en-US" sz="1100" b="0" spc="-150" dirty="0"/>
              <a:t>데이터로 운영성능평가 진행</a:t>
            </a:r>
            <a:endParaRPr lang="en-US" altLang="ko-KR" sz="1100" b="0" spc="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0" spc="-150" dirty="0"/>
              <a:t>학습 성능과 운영 성능 지표가 비슷한 수준</a:t>
            </a:r>
            <a:endParaRPr lang="en-US" altLang="ko-KR" sz="1100" b="0" spc="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/>
              <a:t>일반화가 잘 되어 있고 과대적합이나 과소적합이 발생하지</a:t>
            </a:r>
            <a:r>
              <a:rPr lang="en-US" altLang="ko-KR" sz="1100" spc="-150" dirty="0"/>
              <a:t> </a:t>
            </a:r>
            <a:r>
              <a:rPr lang="ko-KR" altLang="en-US" sz="1100" spc="-150" dirty="0"/>
              <a:t>않음</a:t>
            </a:r>
            <a:endParaRPr lang="en-US" altLang="ko-KR" sz="1100" spc="-15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9DBCA1A-2514-2DFC-999A-0EDE18282F3F}"/>
              </a:ext>
            </a:extLst>
          </p:cNvPr>
          <p:cNvGrpSpPr/>
          <p:nvPr/>
        </p:nvGrpSpPr>
        <p:grpSpPr>
          <a:xfrm>
            <a:off x="5409599" y="2484397"/>
            <a:ext cx="649494" cy="223421"/>
            <a:chOff x="486594" y="1278160"/>
            <a:chExt cx="649494" cy="22342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11DBDB5-2189-5636-229D-46768A484947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0AF21811-555C-2445-2080-60A7519A6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09DCADE9-D78F-F471-8C87-44C2E0011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22DAAD2-FF64-CD78-23A9-B5F61604BDA6}"/>
                </a:ext>
              </a:extLst>
            </p:cNvPr>
            <p:cNvSpPr/>
            <p:nvPr/>
          </p:nvSpPr>
          <p:spPr>
            <a:xfrm>
              <a:off x="777015" y="1286137"/>
              <a:ext cx="35907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대상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02" name="텍스트 개체 틀 2">
            <a:extLst>
              <a:ext uri="{FF2B5EF4-FFF2-40B4-BE49-F238E27FC236}">
                <a16:creationId xmlns:a16="http://schemas.microsoft.com/office/drawing/2014/main" id="{28030FB3-9C3C-7C12-09D6-5C147DD8C0F9}"/>
              </a:ext>
            </a:extLst>
          </p:cNvPr>
          <p:cNvSpPr txBox="1">
            <a:spLocks/>
          </p:cNvSpPr>
          <p:nvPr/>
        </p:nvSpPr>
        <p:spPr>
          <a:xfrm>
            <a:off x="5420226" y="2777135"/>
            <a:ext cx="3736823" cy="28114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100" spc="0" dirty="0"/>
              <a:t>전체 고객 </a:t>
            </a:r>
            <a:r>
              <a:rPr lang="ko-KR" altLang="en-US" sz="1100" b="0" spc="0" dirty="0"/>
              <a:t>대상으로 학습</a:t>
            </a:r>
            <a:r>
              <a:rPr lang="en-US" altLang="ko-KR" sz="1100" b="0" spc="0" dirty="0"/>
              <a:t>/</a:t>
            </a:r>
            <a:r>
              <a:rPr lang="ko-KR" altLang="en-US" sz="1100" b="0" spc="0" dirty="0"/>
              <a:t>운영성능평가 진행</a:t>
            </a:r>
            <a:endParaRPr lang="en-US" altLang="ko-KR" sz="1100" b="0" spc="0" dirty="0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E8091E7-9ECB-74E3-E503-202A6EAE61F5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D30B2DC-C4A6-A1F6-F3DF-7C4270D3F36D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92032C86-1778-28CA-E17C-1CBB5B348D4B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09F473E7-DC35-A4AC-DADE-3FDB8249720A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77037C0-FA13-C04C-666D-0EC85796421B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0" name="TextBox 226">
              <a:extLst>
                <a:ext uri="{FF2B5EF4-FFF2-40B4-BE49-F238E27FC236}">
                  <a16:creationId xmlns:a16="http://schemas.microsoft.com/office/drawing/2014/main" id="{325CC781-2910-FDD8-5F4B-B68C450F7D70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02E3C5A-0D96-4F9B-09C1-8EBBD4B6E470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7" name="TextBox 226">
              <a:extLst>
                <a:ext uri="{FF2B5EF4-FFF2-40B4-BE49-F238E27FC236}">
                  <a16:creationId xmlns:a16="http://schemas.microsoft.com/office/drawing/2014/main" id="{9700EE59-DD94-3559-43F3-2D19E156B8ED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A205C8E-0F37-2A53-3BF7-0890D863D581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937D220-6061-48ED-8BA9-531C3EAD8BD6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6DACA5E6-A850-0651-D64B-F17778F9E619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1" name="TextBox 226">
              <a:extLst>
                <a:ext uri="{FF2B5EF4-FFF2-40B4-BE49-F238E27FC236}">
                  <a16:creationId xmlns:a16="http://schemas.microsoft.com/office/drawing/2014/main" id="{BC84CB45-B981-616C-F739-42EAC84F8FFD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0BC7AD9C-E137-213A-D2A4-7E39FF336B6B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3" name="TextBox 226">
              <a:extLst>
                <a:ext uri="{FF2B5EF4-FFF2-40B4-BE49-F238E27FC236}">
                  <a16:creationId xmlns:a16="http://schemas.microsoft.com/office/drawing/2014/main" id="{9336ABBC-5E65-4D28-BCC8-2106737C26A6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640B848-DDA8-52A6-6BD4-C746419580E4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7B88F07-6C3A-FD88-F13B-F11756C16FC4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68FCA41-3F28-BA00-703B-F5F3572B49B6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모델링 및  </a:t>
              </a:r>
              <a:br>
                <a:rPr lang="en-US" altLang="ko-KR" sz="700" dirty="0">
                  <a:latin typeface="+mn-ea"/>
                </a:rPr>
              </a:br>
              <a:r>
                <a:rPr lang="en-US" altLang="ko-KR" sz="700" dirty="0">
                  <a:latin typeface="+mn-ea"/>
                </a:rPr>
                <a:t>  </a:t>
              </a:r>
              <a:r>
                <a:rPr lang="ko-KR" altLang="en-US" sz="700" dirty="0">
                  <a:latin typeface="+mn-ea"/>
                </a:rPr>
                <a:t>운영성능평가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변수중요도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CB5A3BF-56D5-BF37-BD8E-1EFFDAA29B4C}"/>
              </a:ext>
            </a:extLst>
          </p:cNvPr>
          <p:cNvSpPr txBox="1">
            <a:spLocks/>
          </p:cNvSpPr>
          <p:nvPr/>
        </p:nvSpPr>
        <p:spPr>
          <a:xfrm>
            <a:off x="1834871" y="6373090"/>
            <a:ext cx="1483719" cy="25112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altLang="ko-KR" sz="1400" spc="0" dirty="0">
                <a:sym typeface="Wingdings" panose="05000000000000000000" pitchFamily="2" charset="2"/>
              </a:rPr>
              <a:t> </a:t>
            </a:r>
            <a:r>
              <a:rPr lang="ko-KR" altLang="en-US" sz="1400" spc="0" dirty="0"/>
              <a:t>결론 </a:t>
            </a:r>
            <a:r>
              <a:rPr lang="en-US" altLang="ko-KR" sz="1400" spc="0" dirty="0"/>
              <a:t>: RF </a:t>
            </a:r>
            <a:r>
              <a:rPr lang="ko-KR" altLang="en-US" sz="1400" spc="0" dirty="0"/>
              <a:t>모델 선정</a:t>
            </a:r>
            <a:endParaRPr lang="en-US" altLang="ko-KR" sz="1400" spc="0" dirty="0"/>
          </a:p>
        </p:txBody>
      </p:sp>
    </p:spTree>
    <p:extLst>
      <p:ext uri="{BB962C8B-B14F-4D97-AF65-F5344CB8AC3E}">
        <p14:creationId xmlns:p14="http://schemas.microsoft.com/office/powerpoint/2010/main" val="370396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0812A5-0A42-7F0C-58ED-4F7CC9122C0D}"/>
              </a:ext>
            </a:extLst>
          </p:cNvPr>
          <p:cNvGrpSpPr/>
          <p:nvPr/>
        </p:nvGrpSpPr>
        <p:grpSpPr>
          <a:xfrm>
            <a:off x="731520" y="1925929"/>
            <a:ext cx="8524240" cy="4781837"/>
            <a:chOff x="5096674" y="2342780"/>
            <a:chExt cx="4159086" cy="4230740"/>
          </a:xfrm>
        </p:grpSpPr>
        <p:sp>
          <p:nvSpPr>
            <p:cNvPr id="28" name="모서리가 둥근 직사각형 36">
              <a:extLst>
                <a:ext uri="{FF2B5EF4-FFF2-40B4-BE49-F238E27FC236}">
                  <a16:creationId xmlns:a16="http://schemas.microsoft.com/office/drawing/2014/main" id="{7D8D455E-63EA-5BF8-CE1A-34CE7EDBF572}"/>
                </a:ext>
              </a:extLst>
            </p:cNvPr>
            <p:cNvSpPr/>
            <p:nvPr/>
          </p:nvSpPr>
          <p:spPr>
            <a:xfrm>
              <a:off x="5096674" y="2342780"/>
              <a:ext cx="4159086" cy="4230740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id="{6D48DFC7-3BB8-1679-1AD4-596C49226EE4}"/>
                </a:ext>
              </a:extLst>
            </p:cNvPr>
            <p:cNvSpPr/>
            <p:nvPr/>
          </p:nvSpPr>
          <p:spPr>
            <a:xfrm>
              <a:off x="5149573" y="2660376"/>
              <a:ext cx="4053288" cy="3857320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9671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FAA246-A19D-A4B4-893F-056E7DB64B19}"/>
              </a:ext>
            </a:extLst>
          </p:cNvPr>
          <p:cNvSpPr/>
          <p:nvPr/>
        </p:nvSpPr>
        <p:spPr>
          <a:xfrm>
            <a:off x="946595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72DCDCD0-ADF2-98CB-368A-DCF9AD11E6D7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dirty="0"/>
              <a:t>RF </a:t>
            </a:r>
            <a:r>
              <a:rPr lang="ko-KR" altLang="en-US" sz="1400" b="0" dirty="0"/>
              <a:t>모델에서 변수 중요도를 기반으로 각 카테고리의 영향력 분석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E9AC5695-D3C0-FF50-0B9B-81980F3D5E3E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graphicFrame>
        <p:nvGraphicFramePr>
          <p:cNvPr id="77" name="차트 76">
            <a:extLst>
              <a:ext uri="{FF2B5EF4-FFF2-40B4-BE49-F238E27FC236}">
                <a16:creationId xmlns:a16="http://schemas.microsoft.com/office/drawing/2014/main" id="{AF5BAC5F-EEA2-2E2A-176E-82B422F59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808004"/>
              </p:ext>
            </p:extLst>
          </p:nvPr>
        </p:nvGraphicFramePr>
        <p:xfrm>
          <a:off x="830455" y="2786950"/>
          <a:ext cx="2163139" cy="230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0" name="텍스트 개체 틀 1">
            <a:extLst>
              <a:ext uri="{FF2B5EF4-FFF2-40B4-BE49-F238E27FC236}">
                <a16:creationId xmlns:a16="http://schemas.microsoft.com/office/drawing/2014/main" id="{B95DCCD4-1C6D-B549-F5DB-531E71337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D7EE220E-EBA9-1F77-3776-B6A314B81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749937"/>
              </p:ext>
            </p:extLst>
          </p:nvPr>
        </p:nvGraphicFramePr>
        <p:xfrm>
          <a:off x="2613212" y="2784414"/>
          <a:ext cx="2510894" cy="313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FBD40F-1945-EBB7-8C01-A33188622B13}"/>
              </a:ext>
            </a:extLst>
          </p:cNvPr>
          <p:cNvSpPr txBox="1"/>
          <p:nvPr/>
        </p:nvSpPr>
        <p:spPr>
          <a:xfrm>
            <a:off x="4034242" y="1990546"/>
            <a:ext cx="1918795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변수중요도 카테고리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5D439C-7150-11E5-E586-EBB992F5B8CC}"/>
              </a:ext>
            </a:extLst>
          </p:cNvPr>
          <p:cNvGrpSpPr/>
          <p:nvPr/>
        </p:nvGrpSpPr>
        <p:grpSpPr>
          <a:xfrm>
            <a:off x="1131168" y="2705808"/>
            <a:ext cx="1354815" cy="223421"/>
            <a:chOff x="486594" y="1278160"/>
            <a:chExt cx="1354815" cy="22342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196792F-BD99-98D7-E658-E52AE31B6D6C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65" name="Freeform 5">
                <a:extLst>
                  <a:ext uri="{FF2B5EF4-FFF2-40B4-BE49-F238E27FC236}">
                    <a16:creationId xmlns:a16="http://schemas.microsoft.com/office/drawing/2014/main" id="{58ABEB28-C845-A666-A0A7-16E4809B3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A14C29DE-0E97-9E2D-D5CD-892479FF5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050849D-F5AB-0DB0-6960-BAFB99E9E3AE}"/>
                </a:ext>
              </a:extLst>
            </p:cNvPr>
            <p:cNvSpPr/>
            <p:nvPr/>
          </p:nvSpPr>
          <p:spPr>
            <a:xfrm>
              <a:off x="777015" y="1286137"/>
              <a:ext cx="1064394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1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차 카테고리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EF1AAA7-D355-C15A-6CE6-406FE04CCDA3}"/>
              </a:ext>
            </a:extLst>
          </p:cNvPr>
          <p:cNvGrpSpPr/>
          <p:nvPr/>
        </p:nvGrpSpPr>
        <p:grpSpPr>
          <a:xfrm>
            <a:off x="2764820" y="2705808"/>
            <a:ext cx="2080976" cy="223421"/>
            <a:chOff x="486594" y="1278160"/>
            <a:chExt cx="2080976" cy="22342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19E007F-4DAB-A321-0564-5BBE64874C7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EAEF5AC2-4FE3-AFF1-DC13-3470BBB2C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43D43C79-C3FA-955B-8898-AA497843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51F994C-FC00-5AA7-10BF-66079862399F}"/>
                </a:ext>
              </a:extLst>
            </p:cNvPr>
            <p:cNvSpPr/>
            <p:nvPr/>
          </p:nvSpPr>
          <p:spPr>
            <a:xfrm>
              <a:off x="777015" y="1286137"/>
              <a:ext cx="1790555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활동 내 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2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차 카테고리 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75" name="슬라이드 번호 개체 틀 3">
            <a:extLst>
              <a:ext uri="{FF2B5EF4-FFF2-40B4-BE49-F238E27FC236}">
                <a16:creationId xmlns:a16="http://schemas.microsoft.com/office/drawing/2014/main" id="{04ABDD96-47C1-5CC4-ECE8-398355ECF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2" name="표 203">
            <a:extLst>
              <a:ext uri="{FF2B5EF4-FFF2-40B4-BE49-F238E27FC236}">
                <a16:creationId xmlns:a16="http://schemas.microsoft.com/office/drawing/2014/main" id="{635DA611-D426-8052-DA86-BE2A76B3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48187"/>
              </p:ext>
            </p:extLst>
          </p:nvPr>
        </p:nvGraphicFramePr>
        <p:xfrm>
          <a:off x="5058244" y="3069772"/>
          <a:ext cx="3993720" cy="2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95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437169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602254">
                  <a:extLst>
                    <a:ext uri="{9D8B030D-6E8A-4147-A177-3AD203B41FA5}">
                      <a16:colId xmlns:a16="http://schemas.microsoft.com/office/drawing/2014/main" val="2272445344"/>
                    </a:ext>
                  </a:extLst>
                </a:gridCol>
                <a:gridCol w="1029017">
                  <a:extLst>
                    <a:ext uri="{9D8B030D-6E8A-4147-A177-3AD203B41FA5}">
                      <a16:colId xmlns:a16="http://schemas.microsoft.com/office/drawing/2014/main" val="108800832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55810715"/>
                    </a:ext>
                  </a:extLst>
                </a:gridCol>
                <a:gridCol w="926905">
                  <a:extLst>
                    <a:ext uri="{9D8B030D-6E8A-4147-A177-3AD203B41FA5}">
                      <a16:colId xmlns:a16="http://schemas.microsoft.com/office/drawing/2014/main" val="470240108"/>
                    </a:ext>
                  </a:extLst>
                </a:gridCol>
              </a:tblGrid>
              <a:tr h="2028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카테고리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변수 전체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변수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평균 비율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47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197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115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1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0.75%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476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고객개인정보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0.17%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32822"/>
                  </a:ext>
                </a:extLst>
              </a:tr>
              <a:tr h="2476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영화검색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115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1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1.68%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53197"/>
                  </a:ext>
                </a:extLst>
              </a:tr>
              <a:tr h="2476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영화구매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0.48%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34719"/>
                  </a:ext>
                </a:extLst>
              </a:tr>
              <a:tr h="2476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영화시청시작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0.72%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53332"/>
                  </a:ext>
                </a:extLst>
              </a:tr>
              <a:tr h="2476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영화시청완료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0.59%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4216"/>
                  </a:ext>
                </a:extLst>
              </a:tr>
              <a:tr h="2476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영화평가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0.28%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2596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6E6A3C5-DE73-E4BC-624B-058E97DC9073}"/>
              </a:ext>
            </a:extLst>
          </p:cNvPr>
          <p:cNvGrpSpPr/>
          <p:nvPr/>
        </p:nvGrpSpPr>
        <p:grpSpPr>
          <a:xfrm>
            <a:off x="5148803" y="2705808"/>
            <a:ext cx="1430157" cy="223421"/>
            <a:chOff x="486594" y="1278160"/>
            <a:chExt cx="1430157" cy="22342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0F9DDF-692C-F39E-4675-6FC6A4735A63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D7576389-45CB-4D75-F489-F1F377C0B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5AEC3059-5A69-87D2-0FFA-1B5A483B6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368499-F51A-2F46-E48F-C050CE6ED69F}"/>
                </a:ext>
              </a:extLst>
            </p:cNvPr>
            <p:cNvSpPr/>
            <p:nvPr/>
          </p:nvSpPr>
          <p:spPr>
            <a:xfrm>
              <a:off x="777015" y="1286137"/>
              <a:ext cx="1139736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변수 카테고리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911086-351F-9559-73C1-D0F7DACA1E77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B286DF2-67F8-6707-1EC6-68AB822114C4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934533BB-EE5B-117E-A8F9-D436988352D8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B025F11A-DE04-A4F6-F437-5B603FB27137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3AB82ED-73A4-BA02-1538-F94C1DF7CDB2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2" name="TextBox 226">
              <a:extLst>
                <a:ext uri="{FF2B5EF4-FFF2-40B4-BE49-F238E27FC236}">
                  <a16:creationId xmlns:a16="http://schemas.microsoft.com/office/drawing/2014/main" id="{A39EC7E6-FDD9-6662-2A32-C7D598A64385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46C0FB6-A02F-2F86-5962-03C28308578B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TextBox 226">
              <a:extLst>
                <a:ext uri="{FF2B5EF4-FFF2-40B4-BE49-F238E27FC236}">
                  <a16:creationId xmlns:a16="http://schemas.microsoft.com/office/drawing/2014/main" id="{AC2ACF14-1F0B-2F59-F25B-15CC07FF048B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AF5967-A014-F488-E81D-732B38D3926C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6C0F8B-7600-8E8F-7E12-A5C84A34C4E9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93130C4-9902-39F6-3DCB-43860BEEA151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5" name="TextBox 226">
              <a:extLst>
                <a:ext uri="{FF2B5EF4-FFF2-40B4-BE49-F238E27FC236}">
                  <a16:creationId xmlns:a16="http://schemas.microsoft.com/office/drawing/2014/main" id="{1909F67E-86D1-0CDA-96CC-7AED78C6E372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CE20E00-1B12-AC42-3632-456BABBD793C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7" name="TextBox 226">
              <a:extLst>
                <a:ext uri="{FF2B5EF4-FFF2-40B4-BE49-F238E27FC236}">
                  <a16:creationId xmlns:a16="http://schemas.microsoft.com/office/drawing/2014/main" id="{74EC23D8-B67E-CF32-BF2E-525F88EBDD42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1FC5902-82A0-F03C-61C5-CDC58271795A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4CB0866-97BD-1EEA-DD9C-771070ED5960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59BC2FE-A5A0-823F-F545-F3AD15424FF1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 및 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운영성능평가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변수중요도</a:t>
              </a:r>
              <a:endParaRPr lang="en-US" altLang="ko-KR" sz="7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16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0812A5-0A42-7F0C-58ED-4F7CC9122C0D}"/>
              </a:ext>
            </a:extLst>
          </p:cNvPr>
          <p:cNvGrpSpPr/>
          <p:nvPr/>
        </p:nvGrpSpPr>
        <p:grpSpPr>
          <a:xfrm>
            <a:off x="690880" y="1853067"/>
            <a:ext cx="8524240" cy="4854699"/>
            <a:chOff x="5096674" y="2342780"/>
            <a:chExt cx="4159086" cy="4230740"/>
          </a:xfrm>
        </p:grpSpPr>
        <p:sp>
          <p:nvSpPr>
            <p:cNvPr id="28" name="모서리가 둥근 직사각형 36">
              <a:extLst>
                <a:ext uri="{FF2B5EF4-FFF2-40B4-BE49-F238E27FC236}">
                  <a16:creationId xmlns:a16="http://schemas.microsoft.com/office/drawing/2014/main" id="{7D8D455E-63EA-5BF8-CE1A-34CE7EDBF572}"/>
                </a:ext>
              </a:extLst>
            </p:cNvPr>
            <p:cNvSpPr/>
            <p:nvPr/>
          </p:nvSpPr>
          <p:spPr>
            <a:xfrm>
              <a:off x="5096674" y="2342780"/>
              <a:ext cx="4159086" cy="4230740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id="{6D48DFC7-3BB8-1679-1AD4-596C49226EE4}"/>
                </a:ext>
              </a:extLst>
            </p:cNvPr>
            <p:cNvSpPr/>
            <p:nvPr/>
          </p:nvSpPr>
          <p:spPr>
            <a:xfrm>
              <a:off x="5149573" y="2674428"/>
              <a:ext cx="4053288" cy="384326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9671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FAA246-A19D-A4B4-893F-056E7DB64B19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72DCDCD0-ADF2-98CB-368A-DCF9AD11E6D7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활동 변수에 대한 중요도와 </a:t>
            </a:r>
            <a:r>
              <a:rPr lang="en-US" altLang="ko-KR" sz="1400" b="0" dirty="0"/>
              <a:t>IV</a:t>
            </a:r>
            <a:r>
              <a:rPr lang="ko-KR" altLang="en-US" sz="1400" b="0" dirty="0"/>
              <a:t>를 통해 변수의 영향력 평가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E9AC5695-D3C0-FF50-0B9B-81980F3D5E3E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sp>
        <p:nvSpPr>
          <p:cNvPr id="90" name="텍스트 개체 틀 1">
            <a:extLst>
              <a:ext uri="{FF2B5EF4-FFF2-40B4-BE49-F238E27FC236}">
                <a16:creationId xmlns:a16="http://schemas.microsoft.com/office/drawing/2014/main" id="{B95DCCD4-1C6D-B549-F5DB-531E71337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FBD40F-1945-EBB7-8C01-A33188622B13}"/>
              </a:ext>
            </a:extLst>
          </p:cNvPr>
          <p:cNvSpPr txBox="1"/>
          <p:nvPr/>
        </p:nvSpPr>
        <p:spPr>
          <a:xfrm>
            <a:off x="2862798" y="1904527"/>
            <a:ext cx="4276812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영화검색 변수중요도 및 이벤트</a:t>
            </a:r>
            <a:r>
              <a:rPr lang="en-US" altLang="ko-KR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/</a:t>
            </a:r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논이벤트 비율</a:t>
            </a:r>
          </a:p>
        </p:txBody>
      </p:sp>
      <p:graphicFrame>
        <p:nvGraphicFramePr>
          <p:cNvPr id="2" name="표 203">
            <a:extLst>
              <a:ext uri="{FF2B5EF4-FFF2-40B4-BE49-F238E27FC236}">
                <a16:creationId xmlns:a16="http://schemas.microsoft.com/office/drawing/2014/main" id="{4C5113A1-4DDC-F0DE-EE30-0E855F2E1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78931"/>
              </p:ext>
            </p:extLst>
          </p:nvPr>
        </p:nvGraphicFramePr>
        <p:xfrm>
          <a:off x="1051012" y="2490958"/>
          <a:ext cx="2348250" cy="1394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89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583861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</a:tblGrid>
              <a:tr h="29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변수중요도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</a:rPr>
                        <a:t>비율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crime_</a:t>
                      </a: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thriller_</a:t>
                      </a: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6%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horror_</a:t>
                      </a: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scifi</a:t>
                      </a:r>
                      <a:r>
                        <a:rPr kumimoji="0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_</a:t>
                      </a:r>
                      <a:r>
                        <a:rPr kumimoji="0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영화검색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51891"/>
                  </a:ext>
                </a:extLst>
              </a:tr>
            </a:tbl>
          </a:graphicData>
        </a:graphic>
      </p:graphicFrame>
      <p:sp>
        <p:nvSpPr>
          <p:cNvPr id="30" name="슬라이드 번호 개체 틀 3">
            <a:extLst>
              <a:ext uri="{FF2B5EF4-FFF2-40B4-BE49-F238E27FC236}">
                <a16:creationId xmlns:a16="http://schemas.microsoft.com/office/drawing/2014/main" id="{B1AD8DFF-2D7D-E4DB-3A7F-A02EAE1A0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AC1F464-99C1-3E97-D735-819570CC041D}"/>
              </a:ext>
            </a:extLst>
          </p:cNvPr>
          <p:cNvSpPr txBox="1">
            <a:spLocks/>
          </p:cNvSpPr>
          <p:nvPr/>
        </p:nvSpPr>
        <p:spPr>
          <a:xfrm>
            <a:off x="3912369" y="6024415"/>
            <a:ext cx="4067272" cy="60816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해석</a:t>
            </a:r>
            <a:br>
              <a:rPr lang="en-US" altLang="ko-KR" sz="1050" dirty="0"/>
            </a:br>
            <a:r>
              <a:rPr lang="en-US" altLang="ko-KR" sz="1050" b="0" dirty="0"/>
              <a:t>crime, thriller, horror, </a:t>
            </a:r>
            <a:r>
              <a:rPr lang="en-US" altLang="ko-KR" sz="1050" b="0" dirty="0" err="1"/>
              <a:t>scifi</a:t>
            </a:r>
            <a:r>
              <a:rPr lang="en-US" altLang="ko-KR" sz="1050" b="0" dirty="0"/>
              <a:t> </a:t>
            </a:r>
            <a:r>
              <a:rPr lang="ko-KR" altLang="en-US" sz="1050" b="0" dirty="0"/>
              <a:t>장르에서 영화를 검색한 경우</a:t>
            </a:r>
            <a:r>
              <a:rPr lang="en-US" altLang="ko-KR" sz="1050" b="0" dirty="0"/>
              <a:t>, </a:t>
            </a:r>
            <a:r>
              <a:rPr lang="ko-KR" altLang="en-US" sz="1050" b="0" dirty="0"/>
              <a:t>공상과학 장르 선호가능성 높음</a:t>
            </a:r>
            <a:endParaRPr lang="en-US" altLang="ko-KR" sz="1050" b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D9FAEF-F776-B72C-9A87-452F28910516}"/>
              </a:ext>
            </a:extLst>
          </p:cNvPr>
          <p:cNvSpPr/>
          <p:nvPr/>
        </p:nvSpPr>
        <p:spPr>
          <a:xfrm>
            <a:off x="1051012" y="3883138"/>
            <a:ext cx="1916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*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변수중요도가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3%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넘는 변수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029B58-B670-1907-198F-84DC3E1FA244}"/>
              </a:ext>
            </a:extLst>
          </p:cNvPr>
          <p:cNvGrpSpPr/>
          <p:nvPr/>
        </p:nvGrpSpPr>
        <p:grpSpPr>
          <a:xfrm>
            <a:off x="4357028" y="1204791"/>
            <a:ext cx="1050438" cy="542185"/>
            <a:chOff x="4357028" y="1204791"/>
            <a:chExt cx="1050438" cy="542185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36F3119-EC7F-D979-C676-C606DDEA3F26}"/>
                </a:ext>
              </a:extLst>
            </p:cNvPr>
            <p:cNvSpPr/>
            <p:nvPr/>
          </p:nvSpPr>
          <p:spPr>
            <a:xfrm>
              <a:off x="4357028" y="1204791"/>
              <a:ext cx="1023256" cy="542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F8B1728-1099-9F19-B15D-268ED4488047}"/>
                </a:ext>
              </a:extLst>
            </p:cNvPr>
            <p:cNvSpPr/>
            <p:nvPr/>
          </p:nvSpPr>
          <p:spPr>
            <a:xfrm>
              <a:off x="4461846" y="1267510"/>
              <a:ext cx="945620" cy="4103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모델링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 성능 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08277D7-2CD3-0B20-51B0-C71D65EA073D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5B0B82A-557C-1AC7-78AD-97C91F0347AD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433C3998-C970-0D02-32BD-D1D98AE84768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99A6EB4D-ACE4-7F9E-D45D-82BB6257E506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37A84F1-BDFB-B08B-F243-015799BEB06C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TextBox 226">
              <a:extLst>
                <a:ext uri="{FF2B5EF4-FFF2-40B4-BE49-F238E27FC236}">
                  <a16:creationId xmlns:a16="http://schemas.microsoft.com/office/drawing/2014/main" id="{7104F6C7-5686-6990-8884-2497CD972657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593D8D5-E2B7-6424-B99D-0B64C456D1E9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4" name="TextBox 226">
              <a:extLst>
                <a:ext uri="{FF2B5EF4-FFF2-40B4-BE49-F238E27FC236}">
                  <a16:creationId xmlns:a16="http://schemas.microsoft.com/office/drawing/2014/main" id="{0A5CB956-E9F3-E86B-E001-CBB7062C2F06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0C24A97-83E8-385B-8B0F-F29C1CB35E75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28637B9-F429-622F-E696-E5E1EC7BD374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AEDAF34-CD72-0408-7E58-C4499AF8C76A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8" name="TextBox 226">
              <a:extLst>
                <a:ext uri="{FF2B5EF4-FFF2-40B4-BE49-F238E27FC236}">
                  <a16:creationId xmlns:a16="http://schemas.microsoft.com/office/drawing/2014/main" id="{BF661978-B212-4CB5-EDB1-0FDEE95F2335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A81C2BC-F432-B4CA-F835-D3F34EA2AF41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1" name="TextBox 226">
              <a:extLst>
                <a:ext uri="{FF2B5EF4-FFF2-40B4-BE49-F238E27FC236}">
                  <a16:creationId xmlns:a16="http://schemas.microsoft.com/office/drawing/2014/main" id="{F8809BC8-67CC-DF36-6CA0-D3D47428F534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AB360CE-8C32-0DBD-4931-9F6919478901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B7410B8D-B501-6061-05EC-5FC6369121F9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71740E0-EBDD-EB0A-1B8F-A99A0049740B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 및 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운영성능평가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변수중요도</a:t>
              </a:r>
              <a:endParaRPr lang="en-US" altLang="ko-KR" sz="700" dirty="0"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B29276-5022-7086-A00A-6FA53DE3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30" y="2412152"/>
            <a:ext cx="4823658" cy="37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5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0812A5-0A42-7F0C-58ED-4F7CC9122C0D}"/>
              </a:ext>
            </a:extLst>
          </p:cNvPr>
          <p:cNvGrpSpPr/>
          <p:nvPr/>
        </p:nvGrpSpPr>
        <p:grpSpPr>
          <a:xfrm>
            <a:off x="778618" y="1925930"/>
            <a:ext cx="8524240" cy="4767790"/>
            <a:chOff x="5096674" y="2278900"/>
            <a:chExt cx="4159086" cy="4294620"/>
          </a:xfrm>
        </p:grpSpPr>
        <p:sp>
          <p:nvSpPr>
            <p:cNvPr id="28" name="모서리가 둥근 직사각형 36">
              <a:extLst>
                <a:ext uri="{FF2B5EF4-FFF2-40B4-BE49-F238E27FC236}">
                  <a16:creationId xmlns:a16="http://schemas.microsoft.com/office/drawing/2014/main" id="{7D8D455E-63EA-5BF8-CE1A-34CE7EDBF572}"/>
                </a:ext>
              </a:extLst>
            </p:cNvPr>
            <p:cNvSpPr/>
            <p:nvPr/>
          </p:nvSpPr>
          <p:spPr>
            <a:xfrm>
              <a:off x="5096674" y="2278900"/>
              <a:ext cx="4159086" cy="4294620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id="{6D48DFC7-3BB8-1679-1AD4-596C49226EE4}"/>
                </a:ext>
              </a:extLst>
            </p:cNvPr>
            <p:cNvSpPr/>
            <p:nvPr/>
          </p:nvSpPr>
          <p:spPr>
            <a:xfrm>
              <a:off x="5149573" y="2570187"/>
              <a:ext cx="4053288" cy="3947509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9671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FAA246-A19D-A4B4-893F-056E7DB64B19}"/>
              </a:ext>
            </a:extLst>
          </p:cNvPr>
          <p:cNvSpPr/>
          <p:nvPr/>
        </p:nvSpPr>
        <p:spPr>
          <a:xfrm>
            <a:off x="946595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72DCDCD0-ADF2-98CB-368A-DCF9AD11E6D7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고객개인정보 변수에 대한 중요도와 </a:t>
            </a:r>
            <a:r>
              <a:rPr lang="en-US" altLang="ko-KR" sz="1400" b="0" dirty="0"/>
              <a:t>IV</a:t>
            </a:r>
            <a:r>
              <a:rPr lang="ko-KR" altLang="en-US" sz="1400" b="0" dirty="0"/>
              <a:t>를 통해 변수의 영향력 평가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E9AC5695-D3C0-FF50-0B9B-81980F3D5E3E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모델링</a:t>
            </a:r>
          </a:p>
        </p:txBody>
      </p:sp>
      <p:sp>
        <p:nvSpPr>
          <p:cNvPr id="90" name="텍스트 개체 틀 1">
            <a:extLst>
              <a:ext uri="{FF2B5EF4-FFF2-40B4-BE49-F238E27FC236}">
                <a16:creationId xmlns:a16="http://schemas.microsoft.com/office/drawing/2014/main" id="{B95DCCD4-1C6D-B549-F5DB-531E71337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FBD40F-1945-EBB7-8C01-A33188622B13}"/>
              </a:ext>
            </a:extLst>
          </p:cNvPr>
          <p:cNvSpPr txBox="1"/>
          <p:nvPr/>
        </p:nvSpPr>
        <p:spPr>
          <a:xfrm>
            <a:off x="2942926" y="1973003"/>
            <a:ext cx="4409862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고객개인정보 변수중요도 이벤트</a:t>
            </a:r>
            <a:r>
              <a:rPr lang="en-US" altLang="ko-KR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/</a:t>
            </a:r>
            <a:r>
              <a:rPr lang="ko-KR" altLang="en-US" sz="1600" b="1" dirty="0">
                <a:gradFill>
                  <a:gsLst>
                    <a:gs pos="100000">
                      <a:schemeClr val="bg1"/>
                    </a:gs>
                    <a:gs pos="100000">
                      <a:srgbClr val="002060"/>
                    </a:gs>
                  </a:gsLst>
                  <a:lin ang="2400000" scaled="0"/>
                </a:gradFill>
                <a:latin typeface="+mj-ea"/>
                <a:ea typeface="+mj-ea"/>
              </a:rPr>
              <a:t>논이벤트 비율</a:t>
            </a:r>
          </a:p>
        </p:txBody>
      </p:sp>
      <p:graphicFrame>
        <p:nvGraphicFramePr>
          <p:cNvPr id="70" name="표 203">
            <a:extLst>
              <a:ext uri="{FF2B5EF4-FFF2-40B4-BE49-F238E27FC236}">
                <a16:creationId xmlns:a16="http://schemas.microsoft.com/office/drawing/2014/main" id="{1CFEC5D8-1457-ACB7-EC3C-7975B846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47148"/>
              </p:ext>
            </p:extLst>
          </p:nvPr>
        </p:nvGraphicFramePr>
        <p:xfrm>
          <a:off x="1123404" y="2372353"/>
          <a:ext cx="2348250" cy="111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95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639455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</a:tblGrid>
              <a:tr h="29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변수중요도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</a:rPr>
                        <a:t>비율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통근거리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1.40%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가입경과기간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1.27%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27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가구규모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1.24%</a:t>
                      </a:r>
                      <a:endParaRPr kumimoji="0" lang="ko-KR" altLang="en-US" sz="11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</a:tbl>
          </a:graphicData>
        </a:graphic>
      </p:graphicFrame>
      <p:sp>
        <p:nvSpPr>
          <p:cNvPr id="75" name="슬라이드 번호 개체 틀 3">
            <a:extLst>
              <a:ext uri="{FF2B5EF4-FFF2-40B4-BE49-F238E27FC236}">
                <a16:creationId xmlns:a16="http://schemas.microsoft.com/office/drawing/2014/main" id="{1178A55E-BEFE-DE35-562C-5890D0F5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7B7CDD-C6B7-AAA2-ED87-BE082A8C313C}"/>
              </a:ext>
            </a:extLst>
          </p:cNvPr>
          <p:cNvSpPr/>
          <p:nvPr/>
        </p:nvSpPr>
        <p:spPr>
          <a:xfrm>
            <a:off x="1082675" y="3508713"/>
            <a:ext cx="21638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*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변수중요도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1%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넘는 변수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595986C-F5DC-F4E3-9A89-2F5105FACC80}"/>
              </a:ext>
            </a:extLst>
          </p:cNvPr>
          <p:cNvGrpSpPr/>
          <p:nvPr/>
        </p:nvGrpSpPr>
        <p:grpSpPr>
          <a:xfrm>
            <a:off x="4357028" y="1204791"/>
            <a:ext cx="1050438" cy="542185"/>
            <a:chOff x="4357028" y="1204791"/>
            <a:chExt cx="1050438" cy="54218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03F8F62-65C3-41DE-AB64-6C8979B25194}"/>
                </a:ext>
              </a:extLst>
            </p:cNvPr>
            <p:cNvSpPr/>
            <p:nvPr/>
          </p:nvSpPr>
          <p:spPr>
            <a:xfrm>
              <a:off x="4357028" y="1204791"/>
              <a:ext cx="1023256" cy="542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51C49E6-D670-4034-F021-D716C83CC2AD}"/>
                </a:ext>
              </a:extLst>
            </p:cNvPr>
            <p:cNvSpPr/>
            <p:nvPr/>
          </p:nvSpPr>
          <p:spPr>
            <a:xfrm>
              <a:off x="4461846" y="1267510"/>
              <a:ext cx="945620" cy="4103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모델링</a:t>
              </a:r>
              <a:endParaRPr lang="en-US" altLang="ko-KR" sz="700" dirty="0"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 성능 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E1B5F68-249F-FB36-2F0B-621F3FEDC62D}"/>
              </a:ext>
            </a:extLst>
          </p:cNvPr>
          <p:cNvGrpSpPr/>
          <p:nvPr/>
        </p:nvGrpSpPr>
        <p:grpSpPr>
          <a:xfrm>
            <a:off x="842421" y="980248"/>
            <a:ext cx="6153210" cy="843896"/>
            <a:chOff x="842421" y="980248"/>
            <a:chExt cx="6153210" cy="8438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176D32C-32EE-A5EE-EA7C-B7C533B6FEAB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34081BCB-FDF9-243A-5D54-1CA236D91E96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813B239F-AA3C-39B6-9181-573E1794CAE4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B6AA704-AFF9-F814-47B2-4A425B8F41BC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3" name="TextBox 226">
              <a:extLst>
                <a:ext uri="{FF2B5EF4-FFF2-40B4-BE49-F238E27FC236}">
                  <a16:creationId xmlns:a16="http://schemas.microsoft.com/office/drawing/2014/main" id="{6DB1E231-B884-5AD4-292B-ACDF4FC0DE7C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5957621-5105-8C9B-7C1C-73BD4A6E0227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5" name="TextBox 226">
              <a:extLst>
                <a:ext uri="{FF2B5EF4-FFF2-40B4-BE49-F238E27FC236}">
                  <a16:creationId xmlns:a16="http://schemas.microsoft.com/office/drawing/2014/main" id="{C385971C-C014-D869-6880-EDB557B6E048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C95928B-ED28-9586-BA1A-1924C4F4B11F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589D37-AC71-5FE9-F120-61C9C2F1F5EA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2641172-2293-786F-EE82-F89A9229A599}"/>
                </a:ext>
              </a:extLst>
            </p:cNvPr>
            <p:cNvSpPr/>
            <p:nvPr/>
          </p:nvSpPr>
          <p:spPr>
            <a:xfrm>
              <a:off x="4329846" y="980248"/>
              <a:ext cx="1077620" cy="843896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9" name="TextBox 226">
              <a:extLst>
                <a:ext uri="{FF2B5EF4-FFF2-40B4-BE49-F238E27FC236}">
                  <a16:creationId xmlns:a16="http://schemas.microsoft.com/office/drawing/2014/main" id="{4207EB3A-F2CB-7299-C6E0-1257ECF9456C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89257B9-6604-4537-7821-E8201ABB2B77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2" name="TextBox 226">
              <a:extLst>
                <a:ext uri="{FF2B5EF4-FFF2-40B4-BE49-F238E27FC236}">
                  <a16:creationId xmlns:a16="http://schemas.microsoft.com/office/drawing/2014/main" id="{1D459229-E64C-D433-827C-55A737268505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BAA0E4-AC13-438B-007E-84A38D72E4F4}"/>
              </a:ext>
            </a:extLst>
          </p:cNvPr>
          <p:cNvGrpSpPr/>
          <p:nvPr/>
        </p:nvGrpSpPr>
        <p:grpSpPr>
          <a:xfrm>
            <a:off x="4357028" y="1204791"/>
            <a:ext cx="1023256" cy="564848"/>
            <a:chOff x="4357028" y="1204791"/>
            <a:chExt cx="1023256" cy="56484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817A820-658A-BCF5-BD0F-BB522211EF5C}"/>
                </a:ext>
              </a:extLst>
            </p:cNvPr>
            <p:cNvSpPr/>
            <p:nvPr/>
          </p:nvSpPr>
          <p:spPr>
            <a:xfrm>
              <a:off x="4357028" y="1204791"/>
              <a:ext cx="1023256" cy="564848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ABF708-276E-4937-6FB8-B1F2FED06112}"/>
                </a:ext>
              </a:extLst>
            </p:cNvPr>
            <p:cNvSpPr/>
            <p:nvPr/>
          </p:nvSpPr>
          <p:spPr>
            <a:xfrm>
              <a:off x="4420352" y="1245775"/>
              <a:ext cx="945620" cy="5129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데이터 </a:t>
              </a:r>
              <a:r>
                <a:rPr lang="ko-KR" altLang="en-US" sz="700" dirty="0" err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전처리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분할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모델링 및 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운영성능평가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변수중요도</a:t>
              </a:r>
              <a:endParaRPr lang="en-US" altLang="ko-KR" sz="700" dirty="0">
                <a:latin typeface="+mn-ea"/>
              </a:endParaRPr>
            </a:p>
          </p:txBody>
        </p:sp>
      </p:grpSp>
      <p:sp>
        <p:nvSpPr>
          <p:cNvPr id="80" name="텍스트 개체 틀 2">
            <a:extLst>
              <a:ext uri="{FF2B5EF4-FFF2-40B4-BE49-F238E27FC236}">
                <a16:creationId xmlns:a16="http://schemas.microsoft.com/office/drawing/2014/main" id="{ED836E23-DCD7-B246-3859-E9014CF32692}"/>
              </a:ext>
            </a:extLst>
          </p:cNvPr>
          <p:cNvSpPr txBox="1">
            <a:spLocks/>
          </p:cNvSpPr>
          <p:nvPr/>
        </p:nvSpPr>
        <p:spPr>
          <a:xfrm>
            <a:off x="1082675" y="3982617"/>
            <a:ext cx="4067272" cy="221996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ko-KR" altLang="en-US" sz="1100" spc="-150" dirty="0"/>
              <a:t>  해석</a:t>
            </a:r>
            <a:endParaRPr lang="en-US" altLang="ko-KR" sz="1100" spc="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/>
              <a:t>통근거리</a:t>
            </a:r>
            <a:r>
              <a:rPr lang="ko-KR" altLang="en-US" sz="1100" b="0" spc="-150" dirty="0"/>
              <a:t>가 </a:t>
            </a:r>
            <a:r>
              <a:rPr lang="en-US" altLang="ko-KR" sz="1100" b="0" spc="-150" dirty="0"/>
              <a:t>10</a:t>
            </a:r>
            <a:r>
              <a:rPr lang="ko-KR" altLang="en-US" sz="1100" b="0" spc="-150" dirty="0"/>
              <a:t>보다 크고 </a:t>
            </a:r>
            <a:r>
              <a:rPr lang="en-US" altLang="ko-KR" sz="1100" b="0" spc="-150" dirty="0"/>
              <a:t>40</a:t>
            </a:r>
            <a:r>
              <a:rPr lang="ko-KR" altLang="en-US" sz="1100" b="0" spc="-150" dirty="0"/>
              <a:t>이상일 경우 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공상과학 장르 선호 가능성 높음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또한</a:t>
            </a:r>
            <a:r>
              <a:rPr lang="en-US" altLang="ko-KR" sz="1100" b="0" spc="-150" dirty="0"/>
              <a:t>, </a:t>
            </a:r>
            <a:r>
              <a:rPr lang="ko-KR" altLang="en-US" sz="1100" b="0" spc="-150" dirty="0"/>
              <a:t>통근거리가 길어질수록 공상과학에 대한 선호 가능성이 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높음</a:t>
            </a:r>
            <a:endParaRPr lang="en-US" altLang="ko-KR" sz="1100" b="0" spc="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/>
              <a:t>가입경과기간</a:t>
            </a:r>
            <a:r>
              <a:rPr lang="ko-KR" altLang="en-US" sz="1100" b="0" spc="-150" dirty="0"/>
              <a:t>이 </a:t>
            </a:r>
            <a:r>
              <a:rPr lang="en-US" altLang="ko-KR" sz="1100" b="0" spc="-150" dirty="0"/>
              <a:t>2</a:t>
            </a:r>
            <a:r>
              <a:rPr lang="ko-KR" altLang="en-US" sz="1100" b="0" spc="-150" dirty="0" err="1"/>
              <a:t>년이상</a:t>
            </a:r>
            <a:r>
              <a:rPr lang="ko-KR" altLang="en-US" sz="1100" b="0" spc="-150" dirty="0"/>
              <a:t> </a:t>
            </a:r>
            <a:r>
              <a:rPr lang="en-US" altLang="ko-KR" sz="1100" b="0" spc="-150" dirty="0"/>
              <a:t>4</a:t>
            </a:r>
            <a:r>
              <a:rPr lang="ko-KR" altLang="en-US" sz="1100" b="0" spc="-150" dirty="0" err="1"/>
              <a:t>년이하일</a:t>
            </a:r>
            <a:r>
              <a:rPr lang="ko-KR" altLang="en-US" sz="1100" b="0" spc="-150" dirty="0"/>
              <a:t> 경우 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공상과학 장르 선호 가능성 </a:t>
            </a:r>
            <a:r>
              <a:rPr lang="en-US" altLang="ko-KR" sz="1100" b="0" spc="-150" dirty="0"/>
              <a:t> </a:t>
            </a:r>
            <a:r>
              <a:rPr lang="ko-KR" altLang="en-US" sz="1100" b="0" spc="-150" dirty="0"/>
              <a:t>높음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또한</a:t>
            </a:r>
            <a:r>
              <a:rPr lang="en-US" altLang="ko-KR" sz="1100" b="0" spc="-150" dirty="0"/>
              <a:t>, </a:t>
            </a:r>
            <a:r>
              <a:rPr lang="ko-KR" altLang="en-US" sz="1100" b="0" spc="-150" dirty="0"/>
              <a:t>가입기간이 </a:t>
            </a:r>
            <a:r>
              <a:rPr lang="en-US" altLang="ko-KR" sz="1100" b="0" spc="-150" dirty="0"/>
              <a:t>2</a:t>
            </a:r>
            <a:r>
              <a:rPr lang="ko-KR" altLang="en-US" sz="1100" b="0" spc="-150" dirty="0"/>
              <a:t>년에서 </a:t>
            </a:r>
            <a:r>
              <a:rPr lang="en-US" altLang="ko-KR" sz="1100" b="0" spc="-150" dirty="0"/>
              <a:t>4</a:t>
            </a:r>
            <a:r>
              <a:rPr lang="ko-KR" altLang="en-US" sz="1100" b="0" spc="-150" dirty="0"/>
              <a:t>년까지 기간이 길어질수록</a:t>
            </a:r>
            <a:br>
              <a:rPr lang="en-US" altLang="ko-KR" sz="1100" b="0" spc="-150" dirty="0"/>
            </a:br>
            <a:r>
              <a:rPr lang="ko-KR" altLang="en-US" sz="1100" b="0" spc="-150" dirty="0"/>
              <a:t>공상과학에 대한 선호도가 높지만</a:t>
            </a:r>
            <a:r>
              <a:rPr lang="en-US" altLang="ko-KR" sz="1100" b="0" spc="-150" dirty="0"/>
              <a:t>,</a:t>
            </a:r>
            <a:br>
              <a:rPr lang="en-US" altLang="ko-KR" sz="1100" b="0" spc="-150" dirty="0"/>
            </a:br>
            <a:r>
              <a:rPr lang="en-US" altLang="ko-KR" sz="1100" b="0" spc="-150" dirty="0"/>
              <a:t>5</a:t>
            </a:r>
            <a:r>
              <a:rPr lang="ko-KR" altLang="en-US" sz="1100" b="0" spc="-150" dirty="0"/>
              <a:t>년이 넘어가면 다시 선호도가 낮아짐</a:t>
            </a:r>
            <a:endParaRPr lang="en-US" altLang="ko-KR" sz="1100" b="0" spc="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/>
              <a:t>가구규모</a:t>
            </a:r>
            <a:r>
              <a:rPr lang="ko-KR" altLang="en-US" sz="1100" b="0" spc="-150" dirty="0"/>
              <a:t>가 </a:t>
            </a:r>
            <a:r>
              <a:rPr lang="en-US" altLang="ko-KR" sz="1100" b="0" spc="-150" dirty="0"/>
              <a:t>1</a:t>
            </a:r>
            <a:r>
              <a:rPr lang="ko-KR" altLang="en-US" sz="1100" b="0" spc="-150" dirty="0"/>
              <a:t>인가구일 공상과학 장르 선호 가능성 높음</a:t>
            </a:r>
            <a:endParaRPr lang="en-US" altLang="ko-KR" sz="1100" b="0" spc="-1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2759F1-EEDA-F17A-AE48-8721B525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1" y="2364642"/>
            <a:ext cx="4511293" cy="15086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46B8F-804F-082A-AF81-CF207F12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01" y="5554207"/>
            <a:ext cx="4555307" cy="87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8E8304-772B-7DE8-378B-2B546DFF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702" y="3952065"/>
            <a:ext cx="4511291" cy="15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6A61E23F-CA63-0740-469E-3F289378716C}"/>
              </a:ext>
            </a:extLst>
          </p:cNvPr>
          <p:cNvGrpSpPr/>
          <p:nvPr/>
        </p:nvGrpSpPr>
        <p:grpSpPr>
          <a:xfrm>
            <a:off x="751840" y="1630810"/>
            <a:ext cx="8503920" cy="4942711"/>
            <a:chOff x="477045" y="2260969"/>
            <a:chExt cx="3922369" cy="4497971"/>
          </a:xfrm>
        </p:grpSpPr>
        <p:sp>
          <p:nvSpPr>
            <p:cNvPr id="76" name="모서리가 둥근 직사각형 36">
              <a:extLst>
                <a:ext uri="{FF2B5EF4-FFF2-40B4-BE49-F238E27FC236}">
                  <a16:creationId xmlns:a16="http://schemas.microsoft.com/office/drawing/2014/main" id="{FA3FCEAA-EC51-F2F4-2CE2-6175A0264C7D}"/>
                </a:ext>
              </a:extLst>
            </p:cNvPr>
            <p:cNvSpPr/>
            <p:nvPr/>
          </p:nvSpPr>
          <p:spPr>
            <a:xfrm>
              <a:off x="477045" y="2260969"/>
              <a:ext cx="3922369" cy="449797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43617C27-0539-099E-AC7D-1B50745E1926}"/>
                </a:ext>
              </a:extLst>
            </p:cNvPr>
            <p:cNvSpPr/>
            <p:nvPr/>
          </p:nvSpPr>
          <p:spPr>
            <a:xfrm>
              <a:off x="526933" y="2594681"/>
              <a:ext cx="3822593" cy="4110919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C3358A-F750-AD62-BD70-7C6E513DD671}"/>
                </a:ext>
              </a:extLst>
            </p:cNvPr>
            <p:cNvSpPr txBox="1"/>
            <p:nvPr/>
          </p:nvSpPr>
          <p:spPr>
            <a:xfrm>
              <a:off x="2157617" y="2342548"/>
              <a:ext cx="601111" cy="23526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배치 프로세스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69" y="337715"/>
            <a:ext cx="367854" cy="430887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모델을 실제 시스템에 적용하기 위한 배치 프로세스 설계 및 구현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배치 프로세스</a:t>
            </a:r>
          </a:p>
        </p:txBody>
      </p:sp>
      <p:graphicFrame>
        <p:nvGraphicFramePr>
          <p:cNvPr id="31" name="표 203">
            <a:extLst>
              <a:ext uri="{FF2B5EF4-FFF2-40B4-BE49-F238E27FC236}">
                <a16:creationId xmlns:a16="http://schemas.microsoft.com/office/drawing/2014/main" id="{CA1474F6-BF9C-F1B6-EC8A-70522B16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7327"/>
              </p:ext>
            </p:extLst>
          </p:nvPr>
        </p:nvGraphicFramePr>
        <p:xfrm>
          <a:off x="1196212" y="2435634"/>
          <a:ext cx="7559170" cy="367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34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1511834">
                  <a:extLst>
                    <a:ext uri="{9D8B030D-6E8A-4147-A177-3AD203B41FA5}">
                      <a16:colId xmlns:a16="http://schemas.microsoft.com/office/drawing/2014/main" val="1122404727"/>
                    </a:ext>
                  </a:extLst>
                </a:gridCol>
                <a:gridCol w="1511834">
                  <a:extLst>
                    <a:ext uri="{9D8B030D-6E8A-4147-A177-3AD203B41FA5}">
                      <a16:colId xmlns:a16="http://schemas.microsoft.com/office/drawing/2014/main" val="549505113"/>
                    </a:ext>
                  </a:extLst>
                </a:gridCol>
                <a:gridCol w="1511834">
                  <a:extLst>
                    <a:ext uri="{9D8B030D-6E8A-4147-A177-3AD203B41FA5}">
                      <a16:colId xmlns:a16="http://schemas.microsoft.com/office/drawing/2014/main" val="1704118151"/>
                    </a:ext>
                  </a:extLst>
                </a:gridCol>
                <a:gridCol w="1511834">
                  <a:extLst>
                    <a:ext uri="{9D8B030D-6E8A-4147-A177-3AD203B41FA5}">
                      <a16:colId xmlns:a16="http://schemas.microsoft.com/office/drawing/2014/main" val="2398236452"/>
                    </a:ext>
                  </a:extLst>
                </a:gridCol>
              </a:tblGrid>
              <a:tr h="316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배치파일 실행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마트 생성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전처리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예측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결과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3359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EAB493-527B-8E2C-C5FA-F1A93FD60CA3}"/>
              </a:ext>
            </a:extLst>
          </p:cNvPr>
          <p:cNvSpPr/>
          <p:nvPr/>
        </p:nvSpPr>
        <p:spPr>
          <a:xfrm>
            <a:off x="1410634" y="3164902"/>
            <a:ext cx="1006077" cy="4464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batch_test</a:t>
            </a:r>
            <a:b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</a:rPr>
              <a:t>.bat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3D023E-982A-26D2-E5EE-B1478DAA9FCC}"/>
              </a:ext>
            </a:extLst>
          </p:cNvPr>
          <p:cNvCxnSpPr>
            <a:cxnSpLocks/>
            <a:stCxn id="38" idx="2"/>
            <a:endCxn id="56" idx="0"/>
          </p:cNvCxnSpPr>
          <p:nvPr/>
        </p:nvCxnSpPr>
        <p:spPr>
          <a:xfrm>
            <a:off x="1913673" y="3611302"/>
            <a:ext cx="0" cy="1666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707558-8BFB-C12D-BB5F-389E474912B0}"/>
              </a:ext>
            </a:extLst>
          </p:cNvPr>
          <p:cNvSpPr/>
          <p:nvPr/>
        </p:nvSpPr>
        <p:spPr>
          <a:xfrm>
            <a:off x="1374347" y="3777995"/>
            <a:ext cx="1078651" cy="445062"/>
          </a:xfrm>
          <a:prstGeom prst="rect">
            <a:avLst/>
          </a:prstGeom>
          <a:solidFill>
            <a:srgbClr val="D4F0DD"/>
          </a:solidFill>
          <a:ln>
            <a:solidFill>
              <a:srgbClr val="D4F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mart.bat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8731BA7-82F0-447A-2DA7-2D1121B84042}"/>
              </a:ext>
            </a:extLst>
          </p:cNvPr>
          <p:cNvCxnSpPr>
            <a:cxnSpLocks/>
            <a:stCxn id="56" idx="2"/>
            <a:endCxn id="104" idx="0"/>
          </p:cNvCxnSpPr>
          <p:nvPr/>
        </p:nvCxnSpPr>
        <p:spPr>
          <a:xfrm flipH="1">
            <a:off x="1909406" y="4223057"/>
            <a:ext cx="4267" cy="1680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999555-B585-D91A-766D-BEE74AAC0856}"/>
              </a:ext>
            </a:extLst>
          </p:cNvPr>
          <p:cNvSpPr/>
          <p:nvPr/>
        </p:nvSpPr>
        <p:spPr>
          <a:xfrm>
            <a:off x="1370080" y="4391088"/>
            <a:ext cx="1078651" cy="445062"/>
          </a:xfrm>
          <a:prstGeom prst="rect">
            <a:avLst/>
          </a:prstGeom>
          <a:solidFill>
            <a:srgbClr val="D4F0DD"/>
          </a:solidFill>
          <a:ln>
            <a:solidFill>
              <a:srgbClr val="D4F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preprocessing.bat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5F53EFB-1BFF-AF35-20C2-BA5E56D2AE19}"/>
              </a:ext>
            </a:extLst>
          </p:cNvPr>
          <p:cNvCxnSpPr>
            <a:cxnSpLocks/>
            <a:stCxn id="104" idx="2"/>
            <a:endCxn id="111" idx="0"/>
          </p:cNvCxnSpPr>
          <p:nvPr/>
        </p:nvCxnSpPr>
        <p:spPr>
          <a:xfrm>
            <a:off x="1909406" y="4836150"/>
            <a:ext cx="3810" cy="1539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C7625C7-4CD4-2D00-9867-284D2805B1BC}"/>
              </a:ext>
            </a:extLst>
          </p:cNvPr>
          <p:cNvSpPr/>
          <p:nvPr/>
        </p:nvSpPr>
        <p:spPr>
          <a:xfrm>
            <a:off x="1373890" y="4990100"/>
            <a:ext cx="1078651" cy="445062"/>
          </a:xfrm>
          <a:prstGeom prst="rect">
            <a:avLst/>
          </a:prstGeom>
          <a:solidFill>
            <a:srgbClr val="D4F0DD"/>
          </a:solidFill>
          <a:ln>
            <a:solidFill>
              <a:srgbClr val="D4F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model.bat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0F2870E-4A18-AFD4-465F-8DF6EFF7E8D5}"/>
              </a:ext>
            </a:extLst>
          </p:cNvPr>
          <p:cNvCxnSpPr>
            <a:cxnSpLocks/>
            <a:stCxn id="56" idx="3"/>
            <a:endCxn id="171" idx="1"/>
          </p:cNvCxnSpPr>
          <p:nvPr/>
        </p:nvCxnSpPr>
        <p:spPr>
          <a:xfrm>
            <a:off x="2452998" y="4000526"/>
            <a:ext cx="44260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77E68F6-B0A3-43A8-F1CB-038E4E0EEB47}"/>
              </a:ext>
            </a:extLst>
          </p:cNvPr>
          <p:cNvCxnSpPr>
            <a:cxnSpLocks/>
            <a:stCxn id="104" idx="3"/>
            <a:endCxn id="178" idx="1"/>
          </p:cNvCxnSpPr>
          <p:nvPr/>
        </p:nvCxnSpPr>
        <p:spPr>
          <a:xfrm>
            <a:off x="2448731" y="4613619"/>
            <a:ext cx="2024730" cy="18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261F6D8-62E9-F6FE-2131-50C962B0D9E5}"/>
              </a:ext>
            </a:extLst>
          </p:cNvPr>
          <p:cNvCxnSpPr>
            <a:cxnSpLocks/>
            <a:stCxn id="111" idx="3"/>
            <a:endCxn id="182" idx="1"/>
          </p:cNvCxnSpPr>
          <p:nvPr/>
        </p:nvCxnSpPr>
        <p:spPr>
          <a:xfrm flipV="1">
            <a:off x="2452541" y="5209864"/>
            <a:ext cx="3530036" cy="27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649616D-BDCC-67C7-BA85-96F752407601}"/>
              </a:ext>
            </a:extLst>
          </p:cNvPr>
          <p:cNvSpPr/>
          <p:nvPr/>
        </p:nvSpPr>
        <p:spPr>
          <a:xfrm>
            <a:off x="7442376" y="4969395"/>
            <a:ext cx="1006077" cy="473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result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C188B43-93C3-FA3C-4A45-59DA642FEA4B}"/>
              </a:ext>
            </a:extLst>
          </p:cNvPr>
          <p:cNvSpPr/>
          <p:nvPr/>
        </p:nvSpPr>
        <p:spPr>
          <a:xfrm>
            <a:off x="2895600" y="3777995"/>
            <a:ext cx="1006077" cy="445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</a:rPr>
              <a:t>mart.py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94609E8-1714-3DA5-3DD8-1B66F0FC8C5E}"/>
              </a:ext>
            </a:extLst>
          </p:cNvPr>
          <p:cNvSpPr/>
          <p:nvPr/>
        </p:nvSpPr>
        <p:spPr>
          <a:xfrm>
            <a:off x="4473461" y="4392903"/>
            <a:ext cx="1040927" cy="445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</a:rPr>
              <a:t>preprocessing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</a:rPr>
              <a:t>.py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09DB1D2-3BAD-12D5-1118-C5CB74C17DD3}"/>
              </a:ext>
            </a:extLst>
          </p:cNvPr>
          <p:cNvSpPr/>
          <p:nvPr/>
        </p:nvSpPr>
        <p:spPr>
          <a:xfrm>
            <a:off x="5982577" y="4987333"/>
            <a:ext cx="1006077" cy="445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</a:rPr>
              <a:t>model.py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7" name="텍스트 개체 틀 2">
            <a:extLst>
              <a:ext uri="{FF2B5EF4-FFF2-40B4-BE49-F238E27FC236}">
                <a16:creationId xmlns:a16="http://schemas.microsoft.com/office/drawing/2014/main" id="{12D472B9-384F-7779-12E5-D86C9B1C5604}"/>
              </a:ext>
            </a:extLst>
          </p:cNvPr>
          <p:cNvSpPr txBox="1">
            <a:spLocks/>
          </p:cNvSpPr>
          <p:nvPr/>
        </p:nvSpPr>
        <p:spPr>
          <a:xfrm>
            <a:off x="7309778" y="5466889"/>
            <a:ext cx="1138675" cy="2988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/>
              <a:t>예측 결과 </a:t>
            </a:r>
            <a:r>
              <a:rPr lang="en-US" altLang="ko-KR" sz="1000" b="0" dirty="0"/>
              <a:t>DB </a:t>
            </a:r>
            <a:r>
              <a:rPr lang="ko-KR" altLang="en-US" sz="1000" b="0" dirty="0"/>
              <a:t>적재</a:t>
            </a: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414289C-EDB5-CAAF-CA92-944D4C122CFE}"/>
              </a:ext>
            </a:extLst>
          </p:cNvPr>
          <p:cNvCxnSpPr>
            <a:cxnSpLocks/>
            <a:stCxn id="182" idx="3"/>
            <a:endCxn id="160" idx="1"/>
          </p:cNvCxnSpPr>
          <p:nvPr/>
        </p:nvCxnSpPr>
        <p:spPr>
          <a:xfrm flipV="1">
            <a:off x="6988654" y="5206338"/>
            <a:ext cx="453722" cy="352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슬라이드 번호 개체 틀 3">
            <a:extLst>
              <a:ext uri="{FF2B5EF4-FFF2-40B4-BE49-F238E27FC236}">
                <a16:creationId xmlns:a16="http://schemas.microsoft.com/office/drawing/2014/main" id="{9720B21F-6BB7-91CC-AC53-61FE89708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9DE692-09E8-6DC7-BC35-36685D1F9C0E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3901677" y="4000526"/>
            <a:ext cx="3540699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37F4EB-737E-457C-4E87-C3044EB416BE}"/>
              </a:ext>
            </a:extLst>
          </p:cNvPr>
          <p:cNvSpPr/>
          <p:nvPr/>
        </p:nvSpPr>
        <p:spPr>
          <a:xfrm>
            <a:off x="7442376" y="3777995"/>
            <a:ext cx="1006077" cy="473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피처마트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C8F8A0F3-9B53-5C67-A70B-80FFC72A8FA7}"/>
              </a:ext>
            </a:extLst>
          </p:cNvPr>
          <p:cNvSpPr txBox="1">
            <a:spLocks/>
          </p:cNvSpPr>
          <p:nvPr/>
        </p:nvSpPr>
        <p:spPr>
          <a:xfrm>
            <a:off x="7296755" y="4275489"/>
            <a:ext cx="1138675" cy="2988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 err="1"/>
              <a:t>피처마트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DB </a:t>
            </a:r>
            <a:r>
              <a:rPr lang="ko-KR" altLang="en-US" sz="1000" b="0" dirty="0"/>
              <a:t>적재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A7E4CA-01EF-062F-6999-2CFCE536E3E2}"/>
              </a:ext>
            </a:extLst>
          </p:cNvPr>
          <p:cNvGrpSpPr/>
          <p:nvPr/>
        </p:nvGrpSpPr>
        <p:grpSpPr>
          <a:xfrm>
            <a:off x="842421" y="980248"/>
            <a:ext cx="6153210" cy="570541"/>
            <a:chOff x="842421" y="980248"/>
            <a:chExt cx="6153210" cy="57054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E504023-31FE-2117-025E-8B479CA51131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95D18276-0DAC-5B89-38A2-D732A44E3440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5AF1E8EA-D0A1-1173-A78D-FBF252B5F580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DF1E20B-43DF-7CBD-2A50-4F0C22519A2F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4" name="TextBox 226">
              <a:extLst>
                <a:ext uri="{FF2B5EF4-FFF2-40B4-BE49-F238E27FC236}">
                  <a16:creationId xmlns:a16="http://schemas.microsoft.com/office/drawing/2014/main" id="{6A590975-70AC-4DAB-41F8-BD8E9206B710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17B1254-F616-F45C-DA6C-3A5C404E0C6B}"/>
                </a:ext>
              </a:extLst>
            </p:cNvPr>
            <p:cNvSpPr/>
            <p:nvPr/>
          </p:nvSpPr>
          <p:spPr>
            <a:xfrm>
              <a:off x="2004896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TextBox 226">
              <a:extLst>
                <a:ext uri="{FF2B5EF4-FFF2-40B4-BE49-F238E27FC236}">
                  <a16:creationId xmlns:a16="http://schemas.microsoft.com/office/drawing/2014/main" id="{459BDAF7-0850-39D2-A634-CA658F10C7FF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8382898-927C-D656-472F-F79BA0C190D5}"/>
                </a:ext>
              </a:extLst>
            </p:cNvPr>
            <p:cNvSpPr/>
            <p:nvPr/>
          </p:nvSpPr>
          <p:spPr>
            <a:xfrm>
              <a:off x="3167371" y="980250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E7D56D-A16A-4352-FA15-034DC8DFD1C6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EA13E75-B035-E5A9-0C8D-D576A7AD1F68}"/>
                </a:ext>
              </a:extLst>
            </p:cNvPr>
            <p:cNvSpPr/>
            <p:nvPr/>
          </p:nvSpPr>
          <p:spPr>
            <a:xfrm>
              <a:off x="4329846" y="980248"/>
              <a:ext cx="1077620" cy="291713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0" name="TextBox 226">
              <a:extLst>
                <a:ext uri="{FF2B5EF4-FFF2-40B4-BE49-F238E27FC236}">
                  <a16:creationId xmlns:a16="http://schemas.microsoft.com/office/drawing/2014/main" id="{E8BAA384-8258-FB57-A17C-EC083D6DB658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BFF714C-AEFC-861D-EA61-6175206CA8EA}"/>
                </a:ext>
              </a:extLst>
            </p:cNvPr>
            <p:cNvSpPr/>
            <p:nvPr/>
          </p:nvSpPr>
          <p:spPr>
            <a:xfrm>
              <a:off x="5492323" y="980248"/>
              <a:ext cx="1077620" cy="570541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TextBox 226">
              <a:extLst>
                <a:ext uri="{FF2B5EF4-FFF2-40B4-BE49-F238E27FC236}">
                  <a16:creationId xmlns:a16="http://schemas.microsoft.com/office/drawing/2014/main" id="{74EFFE21-74CB-9AE6-0739-8E238D74E8DD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24D580-B950-6E52-9778-8F29848F4F79}"/>
              </a:ext>
            </a:extLst>
          </p:cNvPr>
          <p:cNvGrpSpPr/>
          <p:nvPr/>
        </p:nvGrpSpPr>
        <p:grpSpPr>
          <a:xfrm>
            <a:off x="5519505" y="1201383"/>
            <a:ext cx="1050438" cy="282381"/>
            <a:chOff x="5519505" y="1171110"/>
            <a:chExt cx="1050438" cy="28238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801FE1CB-0C5C-BD6E-CE8F-74E2242776D8}"/>
                </a:ext>
              </a:extLst>
            </p:cNvPr>
            <p:cNvSpPr/>
            <p:nvPr/>
          </p:nvSpPr>
          <p:spPr>
            <a:xfrm>
              <a:off x="5519505" y="1171110"/>
              <a:ext cx="1023256" cy="282381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E458965-D227-1298-D281-6535FF07B3AD}"/>
                </a:ext>
              </a:extLst>
            </p:cNvPr>
            <p:cNvSpPr/>
            <p:nvPr/>
          </p:nvSpPr>
          <p:spPr>
            <a:xfrm>
              <a:off x="5624323" y="1233829"/>
              <a:ext cx="945620" cy="10259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8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배치 프로세스</a:t>
              </a:r>
              <a:endParaRPr lang="en-US" altLang="ko-KR" sz="700" dirty="0">
                <a:latin typeface="+mn-ea"/>
              </a:endParaRPr>
            </a:p>
          </p:txBody>
        </p:sp>
      </p:grpSp>
      <p:sp>
        <p:nvSpPr>
          <p:cNvPr id="85" name="텍스트 개체 틀 2">
            <a:extLst>
              <a:ext uri="{FF2B5EF4-FFF2-40B4-BE49-F238E27FC236}">
                <a16:creationId xmlns:a16="http://schemas.microsoft.com/office/drawing/2014/main" id="{5314733E-4E45-8217-695A-7D595C007E6C}"/>
              </a:ext>
            </a:extLst>
          </p:cNvPr>
          <p:cNvSpPr txBox="1">
            <a:spLocks/>
          </p:cNvSpPr>
          <p:nvPr/>
        </p:nvSpPr>
        <p:spPr>
          <a:xfrm>
            <a:off x="1196212" y="2104134"/>
            <a:ext cx="4067272" cy="3286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50" b="0" dirty="0"/>
              <a:t>입력된 기준년월을 </a:t>
            </a:r>
            <a:r>
              <a:rPr lang="en-US" altLang="ko-KR" sz="1050" b="0" dirty="0"/>
              <a:t>1</a:t>
            </a:r>
            <a:r>
              <a:rPr lang="ko-KR" altLang="en-US" sz="1050" b="0" dirty="0"/>
              <a:t>개월 전으로 설정하여 예측 실행</a:t>
            </a:r>
            <a:endParaRPr lang="en-US" altLang="ko-KR" sz="1050" b="0" dirty="0"/>
          </a:p>
        </p:txBody>
      </p:sp>
    </p:spTree>
    <p:extLst>
      <p:ext uri="{BB962C8B-B14F-4D97-AF65-F5344CB8AC3E}">
        <p14:creationId xmlns:p14="http://schemas.microsoft.com/office/powerpoint/2010/main" val="38014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4D5440-EEFB-49CC-9492-9B9B5B4EA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60452A-9D64-4B42-B009-B3B427FA4967}"/>
              </a:ext>
            </a:extLst>
          </p:cNvPr>
          <p:cNvSpPr/>
          <p:nvPr/>
        </p:nvSpPr>
        <p:spPr>
          <a:xfrm>
            <a:off x="381000" y="0"/>
            <a:ext cx="3209925" cy="6858000"/>
          </a:xfrm>
          <a:prstGeom prst="rect">
            <a:avLst/>
          </a:prstGeom>
          <a:solidFill>
            <a:srgbClr val="B2D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B0E7AE0-B975-406E-940D-D1383C0CC1D7}"/>
              </a:ext>
            </a:extLst>
          </p:cNvPr>
          <p:cNvGrpSpPr/>
          <p:nvPr/>
        </p:nvGrpSpPr>
        <p:grpSpPr>
          <a:xfrm>
            <a:off x="4234508" y="329607"/>
            <a:ext cx="3555570" cy="502294"/>
            <a:chOff x="4022081" y="1923447"/>
            <a:chExt cx="3555570" cy="50229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1CB4EB9-99F8-4E2D-AB0D-AF622C398DF5}"/>
                </a:ext>
              </a:extLst>
            </p:cNvPr>
            <p:cNvSpPr/>
            <p:nvPr/>
          </p:nvSpPr>
          <p:spPr>
            <a:xfrm>
              <a:off x="4711482" y="1987052"/>
              <a:ext cx="2866169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과제 배경 및 목적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4798320-FFF9-4D1B-9135-C71853A893A8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C332A29-18FE-4DF9-8059-D870F4CAB01A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11" name="Google Shape;62;p7">
                  <a:extLst>
                    <a:ext uri="{FF2B5EF4-FFF2-40B4-BE49-F238E27FC236}">
                      <a16:creationId xmlns:a16="http://schemas.microsoft.com/office/drawing/2014/main" id="{D4BE67EC-3225-4DD3-BF22-2E05BBE952EA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4" name="Google Shape;62;p7">
                  <a:extLst>
                    <a:ext uri="{FF2B5EF4-FFF2-40B4-BE49-F238E27FC236}">
                      <a16:creationId xmlns:a16="http://schemas.microsoft.com/office/drawing/2014/main" id="{6A51C855-6D96-4912-BE2F-8B9A0F620857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D70E542-ACA2-4222-9B8E-277038F24E7C}"/>
                  </a:ext>
                </a:extLst>
              </p:cNvPr>
              <p:cNvSpPr/>
              <p:nvPr/>
            </p:nvSpPr>
            <p:spPr>
              <a:xfrm>
                <a:off x="4128155" y="2020708"/>
                <a:ext cx="290144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</a:t>
                </a:r>
                <a:r>
                  <a:rPr kumimoji="1" lang="en-US" altLang="ko-KR" sz="20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9BD6B3-691A-46E0-9552-96597C01117C}"/>
              </a:ext>
            </a:extLst>
          </p:cNvPr>
          <p:cNvSpPr txBox="1"/>
          <p:nvPr/>
        </p:nvSpPr>
        <p:spPr>
          <a:xfrm>
            <a:off x="1521094" y="1127036"/>
            <a:ext cx="9297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spc="-100" dirty="0">
                <a:gradFill flip="none" rotWithShape="1">
                  <a:gsLst>
                    <a:gs pos="100000">
                      <a:srgbClr val="02786A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atin typeface="+mn-ea"/>
              </a:rPr>
              <a:t>영화 추천 모델</a:t>
            </a:r>
            <a:endParaRPr lang="ko-KR" altLang="en-US" sz="1200" spc="-100" dirty="0">
              <a:gradFill flip="none" rotWithShape="1">
                <a:gsLst>
                  <a:gs pos="100000">
                    <a:srgbClr val="02786A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D0AE0-3094-4F51-88A0-CA2B14C47633}"/>
              </a:ext>
            </a:extLst>
          </p:cNvPr>
          <p:cNvGrpSpPr/>
          <p:nvPr/>
        </p:nvGrpSpPr>
        <p:grpSpPr>
          <a:xfrm>
            <a:off x="4280788" y="1211429"/>
            <a:ext cx="2568120" cy="502294"/>
            <a:chOff x="4022081" y="1923447"/>
            <a:chExt cx="2568120" cy="50229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E5DAEA1-7C0A-4594-A076-259C17B0E563}"/>
                </a:ext>
              </a:extLst>
            </p:cNvPr>
            <p:cNvSpPr/>
            <p:nvPr/>
          </p:nvSpPr>
          <p:spPr>
            <a:xfrm>
              <a:off x="4711482" y="1987052"/>
              <a:ext cx="1878719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데이터 설명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7B3BDC0-1714-481B-A43F-CEAAAF0A342B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C1E7948-8E66-439A-919C-172500A91393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48" name="Google Shape;62;p7">
                  <a:extLst>
                    <a:ext uri="{FF2B5EF4-FFF2-40B4-BE49-F238E27FC236}">
                      <a16:creationId xmlns:a16="http://schemas.microsoft.com/office/drawing/2014/main" id="{2AFD0E21-8DAB-4EAA-8828-3AF0D430C56E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49" name="Google Shape;62;p7">
                  <a:extLst>
                    <a:ext uri="{FF2B5EF4-FFF2-40B4-BE49-F238E27FC236}">
                      <a16:creationId xmlns:a16="http://schemas.microsoft.com/office/drawing/2014/main" id="{B5DB3E86-8A8B-4197-A527-5F02D166D8F8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7B51533-2669-4554-8312-CBD8BC3FEBE3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01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027C6C-166D-440E-92BB-A7223BA0B70D}"/>
              </a:ext>
            </a:extLst>
          </p:cNvPr>
          <p:cNvGrpSpPr/>
          <p:nvPr/>
        </p:nvGrpSpPr>
        <p:grpSpPr>
          <a:xfrm>
            <a:off x="4280788" y="2093250"/>
            <a:ext cx="1410624" cy="502294"/>
            <a:chOff x="4022081" y="1923447"/>
            <a:chExt cx="1410624" cy="50229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52C628F-71B0-4EA4-ADA7-A09457B9AD75}"/>
                </a:ext>
              </a:extLst>
            </p:cNvPr>
            <p:cNvSpPr/>
            <p:nvPr/>
          </p:nvSpPr>
          <p:spPr>
            <a:xfrm>
              <a:off x="4711482" y="1987052"/>
              <a:ext cx="721223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en-US" altLang="ko-KR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EDA</a:t>
              </a:r>
              <a:endParaRPr kumimoji="1" lang="ko-KR" altLang="en-US" sz="2400" b="1" spc="3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+mn-ea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6B1B796-3A91-4E05-97BD-3DD812A84B90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1851B312-08B6-4CDE-AF4F-E04AD26F71B9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55" name="Google Shape;62;p7">
                  <a:extLst>
                    <a:ext uri="{FF2B5EF4-FFF2-40B4-BE49-F238E27FC236}">
                      <a16:creationId xmlns:a16="http://schemas.microsoft.com/office/drawing/2014/main" id="{0EF21D99-5CC0-457E-BDED-DBFAD26B27DB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56" name="Google Shape;62;p7">
                  <a:extLst>
                    <a:ext uri="{FF2B5EF4-FFF2-40B4-BE49-F238E27FC236}">
                      <a16:creationId xmlns:a16="http://schemas.microsoft.com/office/drawing/2014/main" id="{A39A4281-CAFB-4B44-B77A-E7C77702E8BE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764A50C-8CB5-4777-83A6-A4117E70035B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02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616437E-8340-4B97-B26D-2F6373EBCF5C}"/>
              </a:ext>
            </a:extLst>
          </p:cNvPr>
          <p:cNvGrpSpPr/>
          <p:nvPr/>
        </p:nvGrpSpPr>
        <p:grpSpPr>
          <a:xfrm>
            <a:off x="4280788" y="2975071"/>
            <a:ext cx="2074396" cy="502294"/>
            <a:chOff x="4022081" y="1923447"/>
            <a:chExt cx="2074396" cy="5022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8EEFDC-E141-4F68-8B00-31A1E3C5951F}"/>
                </a:ext>
              </a:extLst>
            </p:cNvPr>
            <p:cNvSpPr/>
            <p:nvPr/>
          </p:nvSpPr>
          <p:spPr>
            <a:xfrm>
              <a:off x="4711482" y="1987052"/>
              <a:ext cx="1384995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 err="1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분석마트</a:t>
              </a:r>
              <a:endParaRPr kumimoji="1" lang="ko-KR" altLang="en-US" sz="2400" b="1" spc="3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+mn-ea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D623F23-85F2-4AC2-8CBE-B7224B44C641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EF3209F-57BA-4C7D-9A9A-0903A1EDEC2F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62" name="Google Shape;62;p7">
                  <a:extLst>
                    <a:ext uri="{FF2B5EF4-FFF2-40B4-BE49-F238E27FC236}">
                      <a16:creationId xmlns:a16="http://schemas.microsoft.com/office/drawing/2014/main" id="{10D3C467-F61C-421D-9722-70F77734A931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63" name="Google Shape;62;p7">
                  <a:extLst>
                    <a:ext uri="{FF2B5EF4-FFF2-40B4-BE49-F238E27FC236}">
                      <a16:creationId xmlns:a16="http://schemas.microsoft.com/office/drawing/2014/main" id="{0019F1DE-7E85-4138-9FC5-DC351DAA583B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6FC47B3-3C1F-4650-960D-D34923C49517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03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D4CF496-0ED6-4F9F-A3C0-539B31CC0AD0}"/>
              </a:ext>
            </a:extLst>
          </p:cNvPr>
          <p:cNvSpPr txBox="1"/>
          <p:nvPr/>
        </p:nvSpPr>
        <p:spPr>
          <a:xfrm>
            <a:off x="1175260" y="1422401"/>
            <a:ext cx="1621406" cy="369332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None/>
              <a:defRPr sz="4400" b="1" baseline="0">
                <a:gradFill>
                  <a:gsLst>
                    <a:gs pos="100000">
                      <a:srgbClr val="BD8529"/>
                    </a:gs>
                    <a:gs pos="92000">
                      <a:srgbClr val="BD8529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altLang="ko-KR" sz="2400" dirty="0">
                <a:gradFill flip="none" rotWithShape="1">
                  <a:gsLst>
                    <a:gs pos="100000">
                      <a:srgbClr val="05996B"/>
                    </a:gs>
                    <a:gs pos="0">
                      <a:srgbClr val="027A6A"/>
                    </a:gs>
                  </a:gsLst>
                  <a:lin ang="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400" dirty="0">
              <a:gradFill flip="none" rotWithShape="1">
                <a:gsLst>
                  <a:gs pos="100000">
                    <a:srgbClr val="05996B"/>
                  </a:gs>
                  <a:gs pos="0">
                    <a:srgbClr val="027A6A"/>
                  </a:gs>
                </a:gsLst>
                <a:lin ang="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36AFA15-BF9D-40E2-ACA8-E37A8BF82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1" y="4125452"/>
            <a:ext cx="2873120" cy="236795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22342B-DC28-4BB3-A86F-A7F14B83BE07}"/>
              </a:ext>
            </a:extLst>
          </p:cNvPr>
          <p:cNvSpPr/>
          <p:nvPr/>
        </p:nvSpPr>
        <p:spPr>
          <a:xfrm>
            <a:off x="381000" y="6485788"/>
            <a:ext cx="3209924" cy="372212"/>
          </a:xfrm>
          <a:prstGeom prst="rect">
            <a:avLst/>
          </a:prstGeom>
          <a:solidFill>
            <a:srgbClr val="6A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84DB61-EB2B-02D2-80D6-5954712FFE63}"/>
              </a:ext>
            </a:extLst>
          </p:cNvPr>
          <p:cNvGrpSpPr/>
          <p:nvPr/>
        </p:nvGrpSpPr>
        <p:grpSpPr>
          <a:xfrm>
            <a:off x="4234508" y="4738713"/>
            <a:ext cx="2914369" cy="502294"/>
            <a:chOff x="4022081" y="1923447"/>
            <a:chExt cx="2914369" cy="5022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567620-C4AE-D2F8-2BF2-0FBD382A28F7}"/>
                </a:ext>
              </a:extLst>
            </p:cNvPr>
            <p:cNvSpPr/>
            <p:nvPr/>
          </p:nvSpPr>
          <p:spPr>
            <a:xfrm>
              <a:off x="4711482" y="1987052"/>
              <a:ext cx="1731243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배치 프로세스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77788F5-67D7-BF7E-20E4-F5CDEE5326DF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6D55D7C-B0DC-B9DB-1B1E-E1629600FCC0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10" name="Google Shape;62;p7">
                  <a:extLst>
                    <a:ext uri="{FF2B5EF4-FFF2-40B4-BE49-F238E27FC236}">
                      <a16:creationId xmlns:a16="http://schemas.microsoft.com/office/drawing/2014/main" id="{6DFF109F-2DD6-F885-389E-4F59ED55821D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2" name="Google Shape;62;p7">
                  <a:extLst>
                    <a:ext uri="{FF2B5EF4-FFF2-40B4-BE49-F238E27FC236}">
                      <a16:creationId xmlns:a16="http://schemas.microsoft.com/office/drawing/2014/main" id="{CD61E5C2-9EA1-9985-9B64-B395028EA8FE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841F209-2EE0-E58B-D4FF-3975CD9D6880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05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D8B0D9-F837-C146-98B8-27712ED5C85E}"/>
              </a:ext>
            </a:extLst>
          </p:cNvPr>
          <p:cNvGrpSpPr/>
          <p:nvPr/>
        </p:nvGrpSpPr>
        <p:grpSpPr>
          <a:xfrm>
            <a:off x="4234508" y="5620536"/>
            <a:ext cx="4395544" cy="502294"/>
            <a:chOff x="4022081" y="1923447"/>
            <a:chExt cx="4395544" cy="50229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16260E-B9F2-3837-C503-98C3AE095026}"/>
                </a:ext>
              </a:extLst>
            </p:cNvPr>
            <p:cNvSpPr/>
            <p:nvPr/>
          </p:nvSpPr>
          <p:spPr>
            <a:xfrm>
              <a:off x="4711482" y="1987052"/>
              <a:ext cx="3706143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활용 방안 및 향후 계획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7C5F5EE-3FC1-199B-2821-AB25F1F2823C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E07F065-96F4-EABA-5D02-3D6500255938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20" name="Google Shape;62;p7">
                  <a:extLst>
                    <a:ext uri="{FF2B5EF4-FFF2-40B4-BE49-F238E27FC236}">
                      <a16:creationId xmlns:a16="http://schemas.microsoft.com/office/drawing/2014/main" id="{2D1F6E50-D2C0-7796-62DA-B2054FEFAF12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1" name="Google Shape;62;p7">
                  <a:extLst>
                    <a:ext uri="{FF2B5EF4-FFF2-40B4-BE49-F238E27FC236}">
                      <a16:creationId xmlns:a16="http://schemas.microsoft.com/office/drawing/2014/main" id="{B0DD7F61-ABE2-A9FB-08E0-74200D4DFD43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F4A86BA-79F3-E527-A64A-136A41DC175E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06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377FEF-A052-A7C3-95BA-684116388110}"/>
              </a:ext>
            </a:extLst>
          </p:cNvPr>
          <p:cNvGrpSpPr/>
          <p:nvPr/>
        </p:nvGrpSpPr>
        <p:grpSpPr>
          <a:xfrm>
            <a:off x="4231671" y="3856892"/>
            <a:ext cx="1728147" cy="502294"/>
            <a:chOff x="4022081" y="1923447"/>
            <a:chExt cx="1728147" cy="5022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E26B13-9026-DE68-3F89-666A87E811F6}"/>
                </a:ext>
              </a:extLst>
            </p:cNvPr>
            <p:cNvSpPr/>
            <p:nvPr/>
          </p:nvSpPr>
          <p:spPr>
            <a:xfrm>
              <a:off x="4711482" y="1987052"/>
              <a:ext cx="1038746" cy="36933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kumimoji="1" lang="ko-KR" altLang="en-US" sz="2400" b="1" spc="30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+mn-ea"/>
                </a:rPr>
                <a:t>모델링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BE9B0BE-0D92-7C2B-1E91-D7148253F4FB}"/>
                </a:ext>
              </a:extLst>
            </p:cNvPr>
            <p:cNvGrpSpPr/>
            <p:nvPr/>
          </p:nvGrpSpPr>
          <p:grpSpPr>
            <a:xfrm>
              <a:off x="4022081" y="1923447"/>
              <a:ext cx="502294" cy="502294"/>
              <a:chOff x="4022081" y="1923447"/>
              <a:chExt cx="502294" cy="50229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47B778C-283A-729A-1CA3-D6BF0427C450}"/>
                  </a:ext>
                </a:extLst>
              </p:cNvPr>
              <p:cNvGrpSpPr/>
              <p:nvPr/>
            </p:nvGrpSpPr>
            <p:grpSpPr>
              <a:xfrm>
                <a:off x="4022081" y="1923447"/>
                <a:ext cx="502294" cy="502294"/>
                <a:chOff x="3973743" y="1875109"/>
                <a:chExt cx="598970" cy="598970"/>
              </a:xfrm>
            </p:grpSpPr>
            <p:sp>
              <p:nvSpPr>
                <p:cNvPr id="27" name="Google Shape;62;p7">
                  <a:extLst>
                    <a:ext uri="{FF2B5EF4-FFF2-40B4-BE49-F238E27FC236}">
                      <a16:creationId xmlns:a16="http://schemas.microsoft.com/office/drawing/2014/main" id="{6521A2B1-1870-37D6-4ADB-443408E7AAA3}"/>
                    </a:ext>
                  </a:extLst>
                </p:cNvPr>
                <p:cNvSpPr/>
                <p:nvPr/>
              </p:nvSpPr>
              <p:spPr>
                <a:xfrm rot="2700000">
                  <a:off x="3973743" y="1875109"/>
                  <a:ext cx="598970" cy="598970"/>
                </a:xfrm>
                <a:prstGeom prst="rect">
                  <a:avLst/>
                </a:prstGeom>
                <a:gradFill>
                  <a:gsLst>
                    <a:gs pos="0">
                      <a:srgbClr val="41998C"/>
                    </a:gs>
                    <a:gs pos="100000">
                      <a:srgbClr val="2D7B74"/>
                    </a:gs>
                  </a:gsLst>
                  <a:lin ang="5400000" scaled="0"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8" name="Google Shape;62;p7">
                  <a:extLst>
                    <a:ext uri="{FF2B5EF4-FFF2-40B4-BE49-F238E27FC236}">
                      <a16:creationId xmlns:a16="http://schemas.microsoft.com/office/drawing/2014/main" id="{1E385518-89AB-3866-2A60-08BE6919D5F2}"/>
                    </a:ext>
                  </a:extLst>
                </p:cNvPr>
                <p:cNvSpPr/>
                <p:nvPr/>
              </p:nvSpPr>
              <p:spPr>
                <a:xfrm rot="2700000">
                  <a:off x="4020045" y="1921411"/>
                  <a:ext cx="506366" cy="5063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alpha val="47000"/>
                    </a:schemeClr>
                  </a:solidFill>
                </a:ln>
                <a:effectLst/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BA43EC2-08F6-58A9-9808-FB1D0DFF4507}"/>
                  </a:ext>
                </a:extLst>
              </p:cNvPr>
              <p:cNvSpPr/>
              <p:nvPr/>
            </p:nvSpPr>
            <p:spPr>
              <a:xfrm>
                <a:off x="4132163" y="2020708"/>
                <a:ext cx="282129" cy="307777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latinLnBrk="0" hangingPunct="0"/>
                <a:r>
                  <a:rPr kumimoji="1" lang="en-US" altLang="ko-KR" sz="20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02060"/>
                        </a:gs>
                      </a:gsLst>
                      <a:lin ang="162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+mj-ea"/>
                  </a:rPr>
                  <a:t>04</a:t>
                </a:r>
                <a:endParaRPr kumimoji="1" lang="en-US" altLang="ko-KR" sz="20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4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5D73EEF-0C0A-F0FC-8AF5-0036ABBE311E}"/>
              </a:ext>
            </a:extLst>
          </p:cNvPr>
          <p:cNvGrpSpPr/>
          <p:nvPr/>
        </p:nvGrpSpPr>
        <p:grpSpPr>
          <a:xfrm>
            <a:off x="5177598" y="1083128"/>
            <a:ext cx="3981332" cy="2053612"/>
            <a:chOff x="477045" y="2716530"/>
            <a:chExt cx="3922369" cy="2273503"/>
          </a:xfrm>
        </p:grpSpPr>
        <p:sp>
          <p:nvSpPr>
            <p:cNvPr id="122" name="모서리가 둥근 직사각형 36">
              <a:extLst>
                <a:ext uri="{FF2B5EF4-FFF2-40B4-BE49-F238E27FC236}">
                  <a16:creationId xmlns:a16="http://schemas.microsoft.com/office/drawing/2014/main" id="{2FC84D11-D391-ECF9-D1D8-EACF0B1CD279}"/>
                </a:ext>
              </a:extLst>
            </p:cNvPr>
            <p:cNvSpPr/>
            <p:nvPr/>
          </p:nvSpPr>
          <p:spPr>
            <a:xfrm>
              <a:off x="477045" y="2716530"/>
              <a:ext cx="3922369" cy="2273503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4" name="모서리가 둥근 직사각형 38">
              <a:extLst>
                <a:ext uri="{FF2B5EF4-FFF2-40B4-BE49-F238E27FC236}">
                  <a16:creationId xmlns:a16="http://schemas.microsoft.com/office/drawing/2014/main" id="{0787E703-6738-D0D4-9477-99A5B98378A4}"/>
                </a:ext>
              </a:extLst>
            </p:cNvPr>
            <p:cNvSpPr/>
            <p:nvPr/>
          </p:nvSpPr>
          <p:spPr>
            <a:xfrm>
              <a:off x="555705" y="2818429"/>
              <a:ext cx="3761279" cy="2069092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38086"/>
            <a:ext cx="215336" cy="430887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2CEF3B-B703-9FF7-D717-8F79342D5552}"/>
              </a:ext>
            </a:extLst>
          </p:cNvPr>
          <p:cNvSpPr txBox="1">
            <a:spLocks/>
          </p:cNvSpPr>
          <p:nvPr/>
        </p:nvSpPr>
        <p:spPr>
          <a:xfrm>
            <a:off x="867595" y="408106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모델 결과의 실질적 활용 방안과 향후 모델 개선 및 확장 계획</a:t>
            </a: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D06BA53A-2E97-BEAD-88ED-C61E3C39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DEC9FAA-98C2-7A77-682B-B3A8CC89D221}"/>
              </a:ext>
            </a:extLst>
          </p:cNvPr>
          <p:cNvGrpSpPr/>
          <p:nvPr/>
        </p:nvGrpSpPr>
        <p:grpSpPr>
          <a:xfrm>
            <a:off x="882682" y="998499"/>
            <a:ext cx="3981332" cy="5676621"/>
            <a:chOff x="477045" y="2716529"/>
            <a:chExt cx="3922369" cy="4042411"/>
          </a:xfrm>
        </p:grpSpPr>
        <p:sp>
          <p:nvSpPr>
            <p:cNvPr id="43" name="모서리가 둥근 직사각형 36">
              <a:extLst>
                <a:ext uri="{FF2B5EF4-FFF2-40B4-BE49-F238E27FC236}">
                  <a16:creationId xmlns:a16="http://schemas.microsoft.com/office/drawing/2014/main" id="{49916BF6-94A4-F71B-EBC4-A5FC3D389600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AF89DB-819E-A0A3-B65C-5508B39D4AD7}"/>
                </a:ext>
              </a:extLst>
            </p:cNvPr>
            <p:cNvSpPr txBox="1"/>
            <p:nvPr/>
          </p:nvSpPr>
          <p:spPr>
            <a:xfrm>
              <a:off x="1998410" y="2763097"/>
              <a:ext cx="879649" cy="17903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활용 방안</a:t>
              </a: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370691BB-34F9-2ABC-8617-D44D2F1B5A94}"/>
                </a:ext>
              </a:extLst>
            </p:cNvPr>
            <p:cNvSpPr/>
            <p:nvPr/>
          </p:nvSpPr>
          <p:spPr>
            <a:xfrm>
              <a:off x="555705" y="2988702"/>
              <a:ext cx="3761279" cy="3738648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4976D6D-0799-E179-9F27-9260A78DE497}"/>
              </a:ext>
            </a:extLst>
          </p:cNvPr>
          <p:cNvGrpSpPr/>
          <p:nvPr/>
        </p:nvGrpSpPr>
        <p:grpSpPr>
          <a:xfrm>
            <a:off x="1146814" y="1438805"/>
            <a:ext cx="1492673" cy="223421"/>
            <a:chOff x="486594" y="1278160"/>
            <a:chExt cx="1492673" cy="223421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0620344-2FB7-9425-B743-F79B648DE08D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98" name="Freeform 5">
                <a:extLst>
                  <a:ext uri="{FF2B5EF4-FFF2-40B4-BE49-F238E27FC236}">
                    <a16:creationId xmlns:a16="http://schemas.microsoft.com/office/drawing/2014/main" id="{69540EEC-3818-4CF6-69C4-863903B92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A4344B66-B67E-16EA-CD87-046038A53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2389A2F-ED8B-1D3C-CD18-D2EC5794D4DB}"/>
                </a:ext>
              </a:extLst>
            </p:cNvPr>
            <p:cNvSpPr/>
            <p:nvPr/>
          </p:nvSpPr>
          <p:spPr>
            <a:xfrm>
              <a:off x="777015" y="1286137"/>
              <a:ext cx="1202252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모델 활용 방안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00" name="텍스트 개체 틀 2">
            <a:extLst>
              <a:ext uri="{FF2B5EF4-FFF2-40B4-BE49-F238E27FC236}">
                <a16:creationId xmlns:a16="http://schemas.microsoft.com/office/drawing/2014/main" id="{FF3C8997-2BD8-07CE-DCAE-1F986FDA9438}"/>
              </a:ext>
            </a:extLst>
          </p:cNvPr>
          <p:cNvSpPr txBox="1">
            <a:spLocks/>
          </p:cNvSpPr>
          <p:nvPr/>
        </p:nvSpPr>
        <p:spPr>
          <a:xfrm>
            <a:off x="1152559" y="1595888"/>
            <a:ext cx="3593060" cy="57157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200" b="0" dirty="0"/>
              <a:t>다양한 요소 고려하여 종합적으로 영화 추천</a:t>
            </a:r>
            <a:endParaRPr lang="en-US" altLang="ko-KR" sz="1200" b="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4AB0DB7-14C9-32D7-05C1-A521692DC4C2}"/>
              </a:ext>
            </a:extLst>
          </p:cNvPr>
          <p:cNvGrpSpPr/>
          <p:nvPr/>
        </p:nvGrpSpPr>
        <p:grpSpPr>
          <a:xfrm>
            <a:off x="1029828" y="2093689"/>
            <a:ext cx="3743407" cy="4538885"/>
            <a:chOff x="470021" y="2044184"/>
            <a:chExt cx="3743407" cy="567710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8E01DB7-874F-D412-C917-46CD8400EB69}"/>
                </a:ext>
              </a:extLst>
            </p:cNvPr>
            <p:cNvGrpSpPr/>
            <p:nvPr/>
          </p:nvGrpSpPr>
          <p:grpSpPr>
            <a:xfrm>
              <a:off x="470021" y="2044184"/>
              <a:ext cx="3685311" cy="5677103"/>
              <a:chOff x="451669" y="1989863"/>
              <a:chExt cx="3685311" cy="5677103"/>
            </a:xfrm>
          </p:grpSpPr>
          <p:sp>
            <p:nvSpPr>
              <p:cNvPr id="104" name="모서리가 둥근 직사각형 8">
                <a:extLst>
                  <a:ext uri="{FF2B5EF4-FFF2-40B4-BE49-F238E27FC236}">
                    <a16:creationId xmlns:a16="http://schemas.microsoft.com/office/drawing/2014/main" id="{0C6E951C-0386-69CE-9172-5CAED736F5F8}"/>
                  </a:ext>
                </a:extLst>
              </p:cNvPr>
              <p:cNvSpPr/>
              <p:nvPr/>
            </p:nvSpPr>
            <p:spPr>
              <a:xfrm>
                <a:off x="477141" y="2145245"/>
                <a:ext cx="3659839" cy="5521721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86A3D6B4-C943-F116-7B46-0B61DF1163D8}"/>
                  </a:ext>
                </a:extLst>
              </p:cNvPr>
              <p:cNvSpPr/>
              <p:nvPr/>
            </p:nvSpPr>
            <p:spPr>
              <a:xfrm>
                <a:off x="451669" y="1989863"/>
                <a:ext cx="3148781" cy="321790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DF44A11-5C73-8BD9-A5B0-5F14F4010C65}"/>
                  </a:ext>
                </a:extLst>
              </p:cNvPr>
              <p:cNvSpPr txBox="1"/>
              <p:nvPr/>
            </p:nvSpPr>
            <p:spPr>
              <a:xfrm>
                <a:off x="823243" y="2048497"/>
                <a:ext cx="613951" cy="2076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기존 고객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B53EA196-00F8-602E-85A8-4D06A954C86E}"/>
                  </a:ext>
                </a:extLst>
              </p:cNvPr>
              <p:cNvSpPr/>
              <p:nvPr/>
            </p:nvSpPr>
            <p:spPr>
              <a:xfrm>
                <a:off x="490554" y="2031973"/>
                <a:ext cx="216231" cy="2474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1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03" name="TextBox 226">
              <a:extLst>
                <a:ext uri="{FF2B5EF4-FFF2-40B4-BE49-F238E27FC236}">
                  <a16:creationId xmlns:a16="http://schemas.microsoft.com/office/drawing/2014/main" id="{27BFB43C-C7DA-EE80-4E50-C069727288B2}"/>
                </a:ext>
              </a:extLst>
            </p:cNvPr>
            <p:cNvSpPr txBox="1"/>
            <p:nvPr/>
          </p:nvSpPr>
          <p:spPr>
            <a:xfrm>
              <a:off x="667586" y="2453185"/>
              <a:ext cx="3545842" cy="2007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스코어 등급별 영화 추천</a:t>
              </a:r>
              <a:endParaRPr lang="en-US" altLang="ko-KR" sz="1000" b="1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738AB6B-50D5-8C0A-1595-31A6AA66A6FB}"/>
              </a:ext>
            </a:extLst>
          </p:cNvPr>
          <p:cNvGrpSpPr/>
          <p:nvPr/>
        </p:nvGrpSpPr>
        <p:grpSpPr>
          <a:xfrm>
            <a:off x="5323147" y="1255971"/>
            <a:ext cx="3685311" cy="1695573"/>
            <a:chOff x="470021" y="2044184"/>
            <a:chExt cx="3685311" cy="2286445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CF89463-577D-136A-50D1-6A02012D00C9}"/>
                </a:ext>
              </a:extLst>
            </p:cNvPr>
            <p:cNvGrpSpPr/>
            <p:nvPr/>
          </p:nvGrpSpPr>
          <p:grpSpPr>
            <a:xfrm>
              <a:off x="470021" y="2044184"/>
              <a:ext cx="3685311" cy="2286445"/>
              <a:chOff x="451669" y="1989863"/>
              <a:chExt cx="3685311" cy="2286445"/>
            </a:xfrm>
          </p:grpSpPr>
          <p:sp>
            <p:nvSpPr>
              <p:cNvPr id="111" name="모서리가 둥근 직사각형 8">
                <a:extLst>
                  <a:ext uri="{FF2B5EF4-FFF2-40B4-BE49-F238E27FC236}">
                    <a16:creationId xmlns:a16="http://schemas.microsoft.com/office/drawing/2014/main" id="{3CC109EB-9F2C-9647-3C25-418F2EF6712C}"/>
                  </a:ext>
                </a:extLst>
              </p:cNvPr>
              <p:cNvSpPr/>
              <p:nvPr/>
            </p:nvSpPr>
            <p:spPr>
              <a:xfrm>
                <a:off x="477141" y="2145246"/>
                <a:ext cx="3659839" cy="2131062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9F31EB54-8E3F-FE25-C9D1-48BC49ED3E10}"/>
                  </a:ext>
                </a:extLst>
              </p:cNvPr>
              <p:cNvSpPr/>
              <p:nvPr/>
            </p:nvSpPr>
            <p:spPr>
              <a:xfrm>
                <a:off x="451669" y="1989863"/>
                <a:ext cx="3148781" cy="321790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18AE35-2C96-0DD6-5296-489FB6E71CB0}"/>
                  </a:ext>
                </a:extLst>
              </p:cNvPr>
              <p:cNvSpPr txBox="1"/>
              <p:nvPr/>
            </p:nvSpPr>
            <p:spPr>
              <a:xfrm>
                <a:off x="823243" y="2038194"/>
                <a:ext cx="1981312" cy="2282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신규 고객</a:t>
                </a:r>
                <a:r>
                  <a:rPr lang="en-US" altLang="ko-KR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(</a:t>
                </a:r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가입 </a:t>
                </a:r>
                <a:r>
                  <a:rPr lang="en-US" altLang="ko-KR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1</a:t>
                </a:r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개월 된 고객</a:t>
                </a:r>
                <a:r>
                  <a:rPr lang="en-US" altLang="ko-KR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)</a:t>
                </a:r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 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3B236CA-657F-66F9-0D02-AB0A350EEEB2}"/>
                  </a:ext>
                </a:extLst>
              </p:cNvPr>
              <p:cNvSpPr/>
              <p:nvPr/>
            </p:nvSpPr>
            <p:spPr>
              <a:xfrm>
                <a:off x="490554" y="2031973"/>
                <a:ext cx="216231" cy="2474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2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0" name="TextBox 226">
              <a:extLst>
                <a:ext uri="{FF2B5EF4-FFF2-40B4-BE49-F238E27FC236}">
                  <a16:creationId xmlns:a16="http://schemas.microsoft.com/office/drawing/2014/main" id="{603FD7F7-B4D0-E883-4EE1-3780AEC8AFC4}"/>
                </a:ext>
              </a:extLst>
            </p:cNvPr>
            <p:cNvSpPr txBox="1"/>
            <p:nvPr/>
          </p:nvSpPr>
          <p:spPr>
            <a:xfrm>
              <a:off x="539756" y="2453801"/>
              <a:ext cx="3545842" cy="17638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인기 장르 추천</a:t>
              </a:r>
              <a:b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현재 가장 인기 있는 장르나 평점이 높은 영화가 속한 영화 추천</a:t>
              </a:r>
              <a:endParaRPr lang="en-US" altLang="ko-KR" sz="100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  <a:p>
              <a:pPr marL="171450" indent="-171450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인구통계학적 추천</a:t>
              </a:r>
              <a:b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고객의 개인정보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(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나이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, 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성별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, 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직업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, 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지역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)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를 바탕으로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, 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유사한 </a:t>
              </a:r>
              <a:b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프로필의 고객들이 선호하는 영화 추천</a:t>
              </a:r>
              <a:endParaRPr lang="en-US" altLang="ko-KR" sz="100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  <a:p>
              <a:pPr marL="171450" indent="-171450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특정 이벤트나 테마 기반 추천</a:t>
              </a:r>
              <a:br>
                <a:rPr lang="en-US" altLang="ko-KR" sz="100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특정 시기에 맞는 영화 추천</a:t>
              </a:r>
              <a:b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(ex.</a:t>
              </a:r>
              <a:r>
                <a:rPr lang="ko-KR" altLang="en-US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크리스마스 시즌에 크리스마스 영화 추천</a:t>
              </a:r>
              <a:r>
                <a:rPr lang="en-US" altLang="ko-KR" sz="100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)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CC352A-434C-A3FE-2DA0-933000DD5A24}"/>
              </a:ext>
            </a:extLst>
          </p:cNvPr>
          <p:cNvGrpSpPr/>
          <p:nvPr/>
        </p:nvGrpSpPr>
        <p:grpSpPr>
          <a:xfrm>
            <a:off x="5181497" y="3201870"/>
            <a:ext cx="3922369" cy="3475404"/>
            <a:chOff x="5204647" y="3743325"/>
            <a:chExt cx="3922369" cy="293394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FABE440-F5A3-84F2-5F6A-8F66B0D43F3D}"/>
                </a:ext>
              </a:extLst>
            </p:cNvPr>
            <p:cNvGrpSpPr/>
            <p:nvPr/>
          </p:nvGrpSpPr>
          <p:grpSpPr>
            <a:xfrm>
              <a:off x="5204647" y="3743325"/>
              <a:ext cx="3922369" cy="2933949"/>
              <a:chOff x="5135197" y="2346643"/>
              <a:chExt cx="3922369" cy="4330631"/>
            </a:xfrm>
          </p:grpSpPr>
          <p:sp>
            <p:nvSpPr>
              <p:cNvPr id="50" name="모서리가 둥근 직사각형 36">
                <a:extLst>
                  <a:ext uri="{FF2B5EF4-FFF2-40B4-BE49-F238E27FC236}">
                    <a16:creationId xmlns:a16="http://schemas.microsoft.com/office/drawing/2014/main" id="{7F67B7D8-EB39-B74B-0070-A533F62869D7}"/>
                  </a:ext>
                </a:extLst>
              </p:cNvPr>
              <p:cNvSpPr/>
              <p:nvPr/>
            </p:nvSpPr>
            <p:spPr>
              <a:xfrm>
                <a:off x="5135197" y="2346643"/>
                <a:ext cx="3922369" cy="4330631"/>
              </a:xfrm>
              <a:prstGeom prst="roundRect">
                <a:avLst>
                  <a:gd name="adj" fmla="val 3168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2" name="모서리가 둥근 직사각형 38">
                <a:extLst>
                  <a:ext uri="{FF2B5EF4-FFF2-40B4-BE49-F238E27FC236}">
                    <a16:creationId xmlns:a16="http://schemas.microsoft.com/office/drawing/2014/main" id="{A722AF1E-5309-57F6-EAB0-D78680A305EA}"/>
                  </a:ext>
                </a:extLst>
              </p:cNvPr>
              <p:cNvSpPr/>
              <p:nvPr/>
            </p:nvSpPr>
            <p:spPr>
              <a:xfrm>
                <a:off x="5185122" y="2742638"/>
                <a:ext cx="3822593" cy="3821278"/>
              </a:xfrm>
              <a:prstGeom prst="roundRect">
                <a:avLst>
                  <a:gd name="adj" fmla="val 21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1E65DE-DDDC-73E4-637D-0313CE064893}"/>
                  </a:ext>
                </a:extLst>
              </p:cNvPr>
              <p:cNvSpPr txBox="1"/>
              <p:nvPr/>
            </p:nvSpPr>
            <p:spPr>
              <a:xfrm>
                <a:off x="7096353" y="2452182"/>
                <a:ext cx="65" cy="19144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6C0195-D39B-69F6-4B87-6392F7D68DA6}"/>
                </a:ext>
              </a:extLst>
            </p:cNvPr>
            <p:cNvSpPr txBox="1"/>
            <p:nvPr/>
          </p:nvSpPr>
          <p:spPr>
            <a:xfrm>
              <a:off x="6686169" y="3789669"/>
              <a:ext cx="892873" cy="377493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향후 계획</a:t>
              </a:r>
            </a:p>
          </p:txBody>
        </p:sp>
      </p:grpSp>
      <p:sp>
        <p:nvSpPr>
          <p:cNvPr id="128" name="TextBox 226">
            <a:extLst>
              <a:ext uri="{FF2B5EF4-FFF2-40B4-BE49-F238E27FC236}">
                <a16:creationId xmlns:a16="http://schemas.microsoft.com/office/drawing/2014/main" id="{FD2DE1AC-C41E-1CAC-D39E-CCF4EDEAD3E7}"/>
              </a:ext>
            </a:extLst>
          </p:cNvPr>
          <p:cNvSpPr txBox="1"/>
          <p:nvPr/>
        </p:nvSpPr>
        <p:spPr>
          <a:xfrm>
            <a:off x="5296046" y="3703098"/>
            <a:ext cx="3764984" cy="23006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50" b="1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파생 변수 생성</a:t>
            </a:r>
            <a:br>
              <a:rPr lang="en-US" altLang="ko-KR" sz="1050" b="1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배우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작가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감독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등의 정보를 활용하여 장르 선호도에 미치는 영향을 파악하고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최근 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n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개월의 장르 활동 변수를 추가하여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차 모델링 진행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예상 결과 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모델 예측력을 향상시킴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endParaRPr lang="en-US" altLang="ko-KR" sz="1050" spc="-1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marL="171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50" b="1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변수제거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선정한 장르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(Sci-Fi)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와 중복되는 장르의 순위를 파악하고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순위가 높은 장르 변수를 제거하여 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차 모델링 진행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예상 결과 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고객의 선호도 더욱 정확히 파악 가능</a:t>
            </a: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, </a:t>
            </a:r>
            <a:b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</a:br>
            <a:r>
              <a: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        </a:t>
            </a:r>
            <a:r>
              <a:rPr lang="ko-KR" altLang="en-US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모델 예측력 향상시킴</a:t>
            </a:r>
            <a:endParaRPr lang="en-US" altLang="ko-KR" sz="1050" spc="-1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9E83D79-81CF-A54F-DD13-53D94D9F43E2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활용 방안 및 향후 계획</a:t>
            </a:r>
          </a:p>
        </p:txBody>
      </p:sp>
      <p:graphicFrame>
        <p:nvGraphicFramePr>
          <p:cNvPr id="3" name="표 203">
            <a:extLst>
              <a:ext uri="{FF2B5EF4-FFF2-40B4-BE49-F238E27FC236}">
                <a16:creationId xmlns:a16="http://schemas.microsoft.com/office/drawing/2014/main" id="{9C10493D-96F0-DD54-AA37-E453361A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06834"/>
              </p:ext>
            </p:extLst>
          </p:nvPr>
        </p:nvGraphicFramePr>
        <p:xfrm>
          <a:off x="1123707" y="3788125"/>
          <a:ext cx="3497367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50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468301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1712621">
                  <a:extLst>
                    <a:ext uri="{9D8B030D-6E8A-4147-A177-3AD203B41FA5}">
                      <a16:colId xmlns:a16="http://schemas.microsoft.com/office/drawing/2014/main" val="3499292333"/>
                    </a:ext>
                  </a:extLst>
                </a:gridCol>
                <a:gridCol w="853495">
                  <a:extLst>
                    <a:ext uri="{9D8B030D-6E8A-4147-A177-3AD203B41FA5}">
                      <a16:colId xmlns:a16="http://schemas.microsoft.com/office/drawing/2014/main" val="568248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등급</a:t>
                      </a:r>
                      <a:endParaRPr kumimoji="0" lang="en-US" altLang="ko-KR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추천방안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선호 장르에서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최신 작품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추천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70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해당 영화 중 흥행수익이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높은 영화를 기준으로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추천 목록 구성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03664"/>
                  </a:ext>
                </a:extLst>
              </a:tr>
              <a:tr h="218638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B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선호 장르 영화의 서브장르가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두 번째로 스코어가 높은 장르가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포함된 영화를 추천</a:t>
                      </a: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03306"/>
                  </a:ext>
                </a:extLst>
              </a:tr>
              <a:tr h="218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해당 영화 중 흥행수익이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높은 영화를 기준으로 추천 목록 구성</a:t>
                      </a: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80774"/>
                  </a:ext>
                </a:extLst>
              </a:tr>
              <a:tr h="20574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30%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선호 장르 영화의 서브장르가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두 번째와 세번째로 스코어가 높은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장르가 포함된 영화를 추천</a:t>
                      </a: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8560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해당 영화 중 흥행수익이 </a:t>
                      </a:r>
                      <a:b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높은 영화를 기준으로 추천 목록 구성</a:t>
                      </a: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044"/>
                  </a:ext>
                </a:extLst>
              </a:tr>
              <a:tr h="16681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그 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스코어 외 </a:t>
                      </a:r>
                      <a:b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고객이 사는 나라와 성별</a:t>
                      </a: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연령대를 </a:t>
                      </a:r>
                      <a:b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0" lang="ko-KR" altLang="en-US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고려하여 인기있는 영화 추천</a:t>
                      </a:r>
                      <a:endParaRPr kumimoji="0" lang="en-US" altLang="ko-KR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스코어 외</a:t>
                      </a:r>
                      <a:endParaRPr kumimoji="0" lang="en-US" altLang="ko-KR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04712"/>
                  </a:ext>
                </a:extLst>
              </a:tr>
            </a:tbl>
          </a:graphicData>
        </a:graphic>
      </p:graphicFrame>
      <p:graphicFrame>
        <p:nvGraphicFramePr>
          <p:cNvPr id="6" name="표 203">
            <a:extLst>
              <a:ext uri="{FF2B5EF4-FFF2-40B4-BE49-F238E27FC236}">
                <a16:creationId xmlns:a16="http://schemas.microsoft.com/office/drawing/2014/main" id="{50A0F7B9-64AC-5A00-B322-A417DB2C4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3793"/>
              </p:ext>
            </p:extLst>
          </p:nvPr>
        </p:nvGraphicFramePr>
        <p:xfrm>
          <a:off x="1121793" y="2604892"/>
          <a:ext cx="349928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77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895100">
                  <a:extLst>
                    <a:ext uri="{9D8B030D-6E8A-4147-A177-3AD203B41FA5}">
                      <a16:colId xmlns:a16="http://schemas.microsoft.com/office/drawing/2014/main" val="1422580395"/>
                    </a:ext>
                  </a:extLst>
                </a:gridCol>
                <a:gridCol w="1070102">
                  <a:extLst>
                    <a:ext uri="{9D8B030D-6E8A-4147-A177-3AD203B41FA5}">
                      <a16:colId xmlns:a16="http://schemas.microsoft.com/office/drawing/2014/main" val="649953295"/>
                    </a:ext>
                  </a:extLst>
                </a:gridCol>
                <a:gridCol w="1070102">
                  <a:extLst>
                    <a:ext uri="{9D8B030D-6E8A-4147-A177-3AD203B41FA5}">
                      <a16:colId xmlns:a16="http://schemas.microsoft.com/office/drawing/2014/main" val="3499292333"/>
                    </a:ext>
                  </a:extLst>
                </a:gridCol>
              </a:tblGrid>
              <a:tr h="2023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등급</a:t>
                      </a:r>
                      <a:endParaRPr kumimoji="0" lang="en-US" altLang="ko-KR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스코어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건수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023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1~0.87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704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70468"/>
                  </a:ext>
                </a:extLst>
              </a:tr>
              <a:tr h="2023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B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0.86~0.44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245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03306"/>
                  </a:ext>
                </a:extLst>
              </a:tr>
              <a:tr h="2023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상위 </a:t>
                      </a: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30%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0.43~0.12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488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8560"/>
                  </a:ext>
                </a:extLst>
              </a:tr>
              <a:tr h="2023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그 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0.11~0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3312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0095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2EC93A7-881F-4C60-EF45-BBEC52A9A886}"/>
              </a:ext>
            </a:extLst>
          </p:cNvPr>
          <p:cNvSpPr/>
          <p:nvPr/>
        </p:nvSpPr>
        <p:spPr>
          <a:xfrm>
            <a:off x="3733600" y="2407034"/>
            <a:ext cx="10396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(2012.08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예시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)</a:t>
            </a:r>
            <a:endParaRPr lang="ko-KR" altLang="en-US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D8F99B-FC5D-D06A-1A05-E4E221FBC1F7}"/>
              </a:ext>
            </a:extLst>
          </p:cNvPr>
          <p:cNvSpPr/>
          <p:nvPr/>
        </p:nvSpPr>
        <p:spPr>
          <a:xfrm>
            <a:off x="3801825" y="4212360"/>
            <a:ext cx="768808" cy="230100"/>
          </a:xfrm>
          <a:prstGeom prst="roundRect">
            <a:avLst/>
          </a:prstGeom>
          <a:solidFill>
            <a:srgbClr val="67CB88"/>
          </a:solidFill>
          <a:ln>
            <a:solidFill>
              <a:srgbClr val="67C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9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st</a:t>
            </a:r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A4FE05-6051-67F9-FAE2-80814AECB393}"/>
              </a:ext>
            </a:extLst>
          </p:cNvPr>
          <p:cNvSpPr/>
          <p:nvPr/>
        </p:nvSpPr>
        <p:spPr>
          <a:xfrm>
            <a:off x="3800156" y="4779672"/>
            <a:ext cx="768808" cy="230100"/>
          </a:xfrm>
          <a:prstGeom prst="roundRect">
            <a:avLst/>
          </a:prstGeom>
          <a:solidFill>
            <a:srgbClr val="67CB88"/>
          </a:solidFill>
          <a:ln>
            <a:solidFill>
              <a:srgbClr val="67C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9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st</a:t>
            </a:r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1794D30-174A-F827-2034-BD41E83E2C92}"/>
              </a:ext>
            </a:extLst>
          </p:cNvPr>
          <p:cNvSpPr/>
          <p:nvPr/>
        </p:nvSpPr>
        <p:spPr>
          <a:xfrm>
            <a:off x="3808195" y="5055053"/>
            <a:ext cx="768808" cy="230100"/>
          </a:xfrm>
          <a:prstGeom prst="roundRect">
            <a:avLst/>
          </a:prstGeom>
          <a:solidFill>
            <a:srgbClr val="B5E5C4"/>
          </a:solidFill>
          <a:ln>
            <a:solidFill>
              <a:srgbClr val="B5E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9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nd</a:t>
            </a:r>
            <a:r>
              <a:rPr lang="en-US" altLang="ko-KR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F2FCB9-B3EF-4534-877C-C00E129A19BF}"/>
              </a:ext>
            </a:extLst>
          </p:cNvPr>
          <p:cNvSpPr/>
          <p:nvPr/>
        </p:nvSpPr>
        <p:spPr>
          <a:xfrm>
            <a:off x="3800156" y="5476113"/>
            <a:ext cx="768808" cy="128412"/>
          </a:xfrm>
          <a:prstGeom prst="roundRect">
            <a:avLst/>
          </a:prstGeom>
          <a:solidFill>
            <a:srgbClr val="67CB88"/>
          </a:solidFill>
          <a:ln>
            <a:solidFill>
              <a:srgbClr val="67C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8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st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1FE346F-5A33-49C9-6959-DD5AAE159065}"/>
              </a:ext>
            </a:extLst>
          </p:cNvPr>
          <p:cNvSpPr/>
          <p:nvPr/>
        </p:nvSpPr>
        <p:spPr>
          <a:xfrm>
            <a:off x="3797140" y="5664548"/>
            <a:ext cx="768808" cy="128411"/>
          </a:xfrm>
          <a:prstGeom prst="roundRect">
            <a:avLst/>
          </a:prstGeom>
          <a:solidFill>
            <a:srgbClr val="B5E5C4"/>
          </a:solidFill>
          <a:ln>
            <a:solidFill>
              <a:srgbClr val="B5E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8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nd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032D98-AB3E-F6AC-7231-C8C20627D874}"/>
              </a:ext>
            </a:extLst>
          </p:cNvPr>
          <p:cNvSpPr/>
          <p:nvPr/>
        </p:nvSpPr>
        <p:spPr>
          <a:xfrm>
            <a:off x="3808195" y="5863609"/>
            <a:ext cx="768808" cy="128411"/>
          </a:xfrm>
          <a:prstGeom prst="roundRect">
            <a:avLst/>
          </a:prstGeom>
          <a:solidFill>
            <a:srgbClr val="ECF8F0"/>
          </a:solidFill>
          <a:ln>
            <a:solidFill>
              <a:srgbClr val="EC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800" baseline="30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rd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선호장르</a:t>
            </a:r>
          </a:p>
        </p:txBody>
      </p:sp>
    </p:spTree>
    <p:extLst>
      <p:ext uri="{BB962C8B-B14F-4D97-AF65-F5344CB8AC3E}">
        <p14:creationId xmlns:p14="http://schemas.microsoft.com/office/powerpoint/2010/main" val="212873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D5A5DCB4-AAE8-46D2-FB3C-D2851FABDCDB}"/>
              </a:ext>
            </a:extLst>
          </p:cNvPr>
          <p:cNvCxnSpPr>
            <a:stCxn id="125" idx="4"/>
            <a:endCxn id="197" idx="2"/>
          </p:cNvCxnSpPr>
          <p:nvPr/>
        </p:nvCxnSpPr>
        <p:spPr>
          <a:xfrm>
            <a:off x="4429398" y="2578816"/>
            <a:ext cx="1029456" cy="1147304"/>
          </a:xfrm>
          <a:prstGeom prst="bentConnector3">
            <a:avLst>
              <a:gd name="adj1" fmla="val 123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1A0769-CD8E-6EAE-1488-9F91D07B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65B9-0BD5-4CAA-9C39-5188282E95A1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A9DD1-9CEB-2799-4DF2-95FAF010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3" y="234683"/>
            <a:ext cx="8053514" cy="292633"/>
          </a:xfrm>
          <a:prstGeom prst="rect">
            <a:avLst/>
          </a:prstGeom>
        </p:spPr>
      </p:pic>
      <p:sp>
        <p:nvSpPr>
          <p:cNvPr id="123" name="원통형 122">
            <a:extLst>
              <a:ext uri="{FF2B5EF4-FFF2-40B4-BE49-F238E27FC236}">
                <a16:creationId xmlns:a16="http://schemas.microsoft.com/office/drawing/2014/main" id="{8479C74D-A3C9-E5B6-3185-94F2446A8569}"/>
              </a:ext>
            </a:extLst>
          </p:cNvPr>
          <p:cNvSpPr/>
          <p:nvPr/>
        </p:nvSpPr>
        <p:spPr>
          <a:xfrm>
            <a:off x="358618" y="1031222"/>
            <a:ext cx="1508400" cy="399634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CUSTOMER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고객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4" name="원통형 123">
            <a:extLst>
              <a:ext uri="{FF2B5EF4-FFF2-40B4-BE49-F238E27FC236}">
                <a16:creationId xmlns:a16="http://schemas.microsoft.com/office/drawing/2014/main" id="{E031D097-FF1A-03F2-652E-F75CC2077435}"/>
              </a:ext>
            </a:extLst>
          </p:cNvPr>
          <p:cNvSpPr/>
          <p:nvPr/>
        </p:nvSpPr>
        <p:spPr>
          <a:xfrm>
            <a:off x="358618" y="2365067"/>
            <a:ext cx="1508400" cy="399600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MOVIE_FACT</a:t>
            </a:r>
          </a:p>
          <a:p>
            <a:pPr algn="ctr">
              <a:buClrTx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상세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5" name="원통형 124">
            <a:extLst>
              <a:ext uri="{FF2B5EF4-FFF2-40B4-BE49-F238E27FC236}">
                <a16:creationId xmlns:a16="http://schemas.microsoft.com/office/drawing/2014/main" id="{9473CE5B-E92D-FF3A-CE10-1564394B0AC3}"/>
              </a:ext>
            </a:extLst>
          </p:cNvPr>
          <p:cNvSpPr/>
          <p:nvPr/>
        </p:nvSpPr>
        <p:spPr>
          <a:xfrm>
            <a:off x="2920998" y="2379016"/>
            <a:ext cx="1508400" cy="399600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MOVIE</a:t>
            </a:r>
          </a:p>
          <a:p>
            <a:pPr algn="ctr">
              <a:buClrTx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6" name="원통형 125">
            <a:extLst>
              <a:ext uri="{FF2B5EF4-FFF2-40B4-BE49-F238E27FC236}">
                <a16:creationId xmlns:a16="http://schemas.microsoft.com/office/drawing/2014/main" id="{57CC991A-7CD6-850C-7A04-B4F959300A6D}"/>
              </a:ext>
            </a:extLst>
          </p:cNvPr>
          <p:cNvSpPr/>
          <p:nvPr/>
        </p:nvSpPr>
        <p:spPr>
          <a:xfrm>
            <a:off x="5458854" y="2381142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MOVIE_GENRE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영화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_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장르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FC4D498-4F0C-1A65-BC49-C769BEFE8A4C}"/>
              </a:ext>
            </a:extLst>
          </p:cNvPr>
          <p:cNvSpPr/>
          <p:nvPr/>
        </p:nvSpPr>
        <p:spPr>
          <a:xfrm>
            <a:off x="358618" y="1519007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CUST_ID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고객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8811BFE-CE79-39E8-D6DF-B495B349FC6C}"/>
              </a:ext>
            </a:extLst>
          </p:cNvPr>
          <p:cNvCxnSpPr>
            <a:cxnSpLocks/>
            <a:stCxn id="124" idx="1"/>
            <a:endCxn id="127" idx="2"/>
          </p:cNvCxnSpPr>
          <p:nvPr/>
        </p:nvCxnSpPr>
        <p:spPr>
          <a:xfrm flipV="1">
            <a:off x="1112818" y="1843007"/>
            <a:ext cx="0" cy="52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원통형 130">
            <a:extLst>
              <a:ext uri="{FF2B5EF4-FFF2-40B4-BE49-F238E27FC236}">
                <a16:creationId xmlns:a16="http://schemas.microsoft.com/office/drawing/2014/main" id="{50B2D790-17BB-CC75-896C-31A58B95ADE2}"/>
              </a:ext>
            </a:extLst>
          </p:cNvPr>
          <p:cNvSpPr/>
          <p:nvPr/>
        </p:nvSpPr>
        <p:spPr>
          <a:xfrm>
            <a:off x="7804755" y="2381142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GENRE</a:t>
            </a:r>
            <a:b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</a:b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장르</a:t>
            </a:r>
            <a:endParaRPr lang="ko-KR" altLang="en-US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41DF669-9EF2-B675-22D6-7E77BBEDC167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1171947" y="2106387"/>
            <a:ext cx="451383" cy="1246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9B43AB3-8D8F-4AFA-1BC2-B3C24462DD30}"/>
              </a:ext>
            </a:extLst>
          </p:cNvPr>
          <p:cNvSpPr/>
          <p:nvPr/>
        </p:nvSpPr>
        <p:spPr>
          <a:xfrm>
            <a:off x="1623330" y="1965962"/>
            <a:ext cx="923927" cy="280849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CUST_ID 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고객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4C5076EA-517C-0305-32AE-42EFE4B33E03}"/>
              </a:ext>
            </a:extLst>
          </p:cNvPr>
          <p:cNvCxnSpPr>
            <a:cxnSpLocks/>
            <a:stCxn id="124" idx="4"/>
            <a:endCxn id="125" idx="2"/>
          </p:cNvCxnSpPr>
          <p:nvPr/>
        </p:nvCxnSpPr>
        <p:spPr>
          <a:xfrm>
            <a:off x="1867018" y="2564867"/>
            <a:ext cx="1053980" cy="13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CACF223-554C-CEE6-8C8A-CE8602A90F4E}"/>
              </a:ext>
            </a:extLst>
          </p:cNvPr>
          <p:cNvCxnSpPr>
            <a:cxnSpLocks/>
            <a:stCxn id="125" idx="4"/>
            <a:endCxn id="126" idx="2"/>
          </p:cNvCxnSpPr>
          <p:nvPr/>
        </p:nvCxnSpPr>
        <p:spPr>
          <a:xfrm>
            <a:off x="4429398" y="2578816"/>
            <a:ext cx="1029456" cy="2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C62AABB-46D4-AB68-D552-D58A67C34178}"/>
              </a:ext>
            </a:extLst>
          </p:cNvPr>
          <p:cNvCxnSpPr>
            <a:cxnSpLocks/>
            <a:stCxn id="126" idx="4"/>
            <a:endCxn id="131" idx="2"/>
          </p:cNvCxnSpPr>
          <p:nvPr/>
        </p:nvCxnSpPr>
        <p:spPr>
          <a:xfrm>
            <a:off x="6967254" y="2580942"/>
            <a:ext cx="837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원통형 151">
            <a:extLst>
              <a:ext uri="{FF2B5EF4-FFF2-40B4-BE49-F238E27FC236}">
                <a16:creationId xmlns:a16="http://schemas.microsoft.com/office/drawing/2014/main" id="{90B578DB-498E-B359-F1DF-5F46D186BC9A}"/>
              </a:ext>
            </a:extLst>
          </p:cNvPr>
          <p:cNvSpPr/>
          <p:nvPr/>
        </p:nvSpPr>
        <p:spPr>
          <a:xfrm>
            <a:off x="2920998" y="1038859"/>
            <a:ext cx="1506626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CUSTOMER_SEGMENT</a:t>
            </a:r>
            <a:b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</a:b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고객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_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세그먼트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AF84465-45D6-5B00-4F5B-64E23AC883F5}"/>
              </a:ext>
            </a:extLst>
          </p:cNvPr>
          <p:cNvCxnSpPr>
            <a:cxnSpLocks/>
            <a:stCxn id="123" idx="4"/>
            <a:endCxn id="152" idx="2"/>
          </p:cNvCxnSpPr>
          <p:nvPr/>
        </p:nvCxnSpPr>
        <p:spPr>
          <a:xfrm>
            <a:off x="1867018" y="1231039"/>
            <a:ext cx="105398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D400EF0-DAD0-41B1-B136-B20326D23D9E}"/>
              </a:ext>
            </a:extLst>
          </p:cNvPr>
          <p:cNvSpPr/>
          <p:nvPr/>
        </p:nvSpPr>
        <p:spPr>
          <a:xfrm>
            <a:off x="2920998" y="1503604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CUST_ID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고객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8C04004-AFB1-4CA1-6D0D-B2694BF6AFE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2394008" y="1238659"/>
            <a:ext cx="0" cy="24933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3B6A28-A0F7-196C-0CC7-BDD71BA4BA9F}"/>
              </a:ext>
            </a:extLst>
          </p:cNvPr>
          <p:cNvSpPr/>
          <p:nvPr/>
        </p:nvSpPr>
        <p:spPr>
          <a:xfrm>
            <a:off x="2064158" y="1487994"/>
            <a:ext cx="659699" cy="35119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CUST_ID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고객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DDE13F4-E12B-49B8-9F8B-75FAD64CE899}"/>
              </a:ext>
            </a:extLst>
          </p:cNvPr>
          <p:cNvSpPr/>
          <p:nvPr/>
        </p:nvSpPr>
        <p:spPr>
          <a:xfrm>
            <a:off x="5458854" y="2848225"/>
            <a:ext cx="1508400" cy="50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r>
              <a:rPr lang="en-US" altLang="ko-KR" sz="1000" b="1" i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GENRE_ID(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장르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  <a:endParaRPr lang="ko-KR" altLang="ko-KR" sz="10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DE3D052-8F35-4111-873A-38CB99B6AB4C}"/>
              </a:ext>
            </a:extLst>
          </p:cNvPr>
          <p:cNvSpPr/>
          <p:nvPr/>
        </p:nvSpPr>
        <p:spPr>
          <a:xfrm>
            <a:off x="7804755" y="2904638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GENRE_ID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15F2570-E7E0-8AE9-D8DB-EA31391B2E94}"/>
              </a:ext>
            </a:extLst>
          </p:cNvPr>
          <p:cNvSpPr/>
          <p:nvPr/>
        </p:nvSpPr>
        <p:spPr>
          <a:xfrm>
            <a:off x="2920998" y="2890129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r>
              <a:rPr lang="en-US" altLang="ko-KR" sz="1000" b="1" i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  <a:endParaRPr lang="ko-KR" altLang="ko-KR" sz="10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547ADEE-9EE3-8A7F-E342-9E585882B75E}"/>
              </a:ext>
            </a:extLst>
          </p:cNvPr>
          <p:cNvSpPr/>
          <p:nvPr/>
        </p:nvSpPr>
        <p:spPr>
          <a:xfrm>
            <a:off x="358618" y="2890993"/>
            <a:ext cx="1731439" cy="127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9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CUST_ID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고객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GENRE_ID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장르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TIME_ID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관람일자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RECOMMENDED 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추천여부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ACTIVITY_ID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활동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BASEYM (</a:t>
            </a:r>
            <a:r>
              <a:rPr lang="ko-KR" altLang="en-US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기준년월</a:t>
            </a:r>
            <a:r>
              <a:rPr lang="en-US" altLang="ko-KR" sz="9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)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3F61ECD-EFC1-ADFF-B660-D336FBE8C75C}"/>
              </a:ext>
            </a:extLst>
          </p:cNvPr>
          <p:cNvCxnSpPr/>
          <p:nvPr/>
        </p:nvCxnSpPr>
        <p:spPr>
          <a:xfrm>
            <a:off x="2552563" y="2572858"/>
            <a:ext cx="0" cy="4584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059AC7-806F-1964-14EB-CCFEFCFDB86C}"/>
              </a:ext>
            </a:extLst>
          </p:cNvPr>
          <p:cNvSpPr/>
          <p:nvPr/>
        </p:nvSpPr>
        <p:spPr>
          <a:xfrm>
            <a:off x="2177710" y="2915304"/>
            <a:ext cx="669993" cy="428787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CA1714A-516B-A15B-13DF-00736788F9B6}"/>
              </a:ext>
            </a:extLst>
          </p:cNvPr>
          <p:cNvCxnSpPr/>
          <p:nvPr/>
        </p:nvCxnSpPr>
        <p:spPr>
          <a:xfrm>
            <a:off x="5044666" y="2594629"/>
            <a:ext cx="0" cy="4584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F96EA6F-2556-3CDB-A3CB-F2D47C30463A}"/>
              </a:ext>
            </a:extLst>
          </p:cNvPr>
          <p:cNvSpPr/>
          <p:nvPr/>
        </p:nvSpPr>
        <p:spPr>
          <a:xfrm>
            <a:off x="4669813" y="2937075"/>
            <a:ext cx="669993" cy="428787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452DBF6-58C7-458B-9957-C6354E2AED4C}"/>
              </a:ext>
            </a:extLst>
          </p:cNvPr>
          <p:cNvCxnSpPr>
            <a:cxnSpLocks/>
          </p:cNvCxnSpPr>
          <p:nvPr/>
        </p:nvCxnSpPr>
        <p:spPr>
          <a:xfrm>
            <a:off x="7413092" y="2595104"/>
            <a:ext cx="0" cy="46425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A83C64D-7728-4BF2-A5F9-0C559905963E}"/>
              </a:ext>
            </a:extLst>
          </p:cNvPr>
          <p:cNvSpPr/>
          <p:nvPr/>
        </p:nvSpPr>
        <p:spPr>
          <a:xfrm>
            <a:off x="7104755" y="2922754"/>
            <a:ext cx="641520" cy="434399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CAST_ID 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배우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sp>
        <p:nvSpPr>
          <p:cNvPr id="197" name="원통형 196">
            <a:extLst>
              <a:ext uri="{FF2B5EF4-FFF2-40B4-BE49-F238E27FC236}">
                <a16:creationId xmlns:a16="http://schemas.microsoft.com/office/drawing/2014/main" id="{F9E75C04-A81C-BE2F-2F68-82DF0DAEDE92}"/>
              </a:ext>
            </a:extLst>
          </p:cNvPr>
          <p:cNvSpPr/>
          <p:nvPr/>
        </p:nvSpPr>
        <p:spPr>
          <a:xfrm>
            <a:off x="5458854" y="3526320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MOVIE_CAST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영화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_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배우</a:t>
            </a:r>
          </a:p>
        </p:txBody>
      </p:sp>
      <p:sp>
        <p:nvSpPr>
          <p:cNvPr id="198" name="원통형 197">
            <a:extLst>
              <a:ext uri="{FF2B5EF4-FFF2-40B4-BE49-F238E27FC236}">
                <a16:creationId xmlns:a16="http://schemas.microsoft.com/office/drawing/2014/main" id="{1DC029AE-7CA2-5521-4FD2-B2EB570477AD}"/>
              </a:ext>
            </a:extLst>
          </p:cNvPr>
          <p:cNvSpPr/>
          <p:nvPr/>
        </p:nvSpPr>
        <p:spPr>
          <a:xfrm>
            <a:off x="7804755" y="3526320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CAST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배우</a:t>
            </a:r>
            <a:endParaRPr lang="ko-KR" altLang="en-US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B897ABFF-3A3A-C451-A5A7-AD3BF3FD1813}"/>
              </a:ext>
            </a:extLst>
          </p:cNvPr>
          <p:cNvCxnSpPr>
            <a:cxnSpLocks/>
            <a:stCxn id="197" idx="4"/>
            <a:endCxn id="198" idx="2"/>
          </p:cNvCxnSpPr>
          <p:nvPr/>
        </p:nvCxnSpPr>
        <p:spPr>
          <a:xfrm>
            <a:off x="6967254" y="3726120"/>
            <a:ext cx="837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E1226C-30F1-AEF2-2BB3-6256BFE0CDD3}"/>
              </a:ext>
            </a:extLst>
          </p:cNvPr>
          <p:cNvSpPr/>
          <p:nvPr/>
        </p:nvSpPr>
        <p:spPr>
          <a:xfrm>
            <a:off x="5458854" y="3993403"/>
            <a:ext cx="1508400" cy="50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r>
              <a:rPr lang="en-US" altLang="ko-KR" sz="1000" b="1" i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eaLnBrk="1" fontAlgn="auto" latinLnBrk="0" hangingPunct="1"/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CAST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배우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  <a:endParaRPr lang="ko-KR" altLang="ko-KR" sz="10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95B324C-196E-CB5D-5DFE-D7137F75E7B7}"/>
              </a:ext>
            </a:extLst>
          </p:cNvPr>
          <p:cNvSpPr/>
          <p:nvPr/>
        </p:nvSpPr>
        <p:spPr>
          <a:xfrm>
            <a:off x="7804755" y="4049816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CAST_ID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배우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559573C-3397-CC36-D281-98FF796B35D2}"/>
              </a:ext>
            </a:extLst>
          </p:cNvPr>
          <p:cNvCxnSpPr/>
          <p:nvPr/>
        </p:nvCxnSpPr>
        <p:spPr>
          <a:xfrm>
            <a:off x="5027249" y="3739807"/>
            <a:ext cx="0" cy="4584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B731C13-D386-781A-2BB1-4E7DC3398754}"/>
              </a:ext>
            </a:extLst>
          </p:cNvPr>
          <p:cNvSpPr/>
          <p:nvPr/>
        </p:nvSpPr>
        <p:spPr>
          <a:xfrm>
            <a:off x="4652396" y="4082253"/>
            <a:ext cx="669993" cy="428787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193E5A7-B40D-C265-2663-967562E18E1A}"/>
              </a:ext>
            </a:extLst>
          </p:cNvPr>
          <p:cNvCxnSpPr>
            <a:cxnSpLocks/>
          </p:cNvCxnSpPr>
          <p:nvPr/>
        </p:nvCxnSpPr>
        <p:spPr>
          <a:xfrm>
            <a:off x="7395675" y="3740282"/>
            <a:ext cx="0" cy="46425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99A77BC-FD64-C170-7DFB-329A0E05214A}"/>
              </a:ext>
            </a:extLst>
          </p:cNvPr>
          <p:cNvSpPr/>
          <p:nvPr/>
        </p:nvSpPr>
        <p:spPr>
          <a:xfrm>
            <a:off x="7087338" y="4067932"/>
            <a:ext cx="641520" cy="434399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GENRE_D 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sp>
        <p:nvSpPr>
          <p:cNvPr id="207" name="원통형 206">
            <a:extLst>
              <a:ext uri="{FF2B5EF4-FFF2-40B4-BE49-F238E27FC236}">
                <a16:creationId xmlns:a16="http://schemas.microsoft.com/office/drawing/2014/main" id="{51D86616-148F-3566-11BE-EDC087027AAA}"/>
              </a:ext>
            </a:extLst>
          </p:cNvPr>
          <p:cNvSpPr/>
          <p:nvPr/>
        </p:nvSpPr>
        <p:spPr>
          <a:xfrm>
            <a:off x="5458854" y="4649725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MOVIE_CREW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영화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_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각본가</a:t>
            </a:r>
          </a:p>
        </p:txBody>
      </p:sp>
      <p:sp>
        <p:nvSpPr>
          <p:cNvPr id="208" name="원통형 207">
            <a:extLst>
              <a:ext uri="{FF2B5EF4-FFF2-40B4-BE49-F238E27FC236}">
                <a16:creationId xmlns:a16="http://schemas.microsoft.com/office/drawing/2014/main" id="{56E82A04-892D-C022-7C93-398C94A3F8E0}"/>
              </a:ext>
            </a:extLst>
          </p:cNvPr>
          <p:cNvSpPr/>
          <p:nvPr/>
        </p:nvSpPr>
        <p:spPr>
          <a:xfrm>
            <a:off x="7804755" y="4649725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CREW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각본가</a:t>
            </a: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478DDD27-7B45-AC18-4166-C379ADA19F59}"/>
              </a:ext>
            </a:extLst>
          </p:cNvPr>
          <p:cNvCxnSpPr>
            <a:cxnSpLocks/>
            <a:stCxn id="207" idx="4"/>
            <a:endCxn id="208" idx="2"/>
          </p:cNvCxnSpPr>
          <p:nvPr/>
        </p:nvCxnSpPr>
        <p:spPr>
          <a:xfrm>
            <a:off x="6967254" y="4849525"/>
            <a:ext cx="837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02F5995-E98A-8A9F-876A-9961C4BDD580}"/>
              </a:ext>
            </a:extLst>
          </p:cNvPr>
          <p:cNvSpPr/>
          <p:nvPr/>
        </p:nvSpPr>
        <p:spPr>
          <a:xfrm>
            <a:off x="5458854" y="5116808"/>
            <a:ext cx="1508400" cy="628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r>
              <a:rPr lang="en-US" altLang="ko-KR" sz="1000" b="1" i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CREW_ID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각본가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JOB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직업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5F25EBB-70D9-7369-B6CC-69D21035B13C}"/>
              </a:ext>
            </a:extLst>
          </p:cNvPr>
          <p:cNvSpPr/>
          <p:nvPr/>
        </p:nvSpPr>
        <p:spPr>
          <a:xfrm>
            <a:off x="7804755" y="5173221"/>
            <a:ext cx="15084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CREW_ID (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각본가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ID)</a:t>
            </a: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4C550DD-9C8A-2D27-FEF4-B5962B1B98C2}"/>
              </a:ext>
            </a:extLst>
          </p:cNvPr>
          <p:cNvCxnSpPr/>
          <p:nvPr/>
        </p:nvCxnSpPr>
        <p:spPr>
          <a:xfrm>
            <a:off x="5038861" y="4863212"/>
            <a:ext cx="0" cy="4584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054CF71-241B-3BF5-5C1F-7ED9B1692ACF}"/>
              </a:ext>
            </a:extLst>
          </p:cNvPr>
          <p:cNvSpPr/>
          <p:nvPr/>
        </p:nvSpPr>
        <p:spPr>
          <a:xfrm>
            <a:off x="4664008" y="5205658"/>
            <a:ext cx="669993" cy="428787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809B905-3754-DDD7-89BA-22493B09AA1D}"/>
              </a:ext>
            </a:extLst>
          </p:cNvPr>
          <p:cNvCxnSpPr>
            <a:cxnSpLocks/>
          </p:cNvCxnSpPr>
          <p:nvPr/>
        </p:nvCxnSpPr>
        <p:spPr>
          <a:xfrm>
            <a:off x="7408739" y="4876750"/>
            <a:ext cx="0" cy="46425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CCD4822D-1D95-F489-D8C6-E49465A46720}"/>
              </a:ext>
            </a:extLst>
          </p:cNvPr>
          <p:cNvSpPr/>
          <p:nvPr/>
        </p:nvSpPr>
        <p:spPr>
          <a:xfrm>
            <a:off x="7074276" y="5191337"/>
            <a:ext cx="641520" cy="434399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CREW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_ID 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각본가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sp>
        <p:nvSpPr>
          <p:cNvPr id="217" name="원통형 216">
            <a:extLst>
              <a:ext uri="{FF2B5EF4-FFF2-40B4-BE49-F238E27FC236}">
                <a16:creationId xmlns:a16="http://schemas.microsoft.com/office/drawing/2014/main" id="{178DAAAF-194E-3736-BAE6-1DE50F8B671B}"/>
              </a:ext>
            </a:extLst>
          </p:cNvPr>
          <p:cNvSpPr/>
          <p:nvPr/>
        </p:nvSpPr>
        <p:spPr>
          <a:xfrm>
            <a:off x="5458854" y="5833002"/>
            <a:ext cx="1508400" cy="399600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ACTIVITY</a:t>
            </a:r>
          </a:p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활동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966C9EF-A44D-2FB4-560F-A746DDEE5256}"/>
              </a:ext>
            </a:extLst>
          </p:cNvPr>
          <p:cNvSpPr/>
          <p:nvPr/>
        </p:nvSpPr>
        <p:spPr>
          <a:xfrm>
            <a:off x="5458854" y="6300085"/>
            <a:ext cx="1508400" cy="50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r>
              <a:rPr lang="en-US" altLang="ko-KR" sz="1000" b="1" i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[Primary</a:t>
            </a:r>
            <a:r>
              <a:rPr lang="en-US" altLang="ko-KR" sz="1000" b="1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MOVIE_ID(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영화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  <a:p>
            <a:pPr eaLnBrk="1" fontAlgn="auto" latinLnBrk="0" hangingPunct="1"/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GENRE_ID(</a:t>
            </a:r>
            <a:r>
              <a:rPr lang="ko-KR" altLang="en-US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장르</a:t>
            </a:r>
            <a:r>
              <a:rPr lang="en-US" altLang="ko-KR" sz="1000" b="0" i="0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  <a:endParaRPr lang="ko-KR" altLang="ko-KR" sz="1000" dirty="0">
              <a:solidFill>
                <a:sysClr val="windowText" lastClr="000000"/>
              </a:solidFill>
              <a:effectLst/>
              <a:latin typeface="맑은 고딕" panose="020B0503020000020004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23702529-12C6-DCE8-1B36-B901C6F33E3A}"/>
              </a:ext>
            </a:extLst>
          </p:cNvPr>
          <p:cNvCxnSpPr/>
          <p:nvPr/>
        </p:nvCxnSpPr>
        <p:spPr>
          <a:xfrm>
            <a:off x="3118621" y="6060641"/>
            <a:ext cx="0" cy="4584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F34A126-A51B-3B17-15A1-5E8C8E06BBEF}"/>
              </a:ext>
            </a:extLst>
          </p:cNvPr>
          <p:cNvSpPr/>
          <p:nvPr/>
        </p:nvSpPr>
        <p:spPr>
          <a:xfrm>
            <a:off x="2743768" y="6366991"/>
            <a:ext cx="776671" cy="428787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</a:t>
            </a:r>
            <a:r>
              <a:rPr lang="ko-KR" altLang="en-US" sz="800" b="1" i="0" u="none" strike="noStrike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연결</a:t>
            </a:r>
            <a:r>
              <a:rPr lang="en-US" altLang="ko-KR" sz="800" b="1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Key]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ACTIVITY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_ID</a:t>
            </a:r>
            <a:b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활동</a:t>
            </a:r>
            <a:r>
              <a:rPr lang="en-US" altLang="ko-KR" sz="800" b="0" i="0" u="none" strike="noStrike" baseline="0" dirty="0">
                <a:solidFill>
                  <a:sysClr val="windowText" lastClr="000000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ID)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B20FFDF-9B87-1196-E244-296CAAE45786}"/>
              </a:ext>
            </a:extLst>
          </p:cNvPr>
          <p:cNvCxnSpPr>
            <a:cxnSpLocks/>
            <a:stCxn id="125" idx="4"/>
            <a:endCxn id="207" idx="2"/>
          </p:cNvCxnSpPr>
          <p:nvPr/>
        </p:nvCxnSpPr>
        <p:spPr>
          <a:xfrm>
            <a:off x="4429398" y="2578816"/>
            <a:ext cx="1029456" cy="2270709"/>
          </a:xfrm>
          <a:prstGeom prst="bentConnector3">
            <a:avLst>
              <a:gd name="adj1" fmla="val 121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4553D8E0-8CF0-7BA3-D138-3F0A1AB3C099}"/>
              </a:ext>
            </a:extLst>
          </p:cNvPr>
          <p:cNvCxnSpPr>
            <a:cxnSpLocks/>
            <a:stCxn id="177" idx="2"/>
            <a:endCxn id="217" idx="2"/>
          </p:cNvCxnSpPr>
          <p:nvPr/>
        </p:nvCxnSpPr>
        <p:spPr>
          <a:xfrm rot="16200000" flipH="1">
            <a:off x="2408720" y="2982668"/>
            <a:ext cx="1865752" cy="42345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원통형 252">
            <a:extLst>
              <a:ext uri="{FF2B5EF4-FFF2-40B4-BE49-F238E27FC236}">
                <a16:creationId xmlns:a16="http://schemas.microsoft.com/office/drawing/2014/main" id="{1DDD9780-E06C-F020-964C-2DC8C7603C89}"/>
              </a:ext>
            </a:extLst>
          </p:cNvPr>
          <p:cNvSpPr/>
          <p:nvPr/>
        </p:nvSpPr>
        <p:spPr>
          <a:xfrm>
            <a:off x="2792894" y="254095"/>
            <a:ext cx="1216800" cy="414000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활용 가능 테이블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개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4" name="원통형 253">
            <a:extLst>
              <a:ext uri="{FF2B5EF4-FFF2-40B4-BE49-F238E27FC236}">
                <a16:creationId xmlns:a16="http://schemas.microsoft.com/office/drawing/2014/main" id="{EB368743-9FEE-CE44-501D-3C1C1583E249}"/>
              </a:ext>
            </a:extLst>
          </p:cNvPr>
          <p:cNvSpPr/>
          <p:nvPr/>
        </p:nvSpPr>
        <p:spPr>
          <a:xfrm>
            <a:off x="4114300" y="246132"/>
            <a:ext cx="1215689" cy="415605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활용 불가능 테이블</a:t>
            </a:r>
            <a:endParaRPr lang="en-US" altLang="ko-KR" sz="9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 defTabSz="914423">
              <a:buClrTx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8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ea"/>
                <a:ea typeface="+mj-ea"/>
              </a:rPr>
              <a:t>개</a:t>
            </a:r>
          </a:p>
        </p:txBody>
      </p:sp>
      <p:pic>
        <p:nvPicPr>
          <p:cNvPr id="4185" name="원통형 2">
            <a:extLst>
              <a:ext uri="{FF2B5EF4-FFF2-40B4-BE49-F238E27FC236}">
                <a16:creationId xmlns:a16="http://schemas.microsoft.com/office/drawing/2014/main" id="{D6AF0B64-870D-5409-E139-9D13E3FFB0B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925" y="31315025"/>
            <a:ext cx="43018075" cy="143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9" name="직선 연결선 19">
            <a:extLst>
              <a:ext uri="{FF2B5EF4-FFF2-40B4-BE49-F238E27FC236}">
                <a16:creationId xmlns:a16="http://schemas.microsoft.com/office/drawing/2014/main" id="{33C6E7C5-D5E0-8765-E257-3CB5246A7D5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888" y="105338563"/>
            <a:ext cx="2159000" cy="83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직선 연결선 29">
            <a:extLst>
              <a:ext uri="{FF2B5EF4-FFF2-40B4-BE49-F238E27FC236}">
                <a16:creationId xmlns:a16="http://schemas.microsoft.com/office/drawing/2014/main" id="{0E608B64-CD78-9F1A-C39B-C64BCA368B2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917700"/>
            <a:ext cx="15875" cy="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30321-3CB7-483A-96F5-86C53F38E4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116" y="154898"/>
            <a:ext cx="8051134" cy="292100"/>
          </a:xfrm>
        </p:spPr>
        <p:txBody>
          <a:bodyPr/>
          <a:lstStyle/>
          <a:p>
            <a:r>
              <a:rPr lang="ko-KR" altLang="en-US" sz="2000" spc="0" dirty="0"/>
              <a:t>과제 배경 및 목적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68863"/>
            <a:ext cx="215336" cy="369332"/>
          </a:xfrm>
        </p:spPr>
        <p:txBody>
          <a:bodyPr/>
          <a:lstStyle/>
          <a:p>
            <a:r>
              <a:rPr lang="en-US" altLang="ko-KR" sz="2400" dirty="0"/>
              <a:t>0</a:t>
            </a:r>
            <a:endParaRPr lang="ko-KR" altLang="en-US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495A3C-E471-44AB-82A2-A185797E9BC3}"/>
              </a:ext>
            </a:extLst>
          </p:cNvPr>
          <p:cNvGrpSpPr/>
          <p:nvPr/>
        </p:nvGrpSpPr>
        <p:grpSpPr>
          <a:xfrm>
            <a:off x="694207" y="1023571"/>
            <a:ext cx="8517586" cy="3615209"/>
            <a:chOff x="477045" y="2716529"/>
            <a:chExt cx="3922369" cy="4042411"/>
          </a:xfrm>
        </p:grpSpPr>
        <p:sp>
          <p:nvSpPr>
            <p:cNvPr id="10" name="모서리가 둥근 직사각형 36">
              <a:extLst>
                <a:ext uri="{FF2B5EF4-FFF2-40B4-BE49-F238E27FC236}">
                  <a16:creationId xmlns:a16="http://schemas.microsoft.com/office/drawing/2014/main" id="{4D7C0919-CFC3-4877-8ABC-64D00DB62ECC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38">
              <a:extLst>
                <a:ext uri="{FF2B5EF4-FFF2-40B4-BE49-F238E27FC236}">
                  <a16:creationId xmlns:a16="http://schemas.microsoft.com/office/drawing/2014/main" id="{A9EB80F1-1484-465F-8ABA-A81B67626BE9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76EA6F-C6E2-4361-9DF2-3D218D74B665}"/>
                </a:ext>
              </a:extLst>
            </p:cNvPr>
            <p:cNvSpPr txBox="1"/>
            <p:nvPr/>
          </p:nvSpPr>
          <p:spPr>
            <a:xfrm>
              <a:off x="2105677" y="2815044"/>
              <a:ext cx="665106" cy="240903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과제 배경 및 목적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29F1D5-5C56-469D-B1B5-97982A6D4775}"/>
              </a:ext>
            </a:extLst>
          </p:cNvPr>
          <p:cNvGrpSpPr/>
          <p:nvPr/>
        </p:nvGrpSpPr>
        <p:grpSpPr>
          <a:xfrm>
            <a:off x="694207" y="4694707"/>
            <a:ext cx="8517586" cy="1926641"/>
            <a:chOff x="477045" y="2716529"/>
            <a:chExt cx="3922369" cy="4042411"/>
          </a:xfrm>
        </p:grpSpPr>
        <p:sp>
          <p:nvSpPr>
            <p:cNvPr id="24" name="모서리가 둥근 직사각형 36">
              <a:extLst>
                <a:ext uri="{FF2B5EF4-FFF2-40B4-BE49-F238E27FC236}">
                  <a16:creationId xmlns:a16="http://schemas.microsoft.com/office/drawing/2014/main" id="{E421344E-1D67-4C5A-87A7-F42C26906FEB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38">
              <a:extLst>
                <a:ext uri="{FF2B5EF4-FFF2-40B4-BE49-F238E27FC236}">
                  <a16:creationId xmlns:a16="http://schemas.microsoft.com/office/drawing/2014/main" id="{CFC06590-33D7-487B-9072-FD218BC2715F}"/>
                </a:ext>
              </a:extLst>
            </p:cNvPr>
            <p:cNvSpPr/>
            <p:nvPr/>
          </p:nvSpPr>
          <p:spPr>
            <a:xfrm>
              <a:off x="526933" y="3319535"/>
              <a:ext cx="3822593" cy="3386064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43441F-1F0E-4845-9341-0A5FF66CE8B8}"/>
                </a:ext>
              </a:extLst>
            </p:cNvPr>
            <p:cNvSpPr txBox="1"/>
            <p:nvPr/>
          </p:nvSpPr>
          <p:spPr>
            <a:xfrm>
              <a:off x="2008601" y="2815042"/>
              <a:ext cx="859249" cy="452037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과제 일정 및 수행 계획</a:t>
              </a:r>
            </a:p>
          </p:txBody>
        </p:sp>
      </p:grp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2CEF3B-B703-9FF7-D717-8F79342D5552}"/>
              </a:ext>
            </a:extLst>
          </p:cNvPr>
          <p:cNvSpPr txBox="1">
            <a:spLocks/>
          </p:cNvSpPr>
          <p:nvPr/>
        </p:nvSpPr>
        <p:spPr>
          <a:xfrm>
            <a:off x="931356" y="408106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고객별 장르 선호도를 예측하고</a:t>
            </a:r>
            <a:r>
              <a:rPr lang="en-US" altLang="ko-KR" sz="1400" b="0" spc="0" dirty="0"/>
              <a:t>, </a:t>
            </a:r>
            <a:r>
              <a:rPr lang="ko-KR" altLang="en-US" sz="1400" b="0" spc="0" dirty="0"/>
              <a:t>이를 기반으로 영화 추천하는 영화 추천 시스템 개발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C3257F-E04F-B120-044A-5D5E6796372C}"/>
              </a:ext>
            </a:extLst>
          </p:cNvPr>
          <p:cNvGrpSpPr/>
          <p:nvPr/>
        </p:nvGrpSpPr>
        <p:grpSpPr>
          <a:xfrm>
            <a:off x="958122" y="1434847"/>
            <a:ext cx="1071084" cy="223421"/>
            <a:chOff x="486594" y="1278160"/>
            <a:chExt cx="1071084" cy="22342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092D9A9-FAA1-E3F3-B6DD-AAE1DFF4F21E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5BB97940-CFFB-EC4C-A4B3-3C1606072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45D581C-3EBC-A276-C061-1610B41D1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5EAB06-695F-EE8B-880D-0785B2CC8A83}"/>
                </a:ext>
              </a:extLst>
            </p:cNvPr>
            <p:cNvSpPr/>
            <p:nvPr/>
          </p:nvSpPr>
          <p:spPr>
            <a:xfrm>
              <a:off x="777015" y="1286137"/>
              <a:ext cx="78066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과제 배경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5F228351-8222-C05C-4CFF-2E67C6AD5320}"/>
              </a:ext>
            </a:extLst>
          </p:cNvPr>
          <p:cNvSpPr txBox="1">
            <a:spLocks/>
          </p:cNvSpPr>
          <p:nvPr/>
        </p:nvSpPr>
        <p:spPr>
          <a:xfrm>
            <a:off x="931356" y="3938074"/>
            <a:ext cx="4019930" cy="6553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450" indent="-171450">
              <a:buFont typeface="Arial" panose="020B0604020202020204" pitchFamily="34" charset="0"/>
              <a:buChar char="•"/>
            </a:pPr>
            <a:r>
              <a:rPr lang="ko-KR" altLang="en-US" sz="1100" spc="0" dirty="0"/>
              <a:t>영화 시청 고객 수 증가하는 추세</a:t>
            </a:r>
            <a:br>
              <a:rPr lang="en-US" altLang="ko-KR" sz="1100" spc="0" dirty="0"/>
            </a:br>
            <a:r>
              <a:rPr lang="ko-KR" altLang="en-US" sz="1100" b="0" spc="0" dirty="0"/>
              <a:t>고객에 대한 이해를 통해 서비스 품질을 향상시키고</a:t>
            </a:r>
            <a:r>
              <a:rPr lang="en-US" altLang="ko-KR" sz="1100" b="0" spc="0" dirty="0"/>
              <a:t>, </a:t>
            </a:r>
            <a:br>
              <a:rPr lang="en-US" altLang="ko-KR" sz="1100" b="0" spc="0" dirty="0"/>
            </a:br>
            <a:r>
              <a:rPr lang="ko-KR" altLang="en-US" sz="1100" b="0" spc="0" dirty="0"/>
              <a:t>더 효과적인 마케팅 전략 적용하기 위해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3BCEA1-9616-1CDA-F44A-C24D22B0EDC9}"/>
              </a:ext>
            </a:extLst>
          </p:cNvPr>
          <p:cNvGrpSpPr/>
          <p:nvPr/>
        </p:nvGrpSpPr>
        <p:grpSpPr>
          <a:xfrm>
            <a:off x="5217103" y="1495807"/>
            <a:ext cx="1071084" cy="223421"/>
            <a:chOff x="486594" y="1278160"/>
            <a:chExt cx="1071084" cy="22342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F8F1E0-0C61-65ED-DDF6-82EFC938639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29E2FEC8-9C34-A924-7D23-31E1CE33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B410FF4-9F05-5988-69AB-660504CA1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71F4CE-1AAA-0F13-A3F5-C81BEC85F757}"/>
                </a:ext>
              </a:extLst>
            </p:cNvPr>
            <p:cNvSpPr/>
            <p:nvPr/>
          </p:nvSpPr>
          <p:spPr>
            <a:xfrm>
              <a:off x="777015" y="1286137"/>
              <a:ext cx="78066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과제 목적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C75B9564-1148-B5B1-FE93-8ABD8B8C0231}"/>
              </a:ext>
            </a:extLst>
          </p:cNvPr>
          <p:cNvSpPr txBox="1">
            <a:spLocks/>
          </p:cNvSpPr>
          <p:nvPr/>
        </p:nvSpPr>
        <p:spPr>
          <a:xfrm>
            <a:off x="5169993" y="1787320"/>
            <a:ext cx="3992465" cy="40762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4400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ko-KR" altLang="en-US" sz="1200" b="0" spc="0" dirty="0"/>
              <a:t>고객의 장르 선호 확률을 예측 후 </a:t>
            </a:r>
            <a:r>
              <a:rPr lang="ko-KR" altLang="en-US" sz="1200" spc="0" dirty="0"/>
              <a:t>영화 추천</a:t>
            </a:r>
            <a:endParaRPr lang="en-US" altLang="ko-KR" sz="1200" spc="0" dirty="0"/>
          </a:p>
        </p:txBody>
      </p:sp>
      <p:graphicFrame>
        <p:nvGraphicFramePr>
          <p:cNvPr id="31" name="표 203">
            <a:extLst>
              <a:ext uri="{FF2B5EF4-FFF2-40B4-BE49-F238E27FC236}">
                <a16:creationId xmlns:a16="http://schemas.microsoft.com/office/drawing/2014/main" id="{87C32843-3262-A8BD-B41C-71414AC3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50945"/>
              </p:ext>
            </p:extLst>
          </p:nvPr>
        </p:nvGraphicFramePr>
        <p:xfrm>
          <a:off x="5110426" y="3077717"/>
          <a:ext cx="3727823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71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681174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618793">
                  <a:extLst>
                    <a:ext uri="{9D8B030D-6E8A-4147-A177-3AD203B41FA5}">
                      <a16:colId xmlns:a16="http://schemas.microsoft.com/office/drawing/2014/main" val="1640189984"/>
                    </a:ext>
                  </a:extLst>
                </a:gridCol>
                <a:gridCol w="618793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994092">
                  <a:extLst>
                    <a:ext uri="{9D8B030D-6E8A-4147-A177-3AD203B41FA5}">
                      <a16:colId xmlns:a16="http://schemas.microsoft.com/office/drawing/2014/main" val="2498534730"/>
                    </a:ext>
                  </a:extLst>
                </a:gridCol>
              </a:tblGrid>
              <a:tr h="203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50" b="1" dirty="0">
                          <a:latin typeface="맑은 고딕" panose="020B0503020000020004" pitchFamily="50" charset="-127"/>
                        </a:rPr>
                        <a:t>ID</a:t>
                      </a:r>
                      <a:endParaRPr lang="ko-KR" altLang="en-US" sz="105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</a:rPr>
                        <a:t>장르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</a:rPr>
                        <a:t>확률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anose="020B0503020000020004" pitchFamily="50" charset="-127"/>
                        </a:rPr>
                        <a:t>추천영화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201208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1446505</a:t>
                      </a:r>
                      <a:endParaRPr lang="ko-KR" altLang="en-US" sz="105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sci-fi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0.24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The Abyss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201208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1446505</a:t>
                      </a:r>
                      <a:endParaRPr lang="ko-KR" altLang="en-US" sz="105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horror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0.09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The Screaming Skull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201208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1446505</a:t>
                      </a:r>
                      <a:endParaRPr lang="ko-KR" altLang="en-US" sz="105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crime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0.00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The Next Three Days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201208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1446505</a:t>
                      </a:r>
                      <a:endParaRPr lang="ko-KR" altLang="en-US" sz="105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action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0.09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Stargate SG-1</a:t>
                      </a:r>
                      <a:endParaRPr kumimoji="0" lang="ko-KR" altLang="en-US" sz="105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16036"/>
                  </a:ext>
                </a:extLst>
              </a:tr>
            </a:tbl>
          </a:graphicData>
        </a:graphic>
      </p:graphicFrame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90C08A4B-73B1-1544-88DB-0F47475A3525}"/>
              </a:ext>
            </a:extLst>
          </p:cNvPr>
          <p:cNvSpPr/>
          <p:nvPr/>
        </p:nvSpPr>
        <p:spPr>
          <a:xfrm>
            <a:off x="5133465" y="2241231"/>
            <a:ext cx="1376164" cy="571754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6759ADCE-697A-1E05-6E4F-6191A1F2F487}"/>
              </a:ext>
            </a:extLst>
          </p:cNvPr>
          <p:cNvSpPr/>
          <p:nvPr/>
        </p:nvSpPr>
        <p:spPr>
          <a:xfrm>
            <a:off x="6276492" y="2241231"/>
            <a:ext cx="1376164" cy="571754"/>
          </a:xfrm>
          <a:prstGeom prst="chevron">
            <a:avLst/>
          </a:prstGeom>
          <a:solidFill>
            <a:srgbClr val="A7E1BA"/>
          </a:solidFill>
          <a:ln>
            <a:solidFill>
              <a:srgbClr val="A7E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CE896BF1-7885-EC9C-363E-83A2913D966B}"/>
              </a:ext>
            </a:extLst>
          </p:cNvPr>
          <p:cNvSpPr/>
          <p:nvPr/>
        </p:nvSpPr>
        <p:spPr>
          <a:xfrm>
            <a:off x="7419519" y="2241231"/>
            <a:ext cx="1376164" cy="571754"/>
          </a:xfrm>
          <a:prstGeom prst="chevron">
            <a:avLst/>
          </a:prstGeom>
          <a:solidFill>
            <a:srgbClr val="86D6A1"/>
          </a:solidFill>
          <a:ln>
            <a:solidFill>
              <a:srgbClr val="A7E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5D8D9BF-0716-0E84-BF0D-1637A3036331}"/>
              </a:ext>
            </a:extLst>
          </p:cNvPr>
          <p:cNvSpPr txBox="1">
            <a:spLocks/>
          </p:cNvSpPr>
          <p:nvPr/>
        </p:nvSpPr>
        <p:spPr>
          <a:xfrm>
            <a:off x="5501331" y="2294197"/>
            <a:ext cx="617949" cy="4968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algn="ctr">
              <a:lnSpc>
                <a:spcPts val="1000"/>
              </a:lnSpc>
            </a:pPr>
            <a:r>
              <a:rPr lang="ko-KR" altLang="en-US" sz="1200" b="0" spc="0" dirty="0"/>
              <a:t>고객 선호 </a:t>
            </a:r>
            <a:endParaRPr lang="en-US" altLang="ko-KR" sz="1200" b="0" spc="0" dirty="0"/>
          </a:p>
          <a:p>
            <a:pPr marL="36000" algn="ctr">
              <a:lnSpc>
                <a:spcPts val="1000"/>
              </a:lnSpc>
            </a:pPr>
            <a:r>
              <a:rPr lang="ko-KR" altLang="en-US" sz="1200" b="0" spc="0" dirty="0"/>
              <a:t>장르 파악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EA7B621B-9EDB-5E8B-A325-E8CBA727B582}"/>
              </a:ext>
            </a:extLst>
          </p:cNvPr>
          <p:cNvSpPr txBox="1">
            <a:spLocks/>
          </p:cNvSpPr>
          <p:nvPr/>
        </p:nvSpPr>
        <p:spPr>
          <a:xfrm>
            <a:off x="6509629" y="2294198"/>
            <a:ext cx="997057" cy="4968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algn="ctr">
              <a:lnSpc>
                <a:spcPts val="1000"/>
              </a:lnSpc>
            </a:pPr>
            <a:r>
              <a:rPr lang="ko-KR" altLang="en-US" sz="1200" b="0" spc="0" dirty="0"/>
              <a:t>선호 장르 </a:t>
            </a:r>
            <a:endParaRPr lang="en-US" altLang="ko-KR" sz="1200" b="0" spc="0" dirty="0"/>
          </a:p>
          <a:p>
            <a:pPr marL="36000" algn="ctr">
              <a:lnSpc>
                <a:spcPts val="1000"/>
              </a:lnSpc>
            </a:pPr>
            <a:r>
              <a:rPr lang="ko-KR" altLang="en-US" sz="1200" b="0" spc="0" dirty="0"/>
              <a:t>영화 목록 수집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CABCDBD5-1341-81E7-6410-46CC678ECD15}"/>
              </a:ext>
            </a:extLst>
          </p:cNvPr>
          <p:cNvSpPr txBox="1">
            <a:spLocks/>
          </p:cNvSpPr>
          <p:nvPr/>
        </p:nvSpPr>
        <p:spPr>
          <a:xfrm>
            <a:off x="7600330" y="2294198"/>
            <a:ext cx="997057" cy="4968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algn="ctr">
              <a:lnSpc>
                <a:spcPts val="1000"/>
              </a:lnSpc>
            </a:pPr>
            <a:r>
              <a:rPr lang="ko-KR" altLang="en-US" sz="1200" spc="0" dirty="0"/>
              <a:t>영화 추천</a:t>
            </a:r>
            <a:endParaRPr lang="en-US" altLang="ko-KR" sz="1200" spc="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A0B7F23-516C-CADE-91DD-60FDD8E3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98186"/>
              </p:ext>
            </p:extLst>
          </p:nvPr>
        </p:nvGraphicFramePr>
        <p:xfrm>
          <a:off x="926577" y="5571097"/>
          <a:ext cx="4525476" cy="2298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1369">
                  <a:extLst>
                    <a:ext uri="{9D8B030D-6E8A-4147-A177-3AD203B41FA5}">
                      <a16:colId xmlns:a16="http://schemas.microsoft.com/office/drawing/2014/main" val="3213994124"/>
                    </a:ext>
                  </a:extLst>
                </a:gridCol>
                <a:gridCol w="1131369">
                  <a:extLst>
                    <a:ext uri="{9D8B030D-6E8A-4147-A177-3AD203B41FA5}">
                      <a16:colId xmlns:a16="http://schemas.microsoft.com/office/drawing/2014/main" val="1460517578"/>
                    </a:ext>
                  </a:extLst>
                </a:gridCol>
                <a:gridCol w="1131369">
                  <a:extLst>
                    <a:ext uri="{9D8B030D-6E8A-4147-A177-3AD203B41FA5}">
                      <a16:colId xmlns:a16="http://schemas.microsoft.com/office/drawing/2014/main" val="4143473694"/>
                    </a:ext>
                  </a:extLst>
                </a:gridCol>
                <a:gridCol w="1131369">
                  <a:extLst>
                    <a:ext uri="{9D8B030D-6E8A-4147-A177-3AD203B41FA5}">
                      <a16:colId xmlns:a16="http://schemas.microsoft.com/office/drawing/2014/main" val="2264934862"/>
                    </a:ext>
                  </a:extLst>
                </a:gridCol>
              </a:tblGrid>
              <a:tr h="22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40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7A0AB27-C85E-E09E-20E2-6B5E3BF6D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3732"/>
              </p:ext>
            </p:extLst>
          </p:nvPr>
        </p:nvGraphicFramePr>
        <p:xfrm>
          <a:off x="923577" y="5375987"/>
          <a:ext cx="4525476" cy="1915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25476">
                  <a:extLst>
                    <a:ext uri="{9D8B030D-6E8A-4147-A177-3AD203B41FA5}">
                      <a16:colId xmlns:a16="http://schemas.microsoft.com/office/drawing/2014/main" val="3213994124"/>
                    </a:ext>
                  </a:extLst>
                </a:gridCol>
              </a:tblGrid>
              <a:tr h="19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4035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D5F17A-68FF-651D-F7C6-00E67A6D8616}"/>
              </a:ext>
            </a:extLst>
          </p:cNvPr>
          <p:cNvSpPr/>
          <p:nvPr/>
        </p:nvSpPr>
        <p:spPr>
          <a:xfrm>
            <a:off x="923571" y="5853214"/>
            <a:ext cx="1118802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데이터 탐색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및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품질 체크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9AEF3A7-9E69-B2F5-2A04-79F6C29B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52158"/>
              </p:ext>
            </p:extLst>
          </p:nvPr>
        </p:nvGraphicFramePr>
        <p:xfrm>
          <a:off x="5466424" y="5375987"/>
          <a:ext cx="3356263" cy="1915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6263">
                  <a:extLst>
                    <a:ext uri="{9D8B030D-6E8A-4147-A177-3AD203B41FA5}">
                      <a16:colId xmlns:a16="http://schemas.microsoft.com/office/drawing/2014/main" val="3213994124"/>
                    </a:ext>
                  </a:extLst>
                </a:gridCol>
              </a:tblGrid>
              <a:tr h="19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403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EBA568-6B57-4FC5-4513-3E0F8257A71D}"/>
              </a:ext>
            </a:extLst>
          </p:cNvPr>
          <p:cNvSpPr/>
          <p:nvPr/>
        </p:nvSpPr>
        <p:spPr>
          <a:xfrm>
            <a:off x="2051811" y="5853214"/>
            <a:ext cx="1097761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EDA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25837D9-9619-F390-6A43-203EFDEBDF35}"/>
              </a:ext>
            </a:extLst>
          </p:cNvPr>
          <p:cNvSpPr/>
          <p:nvPr/>
        </p:nvSpPr>
        <p:spPr>
          <a:xfrm>
            <a:off x="3177742" y="5849568"/>
            <a:ext cx="1118802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분석마트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구축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40F8E2-6D64-87FF-215F-2ABEA14A5536}"/>
              </a:ext>
            </a:extLst>
          </p:cNvPr>
          <p:cNvSpPr/>
          <p:nvPr/>
        </p:nvSpPr>
        <p:spPr>
          <a:xfrm>
            <a:off x="4318531" y="5853214"/>
            <a:ext cx="1130522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모델링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9D28B9-D0AC-B27E-5157-636575921F4E}"/>
              </a:ext>
            </a:extLst>
          </p:cNvPr>
          <p:cNvSpPr/>
          <p:nvPr/>
        </p:nvSpPr>
        <p:spPr>
          <a:xfrm>
            <a:off x="5467592" y="5853214"/>
            <a:ext cx="1119350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배치 프로세스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개발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A190F-4808-2566-6EB8-EF1F4FD7DDBD}"/>
              </a:ext>
            </a:extLst>
          </p:cNvPr>
          <p:cNvSpPr/>
          <p:nvPr/>
        </p:nvSpPr>
        <p:spPr>
          <a:xfrm>
            <a:off x="6606493" y="5845131"/>
            <a:ext cx="1668876" cy="530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산출물 작성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5FBFE5-D4B1-5B52-217F-E5954AFE1A32}"/>
              </a:ext>
            </a:extLst>
          </p:cNvPr>
          <p:cNvSpPr/>
          <p:nvPr/>
        </p:nvSpPr>
        <p:spPr>
          <a:xfrm>
            <a:off x="8294920" y="5845594"/>
            <a:ext cx="527767" cy="5303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최종 보고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F90CDA-ACE2-B6FB-1E4A-699DAF0C223F}"/>
              </a:ext>
            </a:extLst>
          </p:cNvPr>
          <p:cNvSpPr txBox="1"/>
          <p:nvPr/>
        </p:nvSpPr>
        <p:spPr>
          <a:xfrm>
            <a:off x="8044364" y="6340593"/>
            <a:ext cx="11083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03.29</a:t>
            </a:r>
          </a:p>
        </p:txBody>
      </p:sp>
      <p:sp>
        <p:nvSpPr>
          <p:cNvPr id="74" name="텍스트 개체 틀 2">
            <a:extLst>
              <a:ext uri="{FF2B5EF4-FFF2-40B4-BE49-F238E27FC236}">
                <a16:creationId xmlns:a16="http://schemas.microsoft.com/office/drawing/2014/main" id="{D10CA5D9-7139-82CA-481C-20A274788148}"/>
              </a:ext>
            </a:extLst>
          </p:cNvPr>
          <p:cNvSpPr txBox="1">
            <a:spLocks/>
          </p:cNvSpPr>
          <p:nvPr/>
        </p:nvSpPr>
        <p:spPr>
          <a:xfrm>
            <a:off x="923571" y="4994110"/>
            <a:ext cx="4214686" cy="36613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44000">
              <a:buFont typeface="Arial" panose="020B0604020202020204" pitchFamily="34" charset="0"/>
              <a:buChar char="•"/>
            </a:pPr>
            <a:r>
              <a:rPr lang="ko-KR" altLang="en-US" sz="1200" b="0" spc="0" dirty="0"/>
              <a:t>전체 기간 </a:t>
            </a:r>
            <a:r>
              <a:rPr lang="en-US" altLang="ko-KR" sz="1200" b="0" spc="0" dirty="0"/>
              <a:t>: 2023.02.14 ~ 2023.03.29</a:t>
            </a:r>
            <a:endParaRPr lang="ko-KR" altLang="en-US" sz="1200" b="0" spc="0" dirty="0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D867B362-49AB-0DC4-A7D8-E9DC13A8B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78339"/>
              </p:ext>
            </p:extLst>
          </p:nvPr>
        </p:nvGraphicFramePr>
        <p:xfrm>
          <a:off x="5461804" y="5567492"/>
          <a:ext cx="3360882" cy="2298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0294">
                  <a:extLst>
                    <a:ext uri="{9D8B030D-6E8A-4147-A177-3AD203B41FA5}">
                      <a16:colId xmlns:a16="http://schemas.microsoft.com/office/drawing/2014/main" val="3213994124"/>
                    </a:ext>
                  </a:extLst>
                </a:gridCol>
                <a:gridCol w="1120294">
                  <a:extLst>
                    <a:ext uri="{9D8B030D-6E8A-4147-A177-3AD203B41FA5}">
                      <a16:colId xmlns:a16="http://schemas.microsoft.com/office/drawing/2014/main" val="1460517578"/>
                    </a:ext>
                  </a:extLst>
                </a:gridCol>
                <a:gridCol w="1120294">
                  <a:extLst>
                    <a:ext uri="{9D8B030D-6E8A-4147-A177-3AD203B41FA5}">
                      <a16:colId xmlns:a16="http://schemas.microsoft.com/office/drawing/2014/main" val="4143473694"/>
                    </a:ext>
                  </a:extLst>
                </a:gridCol>
              </a:tblGrid>
              <a:tr h="22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5w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6w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latin typeface="+mn-ea"/>
                          <a:ea typeface="+mn-ea"/>
                        </a:rPr>
                        <a:t>7w</a:t>
                      </a:r>
                      <a:endParaRPr lang="ko-KR" altLang="en-US" sz="1200" spc="-15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4035"/>
                  </a:ext>
                </a:extLst>
              </a:tr>
            </a:tbl>
          </a:graphicData>
        </a:graphic>
      </p:graphicFrame>
      <p:sp>
        <p:nvSpPr>
          <p:cNvPr id="77" name="텍스트 개체 틀 2">
            <a:extLst>
              <a:ext uri="{FF2B5EF4-FFF2-40B4-BE49-F238E27FC236}">
                <a16:creationId xmlns:a16="http://schemas.microsoft.com/office/drawing/2014/main" id="{D4DEDFDE-78BF-94BE-E991-5286730BD04A}"/>
              </a:ext>
            </a:extLst>
          </p:cNvPr>
          <p:cNvSpPr txBox="1">
            <a:spLocks/>
          </p:cNvSpPr>
          <p:nvPr/>
        </p:nvSpPr>
        <p:spPr>
          <a:xfrm>
            <a:off x="5116099" y="1968925"/>
            <a:ext cx="3992465" cy="37530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/>
            <a:endParaRPr lang="ko-KR" altLang="en-US" sz="1200" b="0" spc="0" dirty="0"/>
          </a:p>
        </p:txBody>
      </p:sp>
      <p:sp>
        <p:nvSpPr>
          <p:cNvPr id="78" name="슬라이드 번호 개체 틀 3">
            <a:extLst>
              <a:ext uri="{FF2B5EF4-FFF2-40B4-BE49-F238E27FC236}">
                <a16:creationId xmlns:a16="http://schemas.microsoft.com/office/drawing/2014/main" id="{7E11869E-1FB2-E82C-7A83-AE02CACF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2A2CD3-B54D-AE26-BAE7-4087ED11D513}"/>
              </a:ext>
            </a:extLst>
          </p:cNvPr>
          <p:cNvSpPr/>
          <p:nvPr/>
        </p:nvSpPr>
        <p:spPr>
          <a:xfrm>
            <a:off x="3590968" y="1608442"/>
            <a:ext cx="13083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(MOVIE_FACT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테이블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)</a:t>
            </a:r>
            <a:endParaRPr lang="ko-KR" altLang="en-US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B2EC9B1-378D-DEEA-A9CA-8DC5DDBF0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354773"/>
              </p:ext>
            </p:extLst>
          </p:nvPr>
        </p:nvGraphicFramePr>
        <p:xfrm>
          <a:off x="961681" y="1698172"/>
          <a:ext cx="3956122" cy="235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45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5192F71-4DD5-B73A-6094-0CCA74893368}"/>
              </a:ext>
            </a:extLst>
          </p:cNvPr>
          <p:cNvGrpSpPr/>
          <p:nvPr/>
        </p:nvGrpSpPr>
        <p:grpSpPr>
          <a:xfrm>
            <a:off x="637155" y="2647963"/>
            <a:ext cx="8878319" cy="251935"/>
            <a:chOff x="637156" y="2647964"/>
            <a:chExt cx="8752908" cy="246220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5E1C701-6309-4C72-B840-093BA95E46BE}"/>
                </a:ext>
              </a:extLst>
            </p:cNvPr>
            <p:cNvSpPr/>
            <p:nvPr/>
          </p:nvSpPr>
          <p:spPr>
            <a:xfrm>
              <a:off x="637156" y="2719000"/>
              <a:ext cx="8545890" cy="102041"/>
            </a:xfrm>
            <a:custGeom>
              <a:avLst/>
              <a:gdLst>
                <a:gd name="connsiteX0" fmla="*/ 0 w 11701997"/>
                <a:gd name="connsiteY0" fmla="*/ 0 h 103052"/>
                <a:gd name="connsiteX1" fmla="*/ 11701997 w 11701997"/>
                <a:gd name="connsiteY1" fmla="*/ 0 h 103052"/>
                <a:gd name="connsiteX2" fmla="*/ 11701997 w 11701997"/>
                <a:gd name="connsiteY2" fmla="*/ 103052 h 103052"/>
                <a:gd name="connsiteX3" fmla="*/ 0 w 11701997"/>
                <a:gd name="connsiteY3" fmla="*/ 103052 h 103052"/>
                <a:gd name="connsiteX4" fmla="*/ 0 w 11701997"/>
                <a:gd name="connsiteY4" fmla="*/ 0 h 1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1997" h="103052">
                  <a:moveTo>
                    <a:pt x="0" y="0"/>
                  </a:moveTo>
                  <a:lnTo>
                    <a:pt x="11701997" y="0"/>
                  </a:lnTo>
                  <a:lnTo>
                    <a:pt x="11701997" y="103052"/>
                  </a:lnTo>
                  <a:lnTo>
                    <a:pt x="0" y="103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0D578CCE-2671-49DD-BC54-B5C6554ED61D}"/>
                </a:ext>
              </a:extLst>
            </p:cNvPr>
            <p:cNvSpPr/>
            <p:nvPr/>
          </p:nvSpPr>
          <p:spPr>
            <a:xfrm rot="5400000">
              <a:off x="9130127" y="2634247"/>
              <a:ext cx="246220" cy="273654"/>
            </a:xfrm>
            <a:prstGeom prst="triangle">
              <a:avLst/>
            </a:prstGeom>
            <a:solidFill>
              <a:srgbClr val="D9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B1853CB-0886-E39D-7BC0-657E5C312E00}"/>
              </a:ext>
            </a:extLst>
          </p:cNvPr>
          <p:cNvGrpSpPr/>
          <p:nvPr/>
        </p:nvGrpSpPr>
        <p:grpSpPr>
          <a:xfrm>
            <a:off x="601568" y="2384582"/>
            <a:ext cx="1694402" cy="3208373"/>
            <a:chOff x="601568" y="2384582"/>
            <a:chExt cx="1599286" cy="3368612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6A99C9F-9D37-41A5-A9DE-DA5A3B1F6227}"/>
                </a:ext>
              </a:extLst>
            </p:cNvPr>
            <p:cNvSpPr/>
            <p:nvPr/>
          </p:nvSpPr>
          <p:spPr>
            <a:xfrm flipH="1">
              <a:off x="601568" y="2384582"/>
              <a:ext cx="1599286" cy="776907"/>
            </a:xfrm>
            <a:custGeom>
              <a:avLst/>
              <a:gdLst>
                <a:gd name="connsiteX0" fmla="*/ 1059782 w 2127600"/>
                <a:gd name="connsiteY0" fmla="*/ 0 h 927100"/>
                <a:gd name="connsiteX1" fmla="*/ 632660 w 2127600"/>
                <a:gd name="connsiteY1" fmla="*/ 283115 h 927100"/>
                <a:gd name="connsiteX2" fmla="*/ 620923 w 2127600"/>
                <a:gd name="connsiteY2" fmla="*/ 320928 h 927100"/>
                <a:gd name="connsiteX3" fmla="*/ 516857 w 2127600"/>
                <a:gd name="connsiteY3" fmla="*/ 412750 h 927100"/>
                <a:gd name="connsiteX4" fmla="*/ 278732 w 2127600"/>
                <a:gd name="connsiteY4" fmla="*/ 412750 h 927100"/>
                <a:gd name="connsiteX5" fmla="*/ 278732 w 2127600"/>
                <a:gd name="connsiteY5" fmla="*/ 413188 h 927100"/>
                <a:gd name="connsiteX6" fmla="*/ 0 w 2127600"/>
                <a:gd name="connsiteY6" fmla="*/ 413188 h 927100"/>
                <a:gd name="connsiteX7" fmla="*/ 0 w 2127600"/>
                <a:gd name="connsiteY7" fmla="*/ 516240 h 927100"/>
                <a:gd name="connsiteX8" fmla="*/ 278732 w 2127600"/>
                <a:gd name="connsiteY8" fmla="*/ 516240 h 927100"/>
                <a:gd name="connsiteX9" fmla="*/ 278732 w 2127600"/>
                <a:gd name="connsiteY9" fmla="*/ 517525 h 927100"/>
                <a:gd name="connsiteX10" fmla="*/ 520032 w 2127600"/>
                <a:gd name="connsiteY10" fmla="*/ 517525 h 927100"/>
                <a:gd name="connsiteX11" fmla="*/ 616243 w 2127600"/>
                <a:gd name="connsiteY11" fmla="*/ 591098 h 927100"/>
                <a:gd name="connsiteX12" fmla="*/ 632660 w 2127600"/>
                <a:gd name="connsiteY12" fmla="*/ 643985 h 927100"/>
                <a:gd name="connsiteX13" fmla="*/ 1059782 w 2127600"/>
                <a:gd name="connsiteY13" fmla="*/ 927100 h 927100"/>
                <a:gd name="connsiteX14" fmla="*/ 1486904 w 2127600"/>
                <a:gd name="connsiteY14" fmla="*/ 643985 h 927100"/>
                <a:gd name="connsiteX15" fmla="*/ 1503321 w 2127600"/>
                <a:gd name="connsiteY15" fmla="*/ 591098 h 927100"/>
                <a:gd name="connsiteX16" fmla="*/ 1599532 w 2127600"/>
                <a:gd name="connsiteY16" fmla="*/ 517525 h 927100"/>
                <a:gd name="connsiteX17" fmla="*/ 1840832 w 2127600"/>
                <a:gd name="connsiteY17" fmla="*/ 517525 h 927100"/>
                <a:gd name="connsiteX18" fmla="*/ 1840832 w 2127600"/>
                <a:gd name="connsiteY18" fmla="*/ 516240 h 927100"/>
                <a:gd name="connsiteX19" fmla="*/ 2127600 w 2127600"/>
                <a:gd name="connsiteY19" fmla="*/ 516240 h 927100"/>
                <a:gd name="connsiteX20" fmla="*/ 2127600 w 2127600"/>
                <a:gd name="connsiteY20" fmla="*/ 413188 h 927100"/>
                <a:gd name="connsiteX21" fmla="*/ 1840832 w 2127600"/>
                <a:gd name="connsiteY21" fmla="*/ 413188 h 927100"/>
                <a:gd name="connsiteX22" fmla="*/ 1840832 w 2127600"/>
                <a:gd name="connsiteY22" fmla="*/ 412750 h 927100"/>
                <a:gd name="connsiteX23" fmla="*/ 1602707 w 2127600"/>
                <a:gd name="connsiteY23" fmla="*/ 412750 h 927100"/>
                <a:gd name="connsiteX24" fmla="*/ 1498642 w 2127600"/>
                <a:gd name="connsiteY24" fmla="*/ 320928 h 927100"/>
                <a:gd name="connsiteX25" fmla="*/ 1486904 w 2127600"/>
                <a:gd name="connsiteY25" fmla="*/ 283115 h 927100"/>
                <a:gd name="connsiteX26" fmla="*/ 1059782 w 2127600"/>
                <a:gd name="connsiteY26" fmla="*/ 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7600" h="927100">
                  <a:moveTo>
                    <a:pt x="1059782" y="0"/>
                  </a:moveTo>
                  <a:cubicBezTo>
                    <a:pt x="867773" y="0"/>
                    <a:pt x="703031" y="116740"/>
                    <a:pt x="632660" y="283115"/>
                  </a:cubicBezTo>
                  <a:lnTo>
                    <a:pt x="620923" y="320928"/>
                  </a:lnTo>
                  <a:lnTo>
                    <a:pt x="516857" y="412750"/>
                  </a:lnTo>
                  <a:lnTo>
                    <a:pt x="278732" y="412750"/>
                  </a:lnTo>
                  <a:lnTo>
                    <a:pt x="278732" y="413188"/>
                  </a:lnTo>
                  <a:lnTo>
                    <a:pt x="0" y="413188"/>
                  </a:lnTo>
                  <a:lnTo>
                    <a:pt x="0" y="516240"/>
                  </a:lnTo>
                  <a:lnTo>
                    <a:pt x="278732" y="516240"/>
                  </a:lnTo>
                  <a:lnTo>
                    <a:pt x="278732" y="517525"/>
                  </a:lnTo>
                  <a:lnTo>
                    <a:pt x="520032" y="517525"/>
                  </a:lnTo>
                  <a:lnTo>
                    <a:pt x="616243" y="591098"/>
                  </a:lnTo>
                  <a:lnTo>
                    <a:pt x="632660" y="643985"/>
                  </a:lnTo>
                  <a:cubicBezTo>
                    <a:pt x="703031" y="810360"/>
                    <a:pt x="867773" y="927100"/>
                    <a:pt x="1059782" y="927100"/>
                  </a:cubicBezTo>
                  <a:cubicBezTo>
                    <a:pt x="1251791" y="927100"/>
                    <a:pt x="1416534" y="810360"/>
                    <a:pt x="1486904" y="643985"/>
                  </a:cubicBezTo>
                  <a:lnTo>
                    <a:pt x="1503321" y="591098"/>
                  </a:lnTo>
                  <a:lnTo>
                    <a:pt x="1599532" y="517525"/>
                  </a:lnTo>
                  <a:lnTo>
                    <a:pt x="1840832" y="517525"/>
                  </a:lnTo>
                  <a:lnTo>
                    <a:pt x="1840832" y="516240"/>
                  </a:lnTo>
                  <a:lnTo>
                    <a:pt x="2127600" y="516240"/>
                  </a:lnTo>
                  <a:lnTo>
                    <a:pt x="2127600" y="413188"/>
                  </a:lnTo>
                  <a:lnTo>
                    <a:pt x="1840832" y="413188"/>
                  </a:lnTo>
                  <a:lnTo>
                    <a:pt x="1840832" y="412750"/>
                  </a:lnTo>
                  <a:lnTo>
                    <a:pt x="1602707" y="412750"/>
                  </a:lnTo>
                  <a:lnTo>
                    <a:pt x="1498642" y="320928"/>
                  </a:lnTo>
                  <a:lnTo>
                    <a:pt x="1486904" y="283115"/>
                  </a:lnTo>
                  <a:cubicBezTo>
                    <a:pt x="1416534" y="116740"/>
                    <a:pt x="1251791" y="0"/>
                    <a:pt x="1059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D9D9D9"/>
                </a:gs>
                <a:gs pos="54000">
                  <a:srgbClr val="A7E1BA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093594B-2A5B-42F0-9AB4-4B4B1B361FF4}"/>
                </a:ext>
              </a:extLst>
            </p:cNvPr>
            <p:cNvGrpSpPr/>
            <p:nvPr/>
          </p:nvGrpSpPr>
          <p:grpSpPr>
            <a:xfrm>
              <a:off x="602838" y="2437796"/>
              <a:ext cx="1598016" cy="3315398"/>
              <a:chOff x="477940" y="1316533"/>
              <a:chExt cx="2125910" cy="3956337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727A1C1-B839-45A2-BEF1-094FCC08CDDF}"/>
                  </a:ext>
                </a:extLst>
              </p:cNvPr>
              <p:cNvCxnSpPr>
                <a:cxnSpLocks/>
                <a:stCxn id="83" idx="4"/>
              </p:cNvCxnSpPr>
              <p:nvPr/>
            </p:nvCxnSpPr>
            <p:spPr>
              <a:xfrm flipH="1">
                <a:off x="1539206" y="2116633"/>
                <a:ext cx="4862" cy="286913"/>
              </a:xfrm>
              <a:prstGeom prst="line">
                <a:avLst/>
              </a:prstGeom>
              <a:ln>
                <a:solidFill>
                  <a:srgbClr val="379B7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412E9DC-852E-446F-AC3F-F681D45654C2}"/>
                  </a:ext>
                </a:extLst>
              </p:cNvPr>
              <p:cNvSpPr/>
              <p:nvPr/>
            </p:nvSpPr>
            <p:spPr>
              <a:xfrm>
                <a:off x="477940" y="2355921"/>
                <a:ext cx="2125910" cy="2055358"/>
              </a:xfrm>
              <a:prstGeom prst="roundRect">
                <a:avLst>
                  <a:gd name="adj" fmla="val 4151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03331E0-E198-41D2-AA66-1B8A7E6DC96C}"/>
                  </a:ext>
                </a:extLst>
              </p:cNvPr>
              <p:cNvSpPr/>
              <p:nvPr/>
            </p:nvSpPr>
            <p:spPr>
              <a:xfrm>
                <a:off x="521470" y="2697480"/>
                <a:ext cx="2038850" cy="1618491"/>
              </a:xfrm>
              <a:prstGeom prst="roundRect">
                <a:avLst>
                  <a:gd name="adj" fmla="val 4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2" name="TextBox 226">
                <a:extLst>
                  <a:ext uri="{FF2B5EF4-FFF2-40B4-BE49-F238E27FC236}">
                    <a16:creationId xmlns:a16="http://schemas.microsoft.com/office/drawing/2014/main" id="{C1647160-58DA-4285-9698-8790D216BD1C}"/>
                  </a:ext>
                </a:extLst>
              </p:cNvPr>
              <p:cNvSpPr txBox="1"/>
              <p:nvPr/>
            </p:nvSpPr>
            <p:spPr>
              <a:xfrm>
                <a:off x="961408" y="2420779"/>
                <a:ext cx="998864" cy="2365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10000"/>
                  </a:lnSpc>
                </a:pPr>
                <a:r>
                  <a:rPr lang="ko-KR" altLang="en-US" sz="1400" b="1" spc="-1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10E30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데이터 설명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6726F6D-53B5-44B7-91DD-0BFBDBD4590D}"/>
                  </a:ext>
                </a:extLst>
              </p:cNvPr>
              <p:cNvSpPr/>
              <p:nvPr/>
            </p:nvSpPr>
            <p:spPr>
              <a:xfrm>
                <a:off x="611207" y="2864248"/>
                <a:ext cx="1686843" cy="44685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주요 테이블 관계도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데이터 퀄리티 체크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4742DCB-ED18-4457-A3D6-B3C19E6B60A0}"/>
                  </a:ext>
                </a:extLst>
              </p:cNvPr>
              <p:cNvSpPr/>
              <p:nvPr/>
            </p:nvSpPr>
            <p:spPr>
              <a:xfrm>
                <a:off x="1144018" y="1316533"/>
                <a:ext cx="800100" cy="80010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896E"/>
                  </a:gs>
                  <a:gs pos="12000">
                    <a:srgbClr val="379B7C"/>
                  </a:gs>
                </a:gsLst>
                <a:lin ang="5400000" scaled="1"/>
                <a:tileRect/>
              </a:gradFill>
              <a:ln w="15875">
                <a:solidFill>
                  <a:srgbClr val="30886D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97D60BF8-0D19-41A3-B598-F4F8957F5C31}"/>
                  </a:ext>
                </a:extLst>
              </p:cNvPr>
              <p:cNvSpPr/>
              <p:nvPr/>
            </p:nvSpPr>
            <p:spPr>
              <a:xfrm>
                <a:off x="1175890" y="1348404"/>
                <a:ext cx="736356" cy="73635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6" name="Freeform 21">
                <a:extLst>
                  <a:ext uri="{FF2B5EF4-FFF2-40B4-BE49-F238E27FC236}">
                    <a16:creationId xmlns:a16="http://schemas.microsoft.com/office/drawing/2014/main" id="{8022F62C-F141-446D-AD62-E9E8C126C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4" y="1651071"/>
                <a:ext cx="75997" cy="115888"/>
              </a:xfrm>
              <a:custGeom>
                <a:avLst/>
                <a:gdLst>
                  <a:gd name="T0" fmla="*/ 101 w 107"/>
                  <a:gd name="T1" fmla="*/ 94 h 165"/>
                  <a:gd name="T2" fmla="*/ 33 w 107"/>
                  <a:gd name="T3" fmla="*/ 154 h 165"/>
                  <a:gd name="T4" fmla="*/ 14 w 107"/>
                  <a:gd name="T5" fmla="*/ 134 h 165"/>
                  <a:gd name="T6" fmla="*/ 71 w 107"/>
                  <a:gd name="T7" fmla="*/ 84 h 165"/>
                  <a:gd name="T8" fmla="*/ 13 w 107"/>
                  <a:gd name="T9" fmla="*/ 31 h 165"/>
                  <a:gd name="T10" fmla="*/ 33 w 107"/>
                  <a:gd name="T11" fmla="*/ 12 h 165"/>
                  <a:gd name="T12" fmla="*/ 101 w 107"/>
                  <a:gd name="T13" fmla="*/ 74 h 165"/>
                  <a:gd name="T14" fmla="*/ 101 w 107"/>
                  <a:gd name="T15" fmla="*/ 9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" h="165">
                    <a:moveTo>
                      <a:pt x="101" y="94"/>
                    </a:moveTo>
                    <a:cubicBezTo>
                      <a:pt x="79" y="114"/>
                      <a:pt x="56" y="134"/>
                      <a:pt x="33" y="154"/>
                    </a:cubicBezTo>
                    <a:cubicBezTo>
                      <a:pt x="20" y="165"/>
                      <a:pt x="0" y="146"/>
                      <a:pt x="14" y="134"/>
                    </a:cubicBezTo>
                    <a:cubicBezTo>
                      <a:pt x="33" y="117"/>
                      <a:pt x="52" y="101"/>
                      <a:pt x="71" y="84"/>
                    </a:cubicBezTo>
                    <a:cubicBezTo>
                      <a:pt x="52" y="66"/>
                      <a:pt x="33" y="49"/>
                      <a:pt x="13" y="31"/>
                    </a:cubicBezTo>
                    <a:cubicBezTo>
                      <a:pt x="0" y="19"/>
                      <a:pt x="20" y="0"/>
                      <a:pt x="33" y="12"/>
                    </a:cubicBezTo>
                    <a:cubicBezTo>
                      <a:pt x="56" y="33"/>
                      <a:pt x="78" y="53"/>
                      <a:pt x="101" y="74"/>
                    </a:cubicBezTo>
                    <a:cubicBezTo>
                      <a:pt x="107" y="79"/>
                      <a:pt x="107" y="89"/>
                      <a:pt x="10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51BE213-5904-496B-B8D7-D6E6F806B0FF}"/>
                  </a:ext>
                </a:extLst>
              </p:cNvPr>
              <p:cNvSpPr/>
              <p:nvPr/>
            </p:nvSpPr>
            <p:spPr>
              <a:xfrm>
                <a:off x="611207" y="5111287"/>
                <a:ext cx="73" cy="16158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72038"/>
            <a:ext cx="215336" cy="369332"/>
          </a:xfrm>
        </p:spPr>
        <p:txBody>
          <a:bodyPr/>
          <a:lstStyle/>
          <a:p>
            <a:r>
              <a:rPr lang="en-US" altLang="ko-KR" sz="2400" dirty="0"/>
              <a:t>0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946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b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39019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분석 프로세스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C0E110-ECCC-B4E3-A85D-CEE18969D475}"/>
              </a:ext>
            </a:extLst>
          </p:cNvPr>
          <p:cNvSpPr/>
          <p:nvPr/>
        </p:nvSpPr>
        <p:spPr>
          <a:xfrm>
            <a:off x="1388179" y="2642656"/>
            <a:ext cx="11092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1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8C49A-1135-2214-DDC6-55249E35C6BD}"/>
              </a:ext>
            </a:extLst>
          </p:cNvPr>
          <p:cNvSpPr/>
          <p:nvPr/>
        </p:nvSpPr>
        <p:spPr>
          <a:xfrm>
            <a:off x="6389241" y="810297"/>
            <a:ext cx="11092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2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D343B3C-481C-66FB-1366-2DE0BD2DA193}"/>
              </a:ext>
            </a:extLst>
          </p:cNvPr>
          <p:cNvGrpSpPr/>
          <p:nvPr/>
        </p:nvGrpSpPr>
        <p:grpSpPr>
          <a:xfrm>
            <a:off x="2375091" y="2389140"/>
            <a:ext cx="1694402" cy="3208373"/>
            <a:chOff x="2375091" y="2389140"/>
            <a:chExt cx="1599286" cy="3368612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2EBFB7C-08F8-BC17-0184-A726F7D834BF}"/>
                </a:ext>
              </a:extLst>
            </p:cNvPr>
            <p:cNvSpPr/>
            <p:nvPr/>
          </p:nvSpPr>
          <p:spPr>
            <a:xfrm flipH="1">
              <a:off x="2375091" y="2389140"/>
              <a:ext cx="1599286" cy="776907"/>
            </a:xfrm>
            <a:custGeom>
              <a:avLst/>
              <a:gdLst>
                <a:gd name="connsiteX0" fmla="*/ 1059782 w 2127600"/>
                <a:gd name="connsiteY0" fmla="*/ 0 h 927100"/>
                <a:gd name="connsiteX1" fmla="*/ 632660 w 2127600"/>
                <a:gd name="connsiteY1" fmla="*/ 283115 h 927100"/>
                <a:gd name="connsiteX2" fmla="*/ 620923 w 2127600"/>
                <a:gd name="connsiteY2" fmla="*/ 320928 h 927100"/>
                <a:gd name="connsiteX3" fmla="*/ 516857 w 2127600"/>
                <a:gd name="connsiteY3" fmla="*/ 412750 h 927100"/>
                <a:gd name="connsiteX4" fmla="*/ 278732 w 2127600"/>
                <a:gd name="connsiteY4" fmla="*/ 412750 h 927100"/>
                <a:gd name="connsiteX5" fmla="*/ 278732 w 2127600"/>
                <a:gd name="connsiteY5" fmla="*/ 413188 h 927100"/>
                <a:gd name="connsiteX6" fmla="*/ 0 w 2127600"/>
                <a:gd name="connsiteY6" fmla="*/ 413188 h 927100"/>
                <a:gd name="connsiteX7" fmla="*/ 0 w 2127600"/>
                <a:gd name="connsiteY7" fmla="*/ 516240 h 927100"/>
                <a:gd name="connsiteX8" fmla="*/ 278732 w 2127600"/>
                <a:gd name="connsiteY8" fmla="*/ 516240 h 927100"/>
                <a:gd name="connsiteX9" fmla="*/ 278732 w 2127600"/>
                <a:gd name="connsiteY9" fmla="*/ 517525 h 927100"/>
                <a:gd name="connsiteX10" fmla="*/ 520032 w 2127600"/>
                <a:gd name="connsiteY10" fmla="*/ 517525 h 927100"/>
                <a:gd name="connsiteX11" fmla="*/ 616243 w 2127600"/>
                <a:gd name="connsiteY11" fmla="*/ 591098 h 927100"/>
                <a:gd name="connsiteX12" fmla="*/ 632660 w 2127600"/>
                <a:gd name="connsiteY12" fmla="*/ 643985 h 927100"/>
                <a:gd name="connsiteX13" fmla="*/ 1059782 w 2127600"/>
                <a:gd name="connsiteY13" fmla="*/ 927100 h 927100"/>
                <a:gd name="connsiteX14" fmla="*/ 1486904 w 2127600"/>
                <a:gd name="connsiteY14" fmla="*/ 643985 h 927100"/>
                <a:gd name="connsiteX15" fmla="*/ 1503321 w 2127600"/>
                <a:gd name="connsiteY15" fmla="*/ 591098 h 927100"/>
                <a:gd name="connsiteX16" fmla="*/ 1599532 w 2127600"/>
                <a:gd name="connsiteY16" fmla="*/ 517525 h 927100"/>
                <a:gd name="connsiteX17" fmla="*/ 1840832 w 2127600"/>
                <a:gd name="connsiteY17" fmla="*/ 517525 h 927100"/>
                <a:gd name="connsiteX18" fmla="*/ 1840832 w 2127600"/>
                <a:gd name="connsiteY18" fmla="*/ 516240 h 927100"/>
                <a:gd name="connsiteX19" fmla="*/ 2127600 w 2127600"/>
                <a:gd name="connsiteY19" fmla="*/ 516240 h 927100"/>
                <a:gd name="connsiteX20" fmla="*/ 2127600 w 2127600"/>
                <a:gd name="connsiteY20" fmla="*/ 413188 h 927100"/>
                <a:gd name="connsiteX21" fmla="*/ 1840832 w 2127600"/>
                <a:gd name="connsiteY21" fmla="*/ 413188 h 927100"/>
                <a:gd name="connsiteX22" fmla="*/ 1840832 w 2127600"/>
                <a:gd name="connsiteY22" fmla="*/ 412750 h 927100"/>
                <a:gd name="connsiteX23" fmla="*/ 1602707 w 2127600"/>
                <a:gd name="connsiteY23" fmla="*/ 412750 h 927100"/>
                <a:gd name="connsiteX24" fmla="*/ 1498642 w 2127600"/>
                <a:gd name="connsiteY24" fmla="*/ 320928 h 927100"/>
                <a:gd name="connsiteX25" fmla="*/ 1486904 w 2127600"/>
                <a:gd name="connsiteY25" fmla="*/ 283115 h 927100"/>
                <a:gd name="connsiteX26" fmla="*/ 1059782 w 2127600"/>
                <a:gd name="connsiteY26" fmla="*/ 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7600" h="927100">
                  <a:moveTo>
                    <a:pt x="1059782" y="0"/>
                  </a:moveTo>
                  <a:cubicBezTo>
                    <a:pt x="867773" y="0"/>
                    <a:pt x="703031" y="116740"/>
                    <a:pt x="632660" y="283115"/>
                  </a:cubicBezTo>
                  <a:lnTo>
                    <a:pt x="620923" y="320928"/>
                  </a:lnTo>
                  <a:lnTo>
                    <a:pt x="516857" y="412750"/>
                  </a:lnTo>
                  <a:lnTo>
                    <a:pt x="278732" y="412750"/>
                  </a:lnTo>
                  <a:lnTo>
                    <a:pt x="278732" y="413188"/>
                  </a:lnTo>
                  <a:lnTo>
                    <a:pt x="0" y="413188"/>
                  </a:lnTo>
                  <a:lnTo>
                    <a:pt x="0" y="516240"/>
                  </a:lnTo>
                  <a:lnTo>
                    <a:pt x="278732" y="516240"/>
                  </a:lnTo>
                  <a:lnTo>
                    <a:pt x="278732" y="517525"/>
                  </a:lnTo>
                  <a:lnTo>
                    <a:pt x="520032" y="517525"/>
                  </a:lnTo>
                  <a:lnTo>
                    <a:pt x="616243" y="591098"/>
                  </a:lnTo>
                  <a:lnTo>
                    <a:pt x="632660" y="643985"/>
                  </a:lnTo>
                  <a:cubicBezTo>
                    <a:pt x="703031" y="810360"/>
                    <a:pt x="867773" y="927100"/>
                    <a:pt x="1059782" y="927100"/>
                  </a:cubicBezTo>
                  <a:cubicBezTo>
                    <a:pt x="1251791" y="927100"/>
                    <a:pt x="1416534" y="810360"/>
                    <a:pt x="1486904" y="643985"/>
                  </a:cubicBezTo>
                  <a:lnTo>
                    <a:pt x="1503321" y="591098"/>
                  </a:lnTo>
                  <a:lnTo>
                    <a:pt x="1599532" y="517525"/>
                  </a:lnTo>
                  <a:lnTo>
                    <a:pt x="1840832" y="517525"/>
                  </a:lnTo>
                  <a:lnTo>
                    <a:pt x="1840832" y="516240"/>
                  </a:lnTo>
                  <a:lnTo>
                    <a:pt x="2127600" y="516240"/>
                  </a:lnTo>
                  <a:lnTo>
                    <a:pt x="2127600" y="413188"/>
                  </a:lnTo>
                  <a:lnTo>
                    <a:pt x="1840832" y="413188"/>
                  </a:lnTo>
                  <a:lnTo>
                    <a:pt x="1840832" y="412750"/>
                  </a:lnTo>
                  <a:lnTo>
                    <a:pt x="1602707" y="412750"/>
                  </a:lnTo>
                  <a:lnTo>
                    <a:pt x="1498642" y="320928"/>
                  </a:lnTo>
                  <a:lnTo>
                    <a:pt x="1486904" y="283115"/>
                  </a:lnTo>
                  <a:cubicBezTo>
                    <a:pt x="1416534" y="116740"/>
                    <a:pt x="1251791" y="0"/>
                    <a:pt x="1059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D9D9D9"/>
                </a:gs>
                <a:gs pos="54000">
                  <a:srgbClr val="A7E1BA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FD1332-6448-EE4C-E2AE-204EEA0C8704}"/>
                </a:ext>
              </a:extLst>
            </p:cNvPr>
            <p:cNvGrpSpPr/>
            <p:nvPr/>
          </p:nvGrpSpPr>
          <p:grpSpPr>
            <a:xfrm>
              <a:off x="2376361" y="2442354"/>
              <a:ext cx="1598016" cy="3315398"/>
              <a:chOff x="477940" y="1316533"/>
              <a:chExt cx="2125910" cy="3956337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DA17B04-2353-0ADC-9D52-FCEB0FF97A8C}"/>
                  </a:ext>
                </a:extLst>
              </p:cNvPr>
              <p:cNvCxnSpPr>
                <a:cxnSpLocks/>
                <a:stCxn id="36" idx="4"/>
              </p:cNvCxnSpPr>
              <p:nvPr/>
            </p:nvCxnSpPr>
            <p:spPr>
              <a:xfrm flipH="1">
                <a:off x="1539206" y="2116633"/>
                <a:ext cx="4862" cy="286913"/>
              </a:xfrm>
              <a:prstGeom prst="line">
                <a:avLst/>
              </a:prstGeom>
              <a:ln>
                <a:solidFill>
                  <a:srgbClr val="379B7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FEEB16A-0436-933B-939A-001F25A222C6}"/>
                  </a:ext>
                </a:extLst>
              </p:cNvPr>
              <p:cNvSpPr/>
              <p:nvPr/>
            </p:nvSpPr>
            <p:spPr>
              <a:xfrm>
                <a:off x="477940" y="2355921"/>
                <a:ext cx="2125910" cy="2049648"/>
              </a:xfrm>
              <a:prstGeom prst="roundRect">
                <a:avLst>
                  <a:gd name="adj" fmla="val 4151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8B2466C-A131-CA87-6042-CBB63CDC0DD0}"/>
                  </a:ext>
                </a:extLst>
              </p:cNvPr>
              <p:cNvSpPr/>
              <p:nvPr/>
            </p:nvSpPr>
            <p:spPr>
              <a:xfrm>
                <a:off x="521470" y="2697479"/>
                <a:ext cx="2038850" cy="1595885"/>
              </a:xfrm>
              <a:prstGeom prst="roundRect">
                <a:avLst>
                  <a:gd name="adj" fmla="val 4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226">
                <a:extLst>
                  <a:ext uri="{FF2B5EF4-FFF2-40B4-BE49-F238E27FC236}">
                    <a16:creationId xmlns:a16="http://schemas.microsoft.com/office/drawing/2014/main" id="{71973B48-8139-298A-BB87-6020893099E1}"/>
                  </a:ext>
                </a:extLst>
              </p:cNvPr>
              <p:cNvSpPr txBox="1"/>
              <p:nvPr/>
            </p:nvSpPr>
            <p:spPr>
              <a:xfrm>
                <a:off x="1327844" y="2393084"/>
                <a:ext cx="420538" cy="258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10000"/>
                  </a:lnSpc>
                </a:pPr>
                <a:r>
                  <a:rPr lang="en-US" altLang="ko-KR" sz="1400" b="1" spc="-1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10E30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EDA</a:t>
                </a:r>
                <a:endParaRPr lang="ko-KR" altLang="en-US" sz="14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010E30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BAE0759-9409-634E-D2F3-7E42335ED851}"/>
                  </a:ext>
                </a:extLst>
              </p:cNvPr>
              <p:cNvSpPr/>
              <p:nvPr/>
            </p:nvSpPr>
            <p:spPr>
              <a:xfrm>
                <a:off x="626249" y="2853337"/>
                <a:ext cx="1934071" cy="1205062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기초 현황 탐색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</a:t>
                </a: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장르 현황 탐색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</a:t>
                </a: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활동 현황 탐색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</a:t>
                </a: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이벤트 정의 및 이벤트 </a:t>
                </a:r>
                <a:br>
                  <a:rPr lang="en-US" altLang="ko-KR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</a:br>
                <a:r>
                  <a:rPr lang="en-US" altLang="ko-KR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  </a:t>
                </a:r>
                <a:r>
                  <a:rPr lang="ko-KR" altLang="en-US" sz="1050" dirty="0">
                    <a:gradFill>
                      <a:gsLst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n-ea"/>
                  </a:rPr>
                  <a:t>현황</a:t>
                </a: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8E4744E-7272-D08D-A636-1B32B740BB85}"/>
                  </a:ext>
                </a:extLst>
              </p:cNvPr>
              <p:cNvSpPr/>
              <p:nvPr/>
            </p:nvSpPr>
            <p:spPr>
              <a:xfrm>
                <a:off x="1144018" y="1316533"/>
                <a:ext cx="800100" cy="8001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896E"/>
                  </a:gs>
                  <a:gs pos="12000">
                    <a:srgbClr val="379B7C"/>
                  </a:gs>
                </a:gsLst>
                <a:lin ang="5400000" scaled="1"/>
                <a:tileRect/>
              </a:gradFill>
              <a:ln w="15875">
                <a:solidFill>
                  <a:srgbClr val="30886D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6FB926D-A2DB-6E77-895C-10A5E58DB48C}"/>
                  </a:ext>
                </a:extLst>
              </p:cNvPr>
              <p:cNvSpPr/>
              <p:nvPr/>
            </p:nvSpPr>
            <p:spPr>
              <a:xfrm>
                <a:off x="1175890" y="1348404"/>
                <a:ext cx="736356" cy="73635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03914D7F-8FC5-DA6F-6919-1470EDDF1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4" y="1651071"/>
                <a:ext cx="75997" cy="115888"/>
              </a:xfrm>
              <a:custGeom>
                <a:avLst/>
                <a:gdLst>
                  <a:gd name="T0" fmla="*/ 101 w 107"/>
                  <a:gd name="T1" fmla="*/ 94 h 165"/>
                  <a:gd name="T2" fmla="*/ 33 w 107"/>
                  <a:gd name="T3" fmla="*/ 154 h 165"/>
                  <a:gd name="T4" fmla="*/ 14 w 107"/>
                  <a:gd name="T5" fmla="*/ 134 h 165"/>
                  <a:gd name="T6" fmla="*/ 71 w 107"/>
                  <a:gd name="T7" fmla="*/ 84 h 165"/>
                  <a:gd name="T8" fmla="*/ 13 w 107"/>
                  <a:gd name="T9" fmla="*/ 31 h 165"/>
                  <a:gd name="T10" fmla="*/ 33 w 107"/>
                  <a:gd name="T11" fmla="*/ 12 h 165"/>
                  <a:gd name="T12" fmla="*/ 101 w 107"/>
                  <a:gd name="T13" fmla="*/ 74 h 165"/>
                  <a:gd name="T14" fmla="*/ 101 w 107"/>
                  <a:gd name="T15" fmla="*/ 9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" h="165">
                    <a:moveTo>
                      <a:pt x="101" y="94"/>
                    </a:moveTo>
                    <a:cubicBezTo>
                      <a:pt x="79" y="114"/>
                      <a:pt x="56" y="134"/>
                      <a:pt x="33" y="154"/>
                    </a:cubicBezTo>
                    <a:cubicBezTo>
                      <a:pt x="20" y="165"/>
                      <a:pt x="0" y="146"/>
                      <a:pt x="14" y="134"/>
                    </a:cubicBezTo>
                    <a:cubicBezTo>
                      <a:pt x="33" y="117"/>
                      <a:pt x="52" y="101"/>
                      <a:pt x="71" y="84"/>
                    </a:cubicBezTo>
                    <a:cubicBezTo>
                      <a:pt x="52" y="66"/>
                      <a:pt x="33" y="49"/>
                      <a:pt x="13" y="31"/>
                    </a:cubicBezTo>
                    <a:cubicBezTo>
                      <a:pt x="0" y="19"/>
                      <a:pt x="20" y="0"/>
                      <a:pt x="33" y="12"/>
                    </a:cubicBezTo>
                    <a:cubicBezTo>
                      <a:pt x="56" y="33"/>
                      <a:pt x="78" y="53"/>
                      <a:pt x="101" y="74"/>
                    </a:cubicBezTo>
                    <a:cubicBezTo>
                      <a:pt x="107" y="79"/>
                      <a:pt x="107" y="89"/>
                      <a:pt x="10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4B0F2CC-8325-2637-7205-0FB2BD2C2183}"/>
                  </a:ext>
                </a:extLst>
              </p:cNvPr>
              <p:cNvSpPr/>
              <p:nvPr/>
            </p:nvSpPr>
            <p:spPr>
              <a:xfrm>
                <a:off x="611207" y="5111287"/>
                <a:ext cx="73" cy="16158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7378D81-4453-29D7-7135-86D66A0BED88}"/>
              </a:ext>
            </a:extLst>
          </p:cNvPr>
          <p:cNvGrpSpPr/>
          <p:nvPr/>
        </p:nvGrpSpPr>
        <p:grpSpPr>
          <a:xfrm>
            <a:off x="4148614" y="2398160"/>
            <a:ext cx="1694402" cy="3208373"/>
            <a:chOff x="4148614" y="2398160"/>
            <a:chExt cx="1599286" cy="3368612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58DE5F6-8252-8203-7220-00BE1FDDD64D}"/>
                </a:ext>
              </a:extLst>
            </p:cNvPr>
            <p:cNvSpPr/>
            <p:nvPr/>
          </p:nvSpPr>
          <p:spPr>
            <a:xfrm flipH="1">
              <a:off x="4148614" y="2398160"/>
              <a:ext cx="1599286" cy="776907"/>
            </a:xfrm>
            <a:custGeom>
              <a:avLst/>
              <a:gdLst>
                <a:gd name="connsiteX0" fmla="*/ 1059782 w 2127600"/>
                <a:gd name="connsiteY0" fmla="*/ 0 h 927100"/>
                <a:gd name="connsiteX1" fmla="*/ 632660 w 2127600"/>
                <a:gd name="connsiteY1" fmla="*/ 283115 h 927100"/>
                <a:gd name="connsiteX2" fmla="*/ 620923 w 2127600"/>
                <a:gd name="connsiteY2" fmla="*/ 320928 h 927100"/>
                <a:gd name="connsiteX3" fmla="*/ 516857 w 2127600"/>
                <a:gd name="connsiteY3" fmla="*/ 412750 h 927100"/>
                <a:gd name="connsiteX4" fmla="*/ 278732 w 2127600"/>
                <a:gd name="connsiteY4" fmla="*/ 412750 h 927100"/>
                <a:gd name="connsiteX5" fmla="*/ 278732 w 2127600"/>
                <a:gd name="connsiteY5" fmla="*/ 413188 h 927100"/>
                <a:gd name="connsiteX6" fmla="*/ 0 w 2127600"/>
                <a:gd name="connsiteY6" fmla="*/ 413188 h 927100"/>
                <a:gd name="connsiteX7" fmla="*/ 0 w 2127600"/>
                <a:gd name="connsiteY7" fmla="*/ 516240 h 927100"/>
                <a:gd name="connsiteX8" fmla="*/ 278732 w 2127600"/>
                <a:gd name="connsiteY8" fmla="*/ 516240 h 927100"/>
                <a:gd name="connsiteX9" fmla="*/ 278732 w 2127600"/>
                <a:gd name="connsiteY9" fmla="*/ 517525 h 927100"/>
                <a:gd name="connsiteX10" fmla="*/ 520032 w 2127600"/>
                <a:gd name="connsiteY10" fmla="*/ 517525 h 927100"/>
                <a:gd name="connsiteX11" fmla="*/ 616243 w 2127600"/>
                <a:gd name="connsiteY11" fmla="*/ 591098 h 927100"/>
                <a:gd name="connsiteX12" fmla="*/ 632660 w 2127600"/>
                <a:gd name="connsiteY12" fmla="*/ 643985 h 927100"/>
                <a:gd name="connsiteX13" fmla="*/ 1059782 w 2127600"/>
                <a:gd name="connsiteY13" fmla="*/ 927100 h 927100"/>
                <a:gd name="connsiteX14" fmla="*/ 1486904 w 2127600"/>
                <a:gd name="connsiteY14" fmla="*/ 643985 h 927100"/>
                <a:gd name="connsiteX15" fmla="*/ 1503321 w 2127600"/>
                <a:gd name="connsiteY15" fmla="*/ 591098 h 927100"/>
                <a:gd name="connsiteX16" fmla="*/ 1599532 w 2127600"/>
                <a:gd name="connsiteY16" fmla="*/ 517525 h 927100"/>
                <a:gd name="connsiteX17" fmla="*/ 1840832 w 2127600"/>
                <a:gd name="connsiteY17" fmla="*/ 517525 h 927100"/>
                <a:gd name="connsiteX18" fmla="*/ 1840832 w 2127600"/>
                <a:gd name="connsiteY18" fmla="*/ 516240 h 927100"/>
                <a:gd name="connsiteX19" fmla="*/ 2127600 w 2127600"/>
                <a:gd name="connsiteY19" fmla="*/ 516240 h 927100"/>
                <a:gd name="connsiteX20" fmla="*/ 2127600 w 2127600"/>
                <a:gd name="connsiteY20" fmla="*/ 413188 h 927100"/>
                <a:gd name="connsiteX21" fmla="*/ 1840832 w 2127600"/>
                <a:gd name="connsiteY21" fmla="*/ 413188 h 927100"/>
                <a:gd name="connsiteX22" fmla="*/ 1840832 w 2127600"/>
                <a:gd name="connsiteY22" fmla="*/ 412750 h 927100"/>
                <a:gd name="connsiteX23" fmla="*/ 1602707 w 2127600"/>
                <a:gd name="connsiteY23" fmla="*/ 412750 h 927100"/>
                <a:gd name="connsiteX24" fmla="*/ 1498642 w 2127600"/>
                <a:gd name="connsiteY24" fmla="*/ 320928 h 927100"/>
                <a:gd name="connsiteX25" fmla="*/ 1486904 w 2127600"/>
                <a:gd name="connsiteY25" fmla="*/ 283115 h 927100"/>
                <a:gd name="connsiteX26" fmla="*/ 1059782 w 2127600"/>
                <a:gd name="connsiteY26" fmla="*/ 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7600" h="927100">
                  <a:moveTo>
                    <a:pt x="1059782" y="0"/>
                  </a:moveTo>
                  <a:cubicBezTo>
                    <a:pt x="867773" y="0"/>
                    <a:pt x="703031" y="116740"/>
                    <a:pt x="632660" y="283115"/>
                  </a:cubicBezTo>
                  <a:lnTo>
                    <a:pt x="620923" y="320928"/>
                  </a:lnTo>
                  <a:lnTo>
                    <a:pt x="516857" y="412750"/>
                  </a:lnTo>
                  <a:lnTo>
                    <a:pt x="278732" y="412750"/>
                  </a:lnTo>
                  <a:lnTo>
                    <a:pt x="278732" y="413188"/>
                  </a:lnTo>
                  <a:lnTo>
                    <a:pt x="0" y="413188"/>
                  </a:lnTo>
                  <a:lnTo>
                    <a:pt x="0" y="516240"/>
                  </a:lnTo>
                  <a:lnTo>
                    <a:pt x="278732" y="516240"/>
                  </a:lnTo>
                  <a:lnTo>
                    <a:pt x="278732" y="517525"/>
                  </a:lnTo>
                  <a:lnTo>
                    <a:pt x="520032" y="517525"/>
                  </a:lnTo>
                  <a:lnTo>
                    <a:pt x="616243" y="591098"/>
                  </a:lnTo>
                  <a:lnTo>
                    <a:pt x="632660" y="643985"/>
                  </a:lnTo>
                  <a:cubicBezTo>
                    <a:pt x="703031" y="810360"/>
                    <a:pt x="867773" y="927100"/>
                    <a:pt x="1059782" y="927100"/>
                  </a:cubicBezTo>
                  <a:cubicBezTo>
                    <a:pt x="1251791" y="927100"/>
                    <a:pt x="1416534" y="810360"/>
                    <a:pt x="1486904" y="643985"/>
                  </a:cubicBezTo>
                  <a:lnTo>
                    <a:pt x="1503321" y="591098"/>
                  </a:lnTo>
                  <a:lnTo>
                    <a:pt x="1599532" y="517525"/>
                  </a:lnTo>
                  <a:lnTo>
                    <a:pt x="1840832" y="517525"/>
                  </a:lnTo>
                  <a:lnTo>
                    <a:pt x="1840832" y="516240"/>
                  </a:lnTo>
                  <a:lnTo>
                    <a:pt x="2127600" y="516240"/>
                  </a:lnTo>
                  <a:lnTo>
                    <a:pt x="2127600" y="413188"/>
                  </a:lnTo>
                  <a:lnTo>
                    <a:pt x="1840832" y="413188"/>
                  </a:lnTo>
                  <a:lnTo>
                    <a:pt x="1840832" y="412750"/>
                  </a:lnTo>
                  <a:lnTo>
                    <a:pt x="1602707" y="412750"/>
                  </a:lnTo>
                  <a:lnTo>
                    <a:pt x="1498642" y="320928"/>
                  </a:lnTo>
                  <a:lnTo>
                    <a:pt x="1486904" y="283115"/>
                  </a:lnTo>
                  <a:cubicBezTo>
                    <a:pt x="1416534" y="116740"/>
                    <a:pt x="1251791" y="0"/>
                    <a:pt x="1059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D9D9D9"/>
                </a:gs>
                <a:gs pos="54000">
                  <a:srgbClr val="A7E1BA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976587-7ABD-DD72-757F-2AFFAC78B286}"/>
                </a:ext>
              </a:extLst>
            </p:cNvPr>
            <p:cNvGrpSpPr/>
            <p:nvPr/>
          </p:nvGrpSpPr>
          <p:grpSpPr>
            <a:xfrm>
              <a:off x="4149884" y="2451374"/>
              <a:ext cx="1598016" cy="3315398"/>
              <a:chOff x="477940" y="1316533"/>
              <a:chExt cx="2125910" cy="3956337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19E72A0-0252-3DBF-EA61-945F2F052595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 flipH="1">
                <a:off x="1539206" y="2116633"/>
                <a:ext cx="4862" cy="286913"/>
              </a:xfrm>
              <a:prstGeom prst="line">
                <a:avLst/>
              </a:prstGeom>
              <a:ln>
                <a:solidFill>
                  <a:srgbClr val="379B7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3F2EB76-6320-0821-059E-D8AE0C3E59F8}"/>
                  </a:ext>
                </a:extLst>
              </p:cNvPr>
              <p:cNvSpPr/>
              <p:nvPr/>
            </p:nvSpPr>
            <p:spPr>
              <a:xfrm>
                <a:off x="477940" y="2355921"/>
                <a:ext cx="2125910" cy="2038346"/>
              </a:xfrm>
              <a:prstGeom prst="roundRect">
                <a:avLst>
                  <a:gd name="adj" fmla="val 4151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3993FAE-C5B8-2D2C-E4AD-C1B17DE87B41}"/>
                  </a:ext>
                </a:extLst>
              </p:cNvPr>
              <p:cNvSpPr/>
              <p:nvPr/>
            </p:nvSpPr>
            <p:spPr>
              <a:xfrm>
                <a:off x="521470" y="2697480"/>
                <a:ext cx="2038850" cy="1584582"/>
              </a:xfrm>
              <a:prstGeom prst="roundRect">
                <a:avLst>
                  <a:gd name="adj" fmla="val 4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6" name="TextBox 226">
                <a:extLst>
                  <a:ext uri="{FF2B5EF4-FFF2-40B4-BE49-F238E27FC236}">
                    <a16:creationId xmlns:a16="http://schemas.microsoft.com/office/drawing/2014/main" id="{E48CD61E-4D2E-89DF-CDE8-F071CA886A45}"/>
                  </a:ext>
                </a:extLst>
              </p:cNvPr>
              <p:cNvSpPr txBox="1"/>
              <p:nvPr/>
            </p:nvSpPr>
            <p:spPr>
              <a:xfrm>
                <a:off x="1103586" y="2392782"/>
                <a:ext cx="887138" cy="258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10000"/>
                  </a:lnSpc>
                </a:pPr>
                <a:r>
                  <a:rPr lang="ko-KR" altLang="en-US" sz="1400" b="1" spc="-10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10E30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분석마트</a:t>
                </a:r>
                <a:endParaRPr lang="ko-KR" altLang="en-US" sz="14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010E30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EE54AB2-EE8C-1B78-7B1C-634A26D20A75}"/>
                  </a:ext>
                </a:extLst>
              </p:cNvPr>
              <p:cNvSpPr/>
              <p:nvPr/>
            </p:nvSpPr>
            <p:spPr>
              <a:xfrm>
                <a:off x="611207" y="3033279"/>
                <a:ext cx="61845" cy="192821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AAC08FEB-13FD-21A1-CEB5-8E5D634C4EAB}"/>
                  </a:ext>
                </a:extLst>
              </p:cNvPr>
              <p:cNvSpPr/>
              <p:nvPr/>
            </p:nvSpPr>
            <p:spPr>
              <a:xfrm>
                <a:off x="1144018" y="1316533"/>
                <a:ext cx="800100" cy="8001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896E"/>
                  </a:gs>
                  <a:gs pos="12000">
                    <a:srgbClr val="379B7C"/>
                  </a:gs>
                </a:gsLst>
                <a:lin ang="5400000" scaled="1"/>
                <a:tileRect/>
              </a:gradFill>
              <a:ln w="15875">
                <a:solidFill>
                  <a:srgbClr val="30886D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6962587-BB68-6D1B-B5B5-534E4FE80901}"/>
                  </a:ext>
                </a:extLst>
              </p:cNvPr>
              <p:cNvSpPr/>
              <p:nvPr/>
            </p:nvSpPr>
            <p:spPr>
              <a:xfrm>
                <a:off x="1175890" y="1348404"/>
                <a:ext cx="736356" cy="73635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6A797E05-13DD-1E72-9B29-063594022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4" y="1651071"/>
                <a:ext cx="75997" cy="115888"/>
              </a:xfrm>
              <a:custGeom>
                <a:avLst/>
                <a:gdLst>
                  <a:gd name="T0" fmla="*/ 101 w 107"/>
                  <a:gd name="T1" fmla="*/ 94 h 165"/>
                  <a:gd name="T2" fmla="*/ 33 w 107"/>
                  <a:gd name="T3" fmla="*/ 154 h 165"/>
                  <a:gd name="T4" fmla="*/ 14 w 107"/>
                  <a:gd name="T5" fmla="*/ 134 h 165"/>
                  <a:gd name="T6" fmla="*/ 71 w 107"/>
                  <a:gd name="T7" fmla="*/ 84 h 165"/>
                  <a:gd name="T8" fmla="*/ 13 w 107"/>
                  <a:gd name="T9" fmla="*/ 31 h 165"/>
                  <a:gd name="T10" fmla="*/ 33 w 107"/>
                  <a:gd name="T11" fmla="*/ 12 h 165"/>
                  <a:gd name="T12" fmla="*/ 101 w 107"/>
                  <a:gd name="T13" fmla="*/ 74 h 165"/>
                  <a:gd name="T14" fmla="*/ 101 w 107"/>
                  <a:gd name="T15" fmla="*/ 9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" h="165">
                    <a:moveTo>
                      <a:pt x="101" y="94"/>
                    </a:moveTo>
                    <a:cubicBezTo>
                      <a:pt x="79" y="114"/>
                      <a:pt x="56" y="134"/>
                      <a:pt x="33" y="154"/>
                    </a:cubicBezTo>
                    <a:cubicBezTo>
                      <a:pt x="20" y="165"/>
                      <a:pt x="0" y="146"/>
                      <a:pt x="14" y="134"/>
                    </a:cubicBezTo>
                    <a:cubicBezTo>
                      <a:pt x="33" y="117"/>
                      <a:pt x="52" y="101"/>
                      <a:pt x="71" y="84"/>
                    </a:cubicBezTo>
                    <a:cubicBezTo>
                      <a:pt x="52" y="66"/>
                      <a:pt x="33" y="49"/>
                      <a:pt x="13" y="31"/>
                    </a:cubicBezTo>
                    <a:cubicBezTo>
                      <a:pt x="0" y="19"/>
                      <a:pt x="20" y="0"/>
                      <a:pt x="33" y="12"/>
                    </a:cubicBezTo>
                    <a:cubicBezTo>
                      <a:pt x="56" y="33"/>
                      <a:pt x="78" y="53"/>
                      <a:pt x="101" y="74"/>
                    </a:cubicBezTo>
                    <a:cubicBezTo>
                      <a:pt x="107" y="79"/>
                      <a:pt x="107" y="89"/>
                      <a:pt x="10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EAD1BDB-D149-5912-9A94-F8D58DBD63F4}"/>
                  </a:ext>
                </a:extLst>
              </p:cNvPr>
              <p:cNvSpPr/>
              <p:nvPr/>
            </p:nvSpPr>
            <p:spPr>
              <a:xfrm>
                <a:off x="611207" y="5111287"/>
                <a:ext cx="73" cy="16158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71035D9-596C-4CD7-8C51-303A00F6C213}"/>
              </a:ext>
            </a:extLst>
          </p:cNvPr>
          <p:cNvGrpSpPr/>
          <p:nvPr/>
        </p:nvGrpSpPr>
        <p:grpSpPr>
          <a:xfrm>
            <a:off x="5922137" y="2402718"/>
            <a:ext cx="1694402" cy="3208373"/>
            <a:chOff x="5922137" y="2402718"/>
            <a:chExt cx="1599286" cy="3368612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D9833CE-84AC-B98A-582E-0C1794AD2AC5}"/>
                </a:ext>
              </a:extLst>
            </p:cNvPr>
            <p:cNvSpPr/>
            <p:nvPr/>
          </p:nvSpPr>
          <p:spPr>
            <a:xfrm flipH="1">
              <a:off x="5922137" y="2402718"/>
              <a:ext cx="1599286" cy="776907"/>
            </a:xfrm>
            <a:custGeom>
              <a:avLst/>
              <a:gdLst>
                <a:gd name="connsiteX0" fmla="*/ 1059782 w 2127600"/>
                <a:gd name="connsiteY0" fmla="*/ 0 h 927100"/>
                <a:gd name="connsiteX1" fmla="*/ 632660 w 2127600"/>
                <a:gd name="connsiteY1" fmla="*/ 283115 h 927100"/>
                <a:gd name="connsiteX2" fmla="*/ 620923 w 2127600"/>
                <a:gd name="connsiteY2" fmla="*/ 320928 h 927100"/>
                <a:gd name="connsiteX3" fmla="*/ 516857 w 2127600"/>
                <a:gd name="connsiteY3" fmla="*/ 412750 h 927100"/>
                <a:gd name="connsiteX4" fmla="*/ 278732 w 2127600"/>
                <a:gd name="connsiteY4" fmla="*/ 412750 h 927100"/>
                <a:gd name="connsiteX5" fmla="*/ 278732 w 2127600"/>
                <a:gd name="connsiteY5" fmla="*/ 413188 h 927100"/>
                <a:gd name="connsiteX6" fmla="*/ 0 w 2127600"/>
                <a:gd name="connsiteY6" fmla="*/ 413188 h 927100"/>
                <a:gd name="connsiteX7" fmla="*/ 0 w 2127600"/>
                <a:gd name="connsiteY7" fmla="*/ 516240 h 927100"/>
                <a:gd name="connsiteX8" fmla="*/ 278732 w 2127600"/>
                <a:gd name="connsiteY8" fmla="*/ 516240 h 927100"/>
                <a:gd name="connsiteX9" fmla="*/ 278732 w 2127600"/>
                <a:gd name="connsiteY9" fmla="*/ 517525 h 927100"/>
                <a:gd name="connsiteX10" fmla="*/ 520032 w 2127600"/>
                <a:gd name="connsiteY10" fmla="*/ 517525 h 927100"/>
                <a:gd name="connsiteX11" fmla="*/ 616243 w 2127600"/>
                <a:gd name="connsiteY11" fmla="*/ 591098 h 927100"/>
                <a:gd name="connsiteX12" fmla="*/ 632660 w 2127600"/>
                <a:gd name="connsiteY12" fmla="*/ 643985 h 927100"/>
                <a:gd name="connsiteX13" fmla="*/ 1059782 w 2127600"/>
                <a:gd name="connsiteY13" fmla="*/ 927100 h 927100"/>
                <a:gd name="connsiteX14" fmla="*/ 1486904 w 2127600"/>
                <a:gd name="connsiteY14" fmla="*/ 643985 h 927100"/>
                <a:gd name="connsiteX15" fmla="*/ 1503321 w 2127600"/>
                <a:gd name="connsiteY15" fmla="*/ 591098 h 927100"/>
                <a:gd name="connsiteX16" fmla="*/ 1599532 w 2127600"/>
                <a:gd name="connsiteY16" fmla="*/ 517525 h 927100"/>
                <a:gd name="connsiteX17" fmla="*/ 1840832 w 2127600"/>
                <a:gd name="connsiteY17" fmla="*/ 517525 h 927100"/>
                <a:gd name="connsiteX18" fmla="*/ 1840832 w 2127600"/>
                <a:gd name="connsiteY18" fmla="*/ 516240 h 927100"/>
                <a:gd name="connsiteX19" fmla="*/ 2127600 w 2127600"/>
                <a:gd name="connsiteY19" fmla="*/ 516240 h 927100"/>
                <a:gd name="connsiteX20" fmla="*/ 2127600 w 2127600"/>
                <a:gd name="connsiteY20" fmla="*/ 413188 h 927100"/>
                <a:gd name="connsiteX21" fmla="*/ 1840832 w 2127600"/>
                <a:gd name="connsiteY21" fmla="*/ 413188 h 927100"/>
                <a:gd name="connsiteX22" fmla="*/ 1840832 w 2127600"/>
                <a:gd name="connsiteY22" fmla="*/ 412750 h 927100"/>
                <a:gd name="connsiteX23" fmla="*/ 1602707 w 2127600"/>
                <a:gd name="connsiteY23" fmla="*/ 412750 h 927100"/>
                <a:gd name="connsiteX24" fmla="*/ 1498642 w 2127600"/>
                <a:gd name="connsiteY24" fmla="*/ 320928 h 927100"/>
                <a:gd name="connsiteX25" fmla="*/ 1486904 w 2127600"/>
                <a:gd name="connsiteY25" fmla="*/ 283115 h 927100"/>
                <a:gd name="connsiteX26" fmla="*/ 1059782 w 2127600"/>
                <a:gd name="connsiteY26" fmla="*/ 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7600" h="927100">
                  <a:moveTo>
                    <a:pt x="1059782" y="0"/>
                  </a:moveTo>
                  <a:cubicBezTo>
                    <a:pt x="867773" y="0"/>
                    <a:pt x="703031" y="116740"/>
                    <a:pt x="632660" y="283115"/>
                  </a:cubicBezTo>
                  <a:lnTo>
                    <a:pt x="620923" y="320928"/>
                  </a:lnTo>
                  <a:lnTo>
                    <a:pt x="516857" y="412750"/>
                  </a:lnTo>
                  <a:lnTo>
                    <a:pt x="278732" y="412750"/>
                  </a:lnTo>
                  <a:lnTo>
                    <a:pt x="278732" y="413188"/>
                  </a:lnTo>
                  <a:lnTo>
                    <a:pt x="0" y="413188"/>
                  </a:lnTo>
                  <a:lnTo>
                    <a:pt x="0" y="516240"/>
                  </a:lnTo>
                  <a:lnTo>
                    <a:pt x="278732" y="516240"/>
                  </a:lnTo>
                  <a:lnTo>
                    <a:pt x="278732" y="517525"/>
                  </a:lnTo>
                  <a:lnTo>
                    <a:pt x="520032" y="517525"/>
                  </a:lnTo>
                  <a:lnTo>
                    <a:pt x="616243" y="591098"/>
                  </a:lnTo>
                  <a:lnTo>
                    <a:pt x="632660" y="643985"/>
                  </a:lnTo>
                  <a:cubicBezTo>
                    <a:pt x="703031" y="810360"/>
                    <a:pt x="867773" y="927100"/>
                    <a:pt x="1059782" y="927100"/>
                  </a:cubicBezTo>
                  <a:cubicBezTo>
                    <a:pt x="1251791" y="927100"/>
                    <a:pt x="1416534" y="810360"/>
                    <a:pt x="1486904" y="643985"/>
                  </a:cubicBezTo>
                  <a:lnTo>
                    <a:pt x="1503321" y="591098"/>
                  </a:lnTo>
                  <a:lnTo>
                    <a:pt x="1599532" y="517525"/>
                  </a:lnTo>
                  <a:lnTo>
                    <a:pt x="1840832" y="517525"/>
                  </a:lnTo>
                  <a:lnTo>
                    <a:pt x="1840832" y="516240"/>
                  </a:lnTo>
                  <a:lnTo>
                    <a:pt x="2127600" y="516240"/>
                  </a:lnTo>
                  <a:lnTo>
                    <a:pt x="2127600" y="413188"/>
                  </a:lnTo>
                  <a:lnTo>
                    <a:pt x="1840832" y="413188"/>
                  </a:lnTo>
                  <a:lnTo>
                    <a:pt x="1840832" y="412750"/>
                  </a:lnTo>
                  <a:lnTo>
                    <a:pt x="1602707" y="412750"/>
                  </a:lnTo>
                  <a:lnTo>
                    <a:pt x="1498642" y="320928"/>
                  </a:lnTo>
                  <a:lnTo>
                    <a:pt x="1486904" y="283115"/>
                  </a:lnTo>
                  <a:cubicBezTo>
                    <a:pt x="1416534" y="116740"/>
                    <a:pt x="1251791" y="0"/>
                    <a:pt x="1059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D9D9D9"/>
                </a:gs>
                <a:gs pos="54000">
                  <a:srgbClr val="A7E1BA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A04F775-E8C4-4F9A-0BF1-BB227656AD36}"/>
                </a:ext>
              </a:extLst>
            </p:cNvPr>
            <p:cNvGrpSpPr/>
            <p:nvPr/>
          </p:nvGrpSpPr>
          <p:grpSpPr>
            <a:xfrm>
              <a:off x="5923407" y="2455932"/>
              <a:ext cx="1598016" cy="3315398"/>
              <a:chOff x="477940" y="1316533"/>
              <a:chExt cx="2125910" cy="395633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551AEDC-86AD-D704-1184-A1C3E6ADE12C}"/>
                  </a:ext>
                </a:extLst>
              </p:cNvPr>
              <p:cNvCxnSpPr>
                <a:cxnSpLocks/>
                <a:stCxn id="95" idx="4"/>
              </p:cNvCxnSpPr>
              <p:nvPr/>
            </p:nvCxnSpPr>
            <p:spPr>
              <a:xfrm flipH="1">
                <a:off x="1539206" y="2116633"/>
                <a:ext cx="4862" cy="286913"/>
              </a:xfrm>
              <a:prstGeom prst="line">
                <a:avLst/>
              </a:prstGeom>
              <a:ln>
                <a:solidFill>
                  <a:srgbClr val="379B7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ECA51463-0A9C-A3D3-09E6-E0373AB35522}"/>
                  </a:ext>
                </a:extLst>
              </p:cNvPr>
              <p:cNvSpPr/>
              <p:nvPr/>
            </p:nvSpPr>
            <p:spPr>
              <a:xfrm>
                <a:off x="477940" y="2355921"/>
                <a:ext cx="2125910" cy="2032635"/>
              </a:xfrm>
              <a:prstGeom prst="roundRect">
                <a:avLst>
                  <a:gd name="adj" fmla="val 4151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45A6ECBB-4103-5039-B4BE-2D39E72EBF6E}"/>
                  </a:ext>
                </a:extLst>
              </p:cNvPr>
              <p:cNvSpPr/>
              <p:nvPr/>
            </p:nvSpPr>
            <p:spPr>
              <a:xfrm>
                <a:off x="521470" y="2697480"/>
                <a:ext cx="2038850" cy="1578871"/>
              </a:xfrm>
              <a:prstGeom prst="roundRect">
                <a:avLst>
                  <a:gd name="adj" fmla="val 4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4" name="TextBox 226">
                <a:extLst>
                  <a:ext uri="{FF2B5EF4-FFF2-40B4-BE49-F238E27FC236}">
                    <a16:creationId xmlns:a16="http://schemas.microsoft.com/office/drawing/2014/main" id="{C2C5949D-2011-69CD-E342-878810F09B9D}"/>
                  </a:ext>
                </a:extLst>
              </p:cNvPr>
              <p:cNvSpPr txBox="1"/>
              <p:nvPr/>
            </p:nvSpPr>
            <p:spPr>
              <a:xfrm>
                <a:off x="1206528" y="2393876"/>
                <a:ext cx="665354" cy="258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10000"/>
                  </a:lnSpc>
                </a:pPr>
                <a:r>
                  <a:rPr lang="ko-KR" altLang="en-US" sz="1400" b="1" spc="-10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10E30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모델링</a:t>
                </a:r>
                <a:endParaRPr lang="ko-KR" altLang="en-US" sz="14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010E30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AB5BF0A-5D6A-0015-9035-CC70405E4297}"/>
                  </a:ext>
                </a:extLst>
              </p:cNvPr>
              <p:cNvSpPr/>
              <p:nvPr/>
            </p:nvSpPr>
            <p:spPr>
              <a:xfrm>
                <a:off x="611207" y="3033279"/>
                <a:ext cx="61845" cy="192821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D87B153-A291-58AA-9D11-64DF0077B243}"/>
                  </a:ext>
                </a:extLst>
              </p:cNvPr>
              <p:cNvSpPr/>
              <p:nvPr/>
            </p:nvSpPr>
            <p:spPr>
              <a:xfrm>
                <a:off x="1144018" y="1316533"/>
                <a:ext cx="800100" cy="8001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896E"/>
                  </a:gs>
                  <a:gs pos="12000">
                    <a:srgbClr val="379B7C"/>
                  </a:gs>
                </a:gsLst>
                <a:lin ang="5400000" scaled="1"/>
                <a:tileRect/>
              </a:gradFill>
              <a:ln w="15875">
                <a:solidFill>
                  <a:srgbClr val="30886D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7125320E-D7F9-7747-093B-AF3EBE425F28}"/>
                  </a:ext>
                </a:extLst>
              </p:cNvPr>
              <p:cNvSpPr/>
              <p:nvPr/>
            </p:nvSpPr>
            <p:spPr>
              <a:xfrm>
                <a:off x="1175890" y="1348404"/>
                <a:ext cx="736356" cy="73635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32DF1F1B-82E4-B50F-BD1B-0FEEC0EF2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4" y="1651071"/>
                <a:ext cx="75997" cy="115888"/>
              </a:xfrm>
              <a:custGeom>
                <a:avLst/>
                <a:gdLst>
                  <a:gd name="T0" fmla="*/ 101 w 107"/>
                  <a:gd name="T1" fmla="*/ 94 h 165"/>
                  <a:gd name="T2" fmla="*/ 33 w 107"/>
                  <a:gd name="T3" fmla="*/ 154 h 165"/>
                  <a:gd name="T4" fmla="*/ 14 w 107"/>
                  <a:gd name="T5" fmla="*/ 134 h 165"/>
                  <a:gd name="T6" fmla="*/ 71 w 107"/>
                  <a:gd name="T7" fmla="*/ 84 h 165"/>
                  <a:gd name="T8" fmla="*/ 13 w 107"/>
                  <a:gd name="T9" fmla="*/ 31 h 165"/>
                  <a:gd name="T10" fmla="*/ 33 w 107"/>
                  <a:gd name="T11" fmla="*/ 12 h 165"/>
                  <a:gd name="T12" fmla="*/ 101 w 107"/>
                  <a:gd name="T13" fmla="*/ 74 h 165"/>
                  <a:gd name="T14" fmla="*/ 101 w 107"/>
                  <a:gd name="T15" fmla="*/ 9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" h="165">
                    <a:moveTo>
                      <a:pt x="101" y="94"/>
                    </a:moveTo>
                    <a:cubicBezTo>
                      <a:pt x="79" y="114"/>
                      <a:pt x="56" y="134"/>
                      <a:pt x="33" y="154"/>
                    </a:cubicBezTo>
                    <a:cubicBezTo>
                      <a:pt x="20" y="165"/>
                      <a:pt x="0" y="146"/>
                      <a:pt x="14" y="134"/>
                    </a:cubicBezTo>
                    <a:cubicBezTo>
                      <a:pt x="33" y="117"/>
                      <a:pt x="52" y="101"/>
                      <a:pt x="71" y="84"/>
                    </a:cubicBezTo>
                    <a:cubicBezTo>
                      <a:pt x="52" y="66"/>
                      <a:pt x="33" y="49"/>
                      <a:pt x="13" y="31"/>
                    </a:cubicBezTo>
                    <a:cubicBezTo>
                      <a:pt x="0" y="19"/>
                      <a:pt x="20" y="0"/>
                      <a:pt x="33" y="12"/>
                    </a:cubicBezTo>
                    <a:cubicBezTo>
                      <a:pt x="56" y="33"/>
                      <a:pt x="78" y="53"/>
                      <a:pt x="101" y="74"/>
                    </a:cubicBezTo>
                    <a:cubicBezTo>
                      <a:pt x="107" y="79"/>
                      <a:pt x="107" y="89"/>
                      <a:pt x="10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D461D09-52A7-7B98-8461-A980D8E5E9E6}"/>
                  </a:ext>
                </a:extLst>
              </p:cNvPr>
              <p:cNvSpPr/>
              <p:nvPr/>
            </p:nvSpPr>
            <p:spPr>
              <a:xfrm>
                <a:off x="611207" y="5111287"/>
                <a:ext cx="73" cy="16158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3F8902A-5FDF-6228-4396-2A29D84321D7}"/>
              </a:ext>
            </a:extLst>
          </p:cNvPr>
          <p:cNvGrpSpPr/>
          <p:nvPr/>
        </p:nvGrpSpPr>
        <p:grpSpPr>
          <a:xfrm>
            <a:off x="7695661" y="2404623"/>
            <a:ext cx="1694402" cy="3206468"/>
            <a:chOff x="7695661" y="2404718"/>
            <a:chExt cx="1599286" cy="3366612"/>
          </a:xfrm>
        </p:grpSpPr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61CCFC67-D247-0082-9FA1-8F8BFA50BB25}"/>
                </a:ext>
              </a:extLst>
            </p:cNvPr>
            <p:cNvSpPr/>
            <p:nvPr/>
          </p:nvSpPr>
          <p:spPr>
            <a:xfrm flipH="1">
              <a:off x="7695661" y="2404718"/>
              <a:ext cx="1599286" cy="776907"/>
            </a:xfrm>
            <a:custGeom>
              <a:avLst/>
              <a:gdLst>
                <a:gd name="connsiteX0" fmla="*/ 1059782 w 2127600"/>
                <a:gd name="connsiteY0" fmla="*/ 0 h 927100"/>
                <a:gd name="connsiteX1" fmla="*/ 632660 w 2127600"/>
                <a:gd name="connsiteY1" fmla="*/ 283115 h 927100"/>
                <a:gd name="connsiteX2" fmla="*/ 620923 w 2127600"/>
                <a:gd name="connsiteY2" fmla="*/ 320928 h 927100"/>
                <a:gd name="connsiteX3" fmla="*/ 516857 w 2127600"/>
                <a:gd name="connsiteY3" fmla="*/ 412750 h 927100"/>
                <a:gd name="connsiteX4" fmla="*/ 278732 w 2127600"/>
                <a:gd name="connsiteY4" fmla="*/ 412750 h 927100"/>
                <a:gd name="connsiteX5" fmla="*/ 278732 w 2127600"/>
                <a:gd name="connsiteY5" fmla="*/ 413188 h 927100"/>
                <a:gd name="connsiteX6" fmla="*/ 0 w 2127600"/>
                <a:gd name="connsiteY6" fmla="*/ 413188 h 927100"/>
                <a:gd name="connsiteX7" fmla="*/ 0 w 2127600"/>
                <a:gd name="connsiteY7" fmla="*/ 516240 h 927100"/>
                <a:gd name="connsiteX8" fmla="*/ 278732 w 2127600"/>
                <a:gd name="connsiteY8" fmla="*/ 516240 h 927100"/>
                <a:gd name="connsiteX9" fmla="*/ 278732 w 2127600"/>
                <a:gd name="connsiteY9" fmla="*/ 517525 h 927100"/>
                <a:gd name="connsiteX10" fmla="*/ 520032 w 2127600"/>
                <a:gd name="connsiteY10" fmla="*/ 517525 h 927100"/>
                <a:gd name="connsiteX11" fmla="*/ 616243 w 2127600"/>
                <a:gd name="connsiteY11" fmla="*/ 591098 h 927100"/>
                <a:gd name="connsiteX12" fmla="*/ 632660 w 2127600"/>
                <a:gd name="connsiteY12" fmla="*/ 643985 h 927100"/>
                <a:gd name="connsiteX13" fmla="*/ 1059782 w 2127600"/>
                <a:gd name="connsiteY13" fmla="*/ 927100 h 927100"/>
                <a:gd name="connsiteX14" fmla="*/ 1486904 w 2127600"/>
                <a:gd name="connsiteY14" fmla="*/ 643985 h 927100"/>
                <a:gd name="connsiteX15" fmla="*/ 1503321 w 2127600"/>
                <a:gd name="connsiteY15" fmla="*/ 591098 h 927100"/>
                <a:gd name="connsiteX16" fmla="*/ 1599532 w 2127600"/>
                <a:gd name="connsiteY16" fmla="*/ 517525 h 927100"/>
                <a:gd name="connsiteX17" fmla="*/ 1840832 w 2127600"/>
                <a:gd name="connsiteY17" fmla="*/ 517525 h 927100"/>
                <a:gd name="connsiteX18" fmla="*/ 1840832 w 2127600"/>
                <a:gd name="connsiteY18" fmla="*/ 516240 h 927100"/>
                <a:gd name="connsiteX19" fmla="*/ 2127600 w 2127600"/>
                <a:gd name="connsiteY19" fmla="*/ 516240 h 927100"/>
                <a:gd name="connsiteX20" fmla="*/ 2127600 w 2127600"/>
                <a:gd name="connsiteY20" fmla="*/ 413188 h 927100"/>
                <a:gd name="connsiteX21" fmla="*/ 1840832 w 2127600"/>
                <a:gd name="connsiteY21" fmla="*/ 413188 h 927100"/>
                <a:gd name="connsiteX22" fmla="*/ 1840832 w 2127600"/>
                <a:gd name="connsiteY22" fmla="*/ 412750 h 927100"/>
                <a:gd name="connsiteX23" fmla="*/ 1602707 w 2127600"/>
                <a:gd name="connsiteY23" fmla="*/ 412750 h 927100"/>
                <a:gd name="connsiteX24" fmla="*/ 1498642 w 2127600"/>
                <a:gd name="connsiteY24" fmla="*/ 320928 h 927100"/>
                <a:gd name="connsiteX25" fmla="*/ 1486904 w 2127600"/>
                <a:gd name="connsiteY25" fmla="*/ 283115 h 927100"/>
                <a:gd name="connsiteX26" fmla="*/ 1059782 w 2127600"/>
                <a:gd name="connsiteY26" fmla="*/ 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7600" h="927100">
                  <a:moveTo>
                    <a:pt x="1059782" y="0"/>
                  </a:moveTo>
                  <a:cubicBezTo>
                    <a:pt x="867773" y="0"/>
                    <a:pt x="703031" y="116740"/>
                    <a:pt x="632660" y="283115"/>
                  </a:cubicBezTo>
                  <a:lnTo>
                    <a:pt x="620923" y="320928"/>
                  </a:lnTo>
                  <a:lnTo>
                    <a:pt x="516857" y="412750"/>
                  </a:lnTo>
                  <a:lnTo>
                    <a:pt x="278732" y="412750"/>
                  </a:lnTo>
                  <a:lnTo>
                    <a:pt x="278732" y="413188"/>
                  </a:lnTo>
                  <a:lnTo>
                    <a:pt x="0" y="413188"/>
                  </a:lnTo>
                  <a:lnTo>
                    <a:pt x="0" y="516240"/>
                  </a:lnTo>
                  <a:lnTo>
                    <a:pt x="278732" y="516240"/>
                  </a:lnTo>
                  <a:lnTo>
                    <a:pt x="278732" y="517525"/>
                  </a:lnTo>
                  <a:lnTo>
                    <a:pt x="520032" y="517525"/>
                  </a:lnTo>
                  <a:lnTo>
                    <a:pt x="616243" y="591098"/>
                  </a:lnTo>
                  <a:lnTo>
                    <a:pt x="632660" y="643985"/>
                  </a:lnTo>
                  <a:cubicBezTo>
                    <a:pt x="703031" y="810360"/>
                    <a:pt x="867773" y="927100"/>
                    <a:pt x="1059782" y="927100"/>
                  </a:cubicBezTo>
                  <a:cubicBezTo>
                    <a:pt x="1251791" y="927100"/>
                    <a:pt x="1416534" y="810360"/>
                    <a:pt x="1486904" y="643985"/>
                  </a:cubicBezTo>
                  <a:lnTo>
                    <a:pt x="1503321" y="591098"/>
                  </a:lnTo>
                  <a:lnTo>
                    <a:pt x="1599532" y="517525"/>
                  </a:lnTo>
                  <a:lnTo>
                    <a:pt x="1840832" y="517525"/>
                  </a:lnTo>
                  <a:lnTo>
                    <a:pt x="1840832" y="516240"/>
                  </a:lnTo>
                  <a:lnTo>
                    <a:pt x="2127600" y="516240"/>
                  </a:lnTo>
                  <a:lnTo>
                    <a:pt x="2127600" y="413188"/>
                  </a:lnTo>
                  <a:lnTo>
                    <a:pt x="1840832" y="413188"/>
                  </a:lnTo>
                  <a:lnTo>
                    <a:pt x="1840832" y="412750"/>
                  </a:lnTo>
                  <a:lnTo>
                    <a:pt x="1602707" y="412750"/>
                  </a:lnTo>
                  <a:lnTo>
                    <a:pt x="1498642" y="320928"/>
                  </a:lnTo>
                  <a:lnTo>
                    <a:pt x="1486904" y="283115"/>
                  </a:lnTo>
                  <a:cubicBezTo>
                    <a:pt x="1416534" y="116740"/>
                    <a:pt x="1251791" y="0"/>
                    <a:pt x="1059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D9D9D9"/>
                </a:gs>
                <a:gs pos="54000">
                  <a:srgbClr val="A7E1BA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0968B4A-0292-FFA2-BAA7-CD60D4076A26}"/>
                </a:ext>
              </a:extLst>
            </p:cNvPr>
            <p:cNvGrpSpPr/>
            <p:nvPr/>
          </p:nvGrpSpPr>
          <p:grpSpPr>
            <a:xfrm>
              <a:off x="7696931" y="2455932"/>
              <a:ext cx="1598016" cy="3315398"/>
              <a:chOff x="477940" y="1316533"/>
              <a:chExt cx="2125910" cy="3956337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875B9864-3A42-D292-1805-117AA44A79A1}"/>
                  </a:ext>
                </a:extLst>
              </p:cNvPr>
              <p:cNvCxnSpPr>
                <a:cxnSpLocks/>
                <a:stCxn id="108" idx="4"/>
              </p:cNvCxnSpPr>
              <p:nvPr/>
            </p:nvCxnSpPr>
            <p:spPr>
              <a:xfrm flipH="1">
                <a:off x="1539206" y="2116633"/>
                <a:ext cx="4862" cy="286913"/>
              </a:xfrm>
              <a:prstGeom prst="line">
                <a:avLst/>
              </a:prstGeom>
              <a:ln>
                <a:solidFill>
                  <a:srgbClr val="379B7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C9F8EF4D-05CC-3C56-94C5-110F05872AB9}"/>
                  </a:ext>
                </a:extLst>
              </p:cNvPr>
              <p:cNvSpPr/>
              <p:nvPr/>
            </p:nvSpPr>
            <p:spPr>
              <a:xfrm>
                <a:off x="477940" y="2355921"/>
                <a:ext cx="2125910" cy="2032635"/>
              </a:xfrm>
              <a:prstGeom prst="roundRect">
                <a:avLst>
                  <a:gd name="adj" fmla="val 4151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F855C527-DDA5-9B4A-B7A0-7275CFA10A82}"/>
                  </a:ext>
                </a:extLst>
              </p:cNvPr>
              <p:cNvSpPr/>
              <p:nvPr/>
            </p:nvSpPr>
            <p:spPr>
              <a:xfrm>
                <a:off x="521470" y="2697480"/>
                <a:ext cx="2038850" cy="1578871"/>
              </a:xfrm>
              <a:prstGeom prst="roundRect">
                <a:avLst>
                  <a:gd name="adj" fmla="val 4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90" latinLnBrk="1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6" name="TextBox 226">
                <a:extLst>
                  <a:ext uri="{FF2B5EF4-FFF2-40B4-BE49-F238E27FC236}">
                    <a16:creationId xmlns:a16="http://schemas.microsoft.com/office/drawing/2014/main" id="{1A9F5513-1D7F-3332-5D10-616EFEDDE595}"/>
                  </a:ext>
                </a:extLst>
              </p:cNvPr>
              <p:cNvSpPr txBox="1"/>
              <p:nvPr/>
            </p:nvSpPr>
            <p:spPr>
              <a:xfrm>
                <a:off x="961408" y="2409652"/>
                <a:ext cx="1396817" cy="258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10000"/>
                  </a:lnSpc>
                </a:pPr>
                <a:r>
                  <a:rPr lang="ko-KR" altLang="en-US" sz="1400" b="1" spc="-100">
                    <a:gradFill>
                      <a:gsLst>
                        <a:gs pos="100000">
                          <a:schemeClr val="bg1"/>
                        </a:gs>
                        <a:gs pos="100000">
                          <a:srgbClr val="010E30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배치 프로세스</a:t>
                </a:r>
                <a:endParaRPr lang="ko-KR" altLang="en-US" sz="14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010E30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9376460-CF13-4C85-EE62-88E44009CC53}"/>
                  </a:ext>
                </a:extLst>
              </p:cNvPr>
              <p:cNvSpPr/>
              <p:nvPr/>
            </p:nvSpPr>
            <p:spPr>
              <a:xfrm>
                <a:off x="611207" y="3033279"/>
                <a:ext cx="61845" cy="192821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1746A39-7E79-C51D-EAE3-4F7A81844728}"/>
                  </a:ext>
                </a:extLst>
              </p:cNvPr>
              <p:cNvSpPr/>
              <p:nvPr/>
            </p:nvSpPr>
            <p:spPr>
              <a:xfrm>
                <a:off x="1144018" y="1316533"/>
                <a:ext cx="800100" cy="8001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896E"/>
                  </a:gs>
                  <a:gs pos="12000">
                    <a:srgbClr val="379B7C"/>
                  </a:gs>
                </a:gsLst>
                <a:lin ang="5400000" scaled="1"/>
                <a:tileRect/>
              </a:gradFill>
              <a:ln w="15875">
                <a:solidFill>
                  <a:srgbClr val="30886D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5C3BFF2-A51A-799B-C3C0-8E0C4CFBEFCE}"/>
                  </a:ext>
                </a:extLst>
              </p:cNvPr>
              <p:cNvSpPr/>
              <p:nvPr/>
            </p:nvSpPr>
            <p:spPr>
              <a:xfrm>
                <a:off x="1175890" y="1348404"/>
                <a:ext cx="736356" cy="73635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5B6E32C1-4A6F-E9A9-D5E4-76269FA39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4" y="1651071"/>
                <a:ext cx="75997" cy="115888"/>
              </a:xfrm>
              <a:custGeom>
                <a:avLst/>
                <a:gdLst>
                  <a:gd name="T0" fmla="*/ 101 w 107"/>
                  <a:gd name="T1" fmla="*/ 94 h 165"/>
                  <a:gd name="T2" fmla="*/ 33 w 107"/>
                  <a:gd name="T3" fmla="*/ 154 h 165"/>
                  <a:gd name="T4" fmla="*/ 14 w 107"/>
                  <a:gd name="T5" fmla="*/ 134 h 165"/>
                  <a:gd name="T6" fmla="*/ 71 w 107"/>
                  <a:gd name="T7" fmla="*/ 84 h 165"/>
                  <a:gd name="T8" fmla="*/ 13 w 107"/>
                  <a:gd name="T9" fmla="*/ 31 h 165"/>
                  <a:gd name="T10" fmla="*/ 33 w 107"/>
                  <a:gd name="T11" fmla="*/ 12 h 165"/>
                  <a:gd name="T12" fmla="*/ 101 w 107"/>
                  <a:gd name="T13" fmla="*/ 74 h 165"/>
                  <a:gd name="T14" fmla="*/ 101 w 107"/>
                  <a:gd name="T15" fmla="*/ 9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" h="165">
                    <a:moveTo>
                      <a:pt x="101" y="94"/>
                    </a:moveTo>
                    <a:cubicBezTo>
                      <a:pt x="79" y="114"/>
                      <a:pt x="56" y="134"/>
                      <a:pt x="33" y="154"/>
                    </a:cubicBezTo>
                    <a:cubicBezTo>
                      <a:pt x="20" y="165"/>
                      <a:pt x="0" y="146"/>
                      <a:pt x="14" y="134"/>
                    </a:cubicBezTo>
                    <a:cubicBezTo>
                      <a:pt x="33" y="117"/>
                      <a:pt x="52" y="101"/>
                      <a:pt x="71" y="84"/>
                    </a:cubicBezTo>
                    <a:cubicBezTo>
                      <a:pt x="52" y="66"/>
                      <a:pt x="33" y="49"/>
                      <a:pt x="13" y="31"/>
                    </a:cubicBezTo>
                    <a:cubicBezTo>
                      <a:pt x="0" y="19"/>
                      <a:pt x="20" y="0"/>
                      <a:pt x="33" y="12"/>
                    </a:cubicBezTo>
                    <a:cubicBezTo>
                      <a:pt x="56" y="33"/>
                      <a:pt x="78" y="53"/>
                      <a:pt x="101" y="74"/>
                    </a:cubicBezTo>
                    <a:cubicBezTo>
                      <a:pt x="107" y="79"/>
                      <a:pt x="107" y="89"/>
                      <a:pt x="10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AC06160-BF37-656A-C75E-8623CB31EEA8}"/>
                  </a:ext>
                </a:extLst>
              </p:cNvPr>
              <p:cNvSpPr/>
              <p:nvPr/>
            </p:nvSpPr>
            <p:spPr>
              <a:xfrm>
                <a:off x="611207" y="5111287"/>
                <a:ext cx="73" cy="161583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endParaRPr lang="en-US" altLang="ko-KR" sz="105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n-ea"/>
                </a:endParaRPr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9BCFA2-6409-AA76-17C4-BB02FBC84A77}"/>
              </a:ext>
            </a:extLst>
          </p:cNvPr>
          <p:cNvSpPr/>
          <p:nvPr/>
        </p:nvSpPr>
        <p:spPr>
          <a:xfrm>
            <a:off x="3172350" y="2642656"/>
            <a:ext cx="11092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2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85874BE-280F-1AE9-E1B4-D2769C7F66EC}"/>
              </a:ext>
            </a:extLst>
          </p:cNvPr>
          <p:cNvSpPr/>
          <p:nvPr/>
        </p:nvSpPr>
        <p:spPr>
          <a:xfrm>
            <a:off x="4954543" y="2642656"/>
            <a:ext cx="11092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3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C85D864-61F1-F78F-B338-4DCCF4C88723}"/>
              </a:ext>
            </a:extLst>
          </p:cNvPr>
          <p:cNvSpPr/>
          <p:nvPr/>
        </p:nvSpPr>
        <p:spPr>
          <a:xfrm>
            <a:off x="6739661" y="2642656"/>
            <a:ext cx="11092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4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9DC4846-F8E5-6A76-B0A9-EB0ABB775070}"/>
              </a:ext>
            </a:extLst>
          </p:cNvPr>
          <p:cNvSpPr/>
          <p:nvPr/>
        </p:nvSpPr>
        <p:spPr>
          <a:xfrm>
            <a:off x="8490708" y="2642656"/>
            <a:ext cx="11092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07998">
              <a:buClr>
                <a:srgbClr val="0067BF"/>
              </a:buClr>
              <a:defRPr/>
            </a:pPr>
            <a:r>
              <a:rPr lang="en-US" altLang="ko-KR" sz="1600" b="1" spc="-60" dirty="0">
                <a:gradFill>
                  <a:gsLst>
                    <a:gs pos="100000">
                      <a:schemeClr val="bg1"/>
                    </a:gs>
                    <a:gs pos="100000">
                      <a:srgbClr val="1B1C1E"/>
                    </a:gs>
                  </a:gsLst>
                  <a:lin ang="5400000" scaled="1"/>
                </a:gradFill>
                <a:latin typeface="+mj-ea"/>
                <a:ea typeface="+mj-ea"/>
              </a:rPr>
              <a:t>5</a:t>
            </a:r>
            <a:endParaRPr lang="ko-KR" altLang="en-US" sz="1600" b="1" spc="-60" dirty="0">
              <a:gradFill>
                <a:gsLst>
                  <a:gs pos="100000">
                    <a:schemeClr val="bg1"/>
                  </a:gs>
                  <a:gs pos="100000">
                    <a:srgbClr val="1B1C1E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CAAE098-D627-58C9-8758-E24BE2A8CCF5}"/>
              </a:ext>
            </a:extLst>
          </p:cNvPr>
          <p:cNvSpPr/>
          <p:nvPr/>
        </p:nvSpPr>
        <p:spPr>
          <a:xfrm>
            <a:off x="6022958" y="3681208"/>
            <a:ext cx="1540277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데이터 </a:t>
            </a:r>
            <a:r>
              <a:rPr lang="ko-KR" altLang="en-US" sz="1050" dirty="0" err="1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전처리</a:t>
            </a:r>
            <a:endParaRPr lang="ko-KR" altLang="en-US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데이터 분할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모델링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운영 성능 평가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D2650-CE4E-0400-AC9A-E528EA4998CD}"/>
              </a:ext>
            </a:extLst>
          </p:cNvPr>
          <p:cNvSpPr/>
          <p:nvPr/>
        </p:nvSpPr>
        <p:spPr>
          <a:xfrm>
            <a:off x="4219374" y="3666400"/>
            <a:ext cx="1540277" cy="3231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데이터 흐름 및 </a:t>
            </a:r>
            <a:b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</a:b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데이터 활용 범위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54F0F-552C-CA06-8E58-D8B3C297BA64}"/>
              </a:ext>
            </a:extLst>
          </p:cNvPr>
          <p:cNvSpPr/>
          <p:nvPr/>
        </p:nvSpPr>
        <p:spPr>
          <a:xfrm>
            <a:off x="7772051" y="3681208"/>
            <a:ext cx="1540277" cy="1615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</a:rPr>
              <a:t>배치 프로세스 흐름도</a:t>
            </a: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032D361-DDC3-724D-A8BD-BFF56920A192}"/>
              </a:ext>
            </a:extLst>
          </p:cNvPr>
          <p:cNvSpPr txBox="1">
            <a:spLocks/>
          </p:cNvSpPr>
          <p:nvPr/>
        </p:nvSpPr>
        <p:spPr>
          <a:xfrm>
            <a:off x="867595" y="408106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데이터 설명부터 최종 배치 프로세스까지 전반적인 흐름 </a:t>
            </a:r>
          </a:p>
        </p:txBody>
      </p:sp>
    </p:spTree>
    <p:extLst>
      <p:ext uri="{BB962C8B-B14F-4D97-AF65-F5344CB8AC3E}">
        <p14:creationId xmlns:p14="http://schemas.microsoft.com/office/powerpoint/2010/main" val="26139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415C9C7-8F66-73D5-438E-E10FDEC4A11C}"/>
              </a:ext>
            </a:extLst>
          </p:cNvPr>
          <p:cNvSpPr/>
          <p:nvPr/>
        </p:nvSpPr>
        <p:spPr>
          <a:xfrm>
            <a:off x="7425839" y="5472426"/>
            <a:ext cx="1856477" cy="825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endParaRPr lang="en-US" altLang="ko-KR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38086"/>
            <a:ext cx="215336" cy="430887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56834D7-AFE9-4439-9D0E-4999370D6ED1}"/>
              </a:ext>
            </a:extLst>
          </p:cNvPr>
          <p:cNvGrpSpPr/>
          <p:nvPr/>
        </p:nvGrpSpPr>
        <p:grpSpPr>
          <a:xfrm>
            <a:off x="863919" y="1818290"/>
            <a:ext cx="2020062" cy="223421"/>
            <a:chOff x="486594" y="1278160"/>
            <a:chExt cx="2020062" cy="223421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348BC881-340E-45A4-A345-DB1DFE1B86D7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920B47E6-AA0F-4416-A6E2-29DD2B6DC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6E90CD73-9133-46BC-A29C-E71BA46FF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CEDF34F-4A1C-426F-88D5-3B18D863E82B}"/>
                </a:ext>
              </a:extLst>
            </p:cNvPr>
            <p:cNvSpPr/>
            <p:nvPr/>
          </p:nvSpPr>
          <p:spPr>
            <a:xfrm>
              <a:off x="777015" y="1286137"/>
              <a:ext cx="1729641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테이블 관계도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(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별첨</a:t>
              </a:r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1)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519138-6537-D42F-E07C-F680F20ECEDE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D10EAC8-5B47-62EA-B7DF-8A54A38272FD}"/>
              </a:ext>
            </a:extLst>
          </p:cNvPr>
          <p:cNvSpPr txBox="1">
            <a:spLocks/>
          </p:cNvSpPr>
          <p:nvPr/>
        </p:nvSpPr>
        <p:spPr>
          <a:xfrm>
            <a:off x="878207" y="45095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dirty="0"/>
              <a:t>모델링을 위한 핵심 데이터 요소 소개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A567EA0-F38B-7E41-CDE6-9995170B3B00}"/>
              </a:ext>
            </a:extLst>
          </p:cNvPr>
          <p:cNvSpPr txBox="1">
            <a:spLocks/>
          </p:cNvSpPr>
          <p:nvPr/>
        </p:nvSpPr>
        <p:spPr>
          <a:xfrm>
            <a:off x="867595" y="147059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데이터 설명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D1CCB4-C0AF-BD1A-599F-E08F85E73B99}"/>
              </a:ext>
            </a:extLst>
          </p:cNvPr>
          <p:cNvCxnSpPr>
            <a:cxnSpLocks/>
            <a:stCxn id="22" idx="4"/>
            <a:endCxn id="23" idx="2"/>
          </p:cNvCxnSpPr>
          <p:nvPr/>
        </p:nvCxnSpPr>
        <p:spPr>
          <a:xfrm>
            <a:off x="2384396" y="5200635"/>
            <a:ext cx="2218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DEBE4A-6AE2-C989-735C-A29CF6F96027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flipV="1">
            <a:off x="1695761" y="4216127"/>
            <a:ext cx="4972" cy="760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원통형 20">
            <a:extLst>
              <a:ext uri="{FF2B5EF4-FFF2-40B4-BE49-F238E27FC236}">
                <a16:creationId xmlns:a16="http://schemas.microsoft.com/office/drawing/2014/main" id="{1A45EDAC-61F7-2A6D-EF54-4FF2F721E45F}"/>
              </a:ext>
            </a:extLst>
          </p:cNvPr>
          <p:cNvSpPr/>
          <p:nvPr/>
        </p:nvSpPr>
        <p:spPr>
          <a:xfrm>
            <a:off x="1007125" y="2202979"/>
            <a:ext cx="1377272" cy="473288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1083" b="1" dirty="0">
                <a:solidFill>
                  <a:schemeClr val="tx1"/>
                </a:solidFill>
                <a:latin typeface="+mj-ea"/>
                <a:ea typeface="+mj-ea"/>
              </a:rPr>
              <a:t>CUSTOMER</a:t>
            </a:r>
          </a:p>
          <a:p>
            <a:pPr algn="ctr"/>
            <a:r>
              <a:rPr lang="ko-KR" altLang="en-US" sz="1083" b="1" dirty="0">
                <a:solidFill>
                  <a:schemeClr val="tx1"/>
                </a:solidFill>
                <a:latin typeface="+mj-ea"/>
                <a:ea typeface="+mj-ea"/>
              </a:rPr>
              <a:t>고객</a:t>
            </a:r>
            <a:endParaRPr lang="en-US" altLang="ko-KR" sz="1083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A4094F9B-99D5-F392-2E22-51326D0CDEB8}"/>
              </a:ext>
            </a:extLst>
          </p:cNvPr>
          <p:cNvSpPr/>
          <p:nvPr/>
        </p:nvSpPr>
        <p:spPr>
          <a:xfrm>
            <a:off x="1007125" y="4976798"/>
            <a:ext cx="1377271" cy="447674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1083" b="1" dirty="0">
                <a:solidFill>
                  <a:schemeClr val="tx1"/>
                </a:solidFill>
                <a:latin typeface="+mj-ea"/>
                <a:ea typeface="+mj-ea"/>
              </a:rPr>
              <a:t>MOVIE_FACT</a:t>
            </a:r>
          </a:p>
          <a:p>
            <a:pPr algn="ctr">
              <a:buClrTx/>
              <a:defRPr/>
            </a:pPr>
            <a:r>
              <a:rPr lang="ko-KR" altLang="en-US" sz="1083" b="1" dirty="0">
                <a:solidFill>
                  <a:schemeClr val="tx1"/>
                </a:solidFill>
                <a:latin typeface="+mj-ea"/>
                <a:ea typeface="+mj-ea"/>
              </a:rPr>
              <a:t>영화</a:t>
            </a:r>
            <a:r>
              <a:rPr lang="en-US" altLang="ko-KR" sz="1083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1083" b="1" dirty="0">
                <a:solidFill>
                  <a:schemeClr val="tx1"/>
                </a:solidFill>
                <a:latin typeface="+mj-ea"/>
                <a:ea typeface="+mj-ea"/>
              </a:rPr>
              <a:t>상세</a:t>
            </a:r>
            <a:endParaRPr lang="en-US" altLang="ko-KR" sz="1083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D5987D9A-A78E-4C7C-71A6-F1F331BEBE68}"/>
              </a:ext>
            </a:extLst>
          </p:cNvPr>
          <p:cNvSpPr/>
          <p:nvPr/>
        </p:nvSpPr>
        <p:spPr>
          <a:xfrm>
            <a:off x="4602440" y="5002621"/>
            <a:ext cx="1377270" cy="396027"/>
          </a:xfrm>
          <a:prstGeom prst="can">
            <a:avLst>
              <a:gd name="adj" fmla="val 15509"/>
            </a:avLst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defRPr/>
            </a:pPr>
            <a:r>
              <a:rPr lang="en-US" altLang="ko-KR" sz="1083" b="1" dirty="0">
                <a:solidFill>
                  <a:schemeClr val="tx1"/>
                </a:solidFill>
                <a:latin typeface="+mj-ea"/>
                <a:ea typeface="+mj-ea"/>
              </a:rPr>
              <a:t>MOVIE</a:t>
            </a:r>
          </a:p>
          <a:p>
            <a:pPr algn="ctr">
              <a:buClrTx/>
              <a:defRPr/>
            </a:pPr>
            <a:r>
              <a:rPr lang="ko-KR" altLang="en-US" sz="1083" b="1" dirty="0">
                <a:solidFill>
                  <a:schemeClr val="tx1"/>
                </a:solidFill>
                <a:latin typeface="+mj-ea"/>
                <a:ea typeface="+mj-ea"/>
              </a:rPr>
              <a:t>영화</a:t>
            </a:r>
            <a:endParaRPr lang="en-US" altLang="ko-KR" sz="1083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332BE90E-8057-EE73-E9B5-CC2F6EE96B4F}"/>
              </a:ext>
            </a:extLst>
          </p:cNvPr>
          <p:cNvSpPr/>
          <p:nvPr/>
        </p:nvSpPr>
        <p:spPr>
          <a:xfrm>
            <a:off x="7613892" y="5005265"/>
            <a:ext cx="1377269" cy="396027"/>
          </a:xfrm>
          <a:prstGeom prst="can">
            <a:avLst>
              <a:gd name="adj" fmla="val 1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23">
              <a:buClrTx/>
              <a:defRPr/>
            </a:pPr>
            <a:r>
              <a:rPr lang="en-US" altLang="ko-KR" sz="1080" b="1" dirty="0">
                <a:solidFill>
                  <a:sysClr val="windowText" lastClr="000000"/>
                </a:solidFill>
                <a:latin typeface="+mj-ea"/>
                <a:ea typeface="+mj-ea"/>
              </a:rPr>
              <a:t>MOVIE_GENRE</a:t>
            </a:r>
          </a:p>
          <a:p>
            <a:pPr algn="ctr" defTabSz="914423">
              <a:buClrTx/>
              <a:defRPr/>
            </a:pPr>
            <a:r>
              <a:rPr lang="ko-KR" altLang="en-US" sz="1080" dirty="0">
                <a:solidFill>
                  <a:sysClr val="windowText" lastClr="000000"/>
                </a:solidFill>
                <a:latin typeface="+mj-ea"/>
                <a:ea typeface="+mj-ea"/>
              </a:rPr>
              <a:t>영화</a:t>
            </a:r>
            <a:r>
              <a:rPr lang="en-US" altLang="ko-KR" sz="1080" dirty="0">
                <a:solidFill>
                  <a:sysClr val="windowText" lastClr="000000"/>
                </a:solidFill>
                <a:latin typeface="+mj-ea"/>
                <a:ea typeface="+mj-ea"/>
              </a:rPr>
              <a:t>_</a:t>
            </a:r>
            <a:r>
              <a:rPr lang="ko-KR" altLang="en-US" sz="1080" dirty="0">
                <a:solidFill>
                  <a:sysClr val="windowText" lastClr="000000"/>
                </a:solidFill>
                <a:latin typeface="+mj-ea"/>
                <a:ea typeface="+mj-ea"/>
              </a:rPr>
              <a:t>장르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52BCD69-5ECD-B805-49D3-C98D6C9E7A27}"/>
              </a:ext>
            </a:extLst>
          </p:cNvPr>
          <p:cNvCxnSpPr>
            <a:cxnSpLocks/>
            <a:stCxn id="23" idx="4"/>
            <a:endCxn id="24" idx="2"/>
          </p:cNvCxnSpPr>
          <p:nvPr/>
        </p:nvCxnSpPr>
        <p:spPr>
          <a:xfrm>
            <a:off x="5979710" y="5200635"/>
            <a:ext cx="1634182" cy="2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C4AE4F-4728-1C8A-D9C7-79A7E152A0D4}"/>
              </a:ext>
            </a:extLst>
          </p:cNvPr>
          <p:cNvSpPr/>
          <p:nvPr/>
        </p:nvSpPr>
        <p:spPr>
          <a:xfrm>
            <a:off x="870686" y="5472426"/>
            <a:ext cx="1856477" cy="87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endParaRPr lang="ko-KR" altLang="ko-KR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D925DF-906F-1B71-498D-9A9EB9E4DE1F}"/>
              </a:ext>
            </a:extLst>
          </p:cNvPr>
          <p:cNvSpPr/>
          <p:nvPr/>
        </p:nvSpPr>
        <p:spPr>
          <a:xfrm>
            <a:off x="841565" y="2740203"/>
            <a:ext cx="1718336" cy="147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endParaRPr lang="ko-KR" altLang="ko-KR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62C8F7-7C58-99E3-76FA-8CC14EFB12D0}"/>
              </a:ext>
            </a:extLst>
          </p:cNvPr>
          <p:cNvSpPr/>
          <p:nvPr/>
        </p:nvSpPr>
        <p:spPr>
          <a:xfrm>
            <a:off x="4436608" y="5472426"/>
            <a:ext cx="1856477" cy="825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/>
            <a:endParaRPr lang="en-US" altLang="ko-KR" sz="9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C15DD4-C163-CCA1-56A8-9393D3DF0AF9}"/>
              </a:ext>
            </a:extLst>
          </p:cNvPr>
          <p:cNvGrpSpPr/>
          <p:nvPr/>
        </p:nvGrpSpPr>
        <p:grpSpPr>
          <a:xfrm>
            <a:off x="4114226" y="1822278"/>
            <a:ext cx="1250620" cy="223421"/>
            <a:chOff x="486594" y="1278160"/>
            <a:chExt cx="1250620" cy="22342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AF0CA79-A4A4-7E74-20CF-E6285A92FFD6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A274990-6E8D-175D-AD8A-299596867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7154A746-2BDE-41D7-2E11-43E2F974E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CA9E194-AAA1-46AF-4420-B5CBF0CA4539}"/>
                </a:ext>
              </a:extLst>
            </p:cNvPr>
            <p:cNvSpPr/>
            <p:nvPr/>
          </p:nvSpPr>
          <p:spPr>
            <a:xfrm>
              <a:off x="777015" y="1286137"/>
              <a:ext cx="96019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테이블 형태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AE5F1484-05E9-F4C0-0E43-B512B7793F62}"/>
              </a:ext>
            </a:extLst>
          </p:cNvPr>
          <p:cNvSpPr txBox="1">
            <a:spLocks/>
          </p:cNvSpPr>
          <p:nvPr/>
        </p:nvSpPr>
        <p:spPr>
          <a:xfrm>
            <a:off x="867595" y="2797714"/>
            <a:ext cx="1516801" cy="1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전체컬럼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문자형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숫자형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 </a:t>
            </a:r>
            <a:r>
              <a:rPr lang="en-US" altLang="ko-KR" sz="800" b="0" dirty="0"/>
              <a:t>41 / 27 / 14</a:t>
            </a:r>
          </a:p>
          <a:p>
            <a:pPr>
              <a:lnSpc>
                <a:spcPts val="400"/>
              </a:lnSpc>
            </a:pPr>
            <a:r>
              <a:rPr lang="en-US" altLang="ko-KR" sz="800" b="0" dirty="0"/>
              <a:t>√ </a:t>
            </a:r>
            <a:r>
              <a:rPr lang="ko-KR" altLang="en-US" sz="800" b="0" dirty="0" err="1"/>
              <a:t>활용가능컬럼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 19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활용불가컬럼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29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목적 불분명 </a:t>
            </a:r>
            <a:r>
              <a:rPr lang="en-US" altLang="ko-KR" sz="800" b="0" dirty="0"/>
              <a:t>: 18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결측 높음 </a:t>
            </a:r>
            <a:r>
              <a:rPr lang="en-US" altLang="ko-KR" sz="800" b="0" dirty="0"/>
              <a:t>: 5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</a:t>
            </a:r>
            <a:r>
              <a:rPr lang="en-US" altLang="ko-KR" sz="800" b="0" dirty="0"/>
              <a:t>- id</a:t>
            </a:r>
            <a:r>
              <a:rPr lang="ko-KR" altLang="en-US" sz="800" b="0" dirty="0"/>
              <a:t>성 컬럼 </a:t>
            </a:r>
            <a:r>
              <a:rPr lang="en-US" altLang="ko-KR" sz="800" b="0" dirty="0"/>
              <a:t>: 3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컬럼 특징 중복 </a:t>
            </a:r>
            <a:r>
              <a:rPr lang="en-US" altLang="ko-KR" sz="800" b="0" dirty="0"/>
              <a:t>: 1</a:t>
            </a:r>
            <a:r>
              <a:rPr lang="ko-KR" altLang="en-US" sz="800" b="0" dirty="0"/>
              <a:t>개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7F31D7BB-21DB-9CA3-07C0-408D6E1351BD}"/>
              </a:ext>
            </a:extLst>
          </p:cNvPr>
          <p:cNvSpPr txBox="1">
            <a:spLocks/>
          </p:cNvSpPr>
          <p:nvPr/>
        </p:nvSpPr>
        <p:spPr>
          <a:xfrm>
            <a:off x="946628" y="5450636"/>
            <a:ext cx="1456020" cy="98603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전체컬럼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문자형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숫자형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 </a:t>
            </a:r>
            <a:r>
              <a:rPr lang="en-US" altLang="ko-KR" sz="800" b="0" dirty="0"/>
              <a:t>9 / 6 / 3</a:t>
            </a:r>
          </a:p>
          <a:p>
            <a:pPr>
              <a:lnSpc>
                <a:spcPts val="400"/>
              </a:lnSpc>
            </a:pPr>
            <a:r>
              <a:rPr lang="en-US" altLang="ko-KR" sz="800" b="0" dirty="0"/>
              <a:t>√ </a:t>
            </a:r>
            <a:r>
              <a:rPr lang="ko-KR" altLang="en-US" sz="800" b="0" dirty="0" err="1"/>
              <a:t>활용가능컬럼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 7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활용불가컬럼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2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결측 높음 </a:t>
            </a:r>
            <a:r>
              <a:rPr lang="en-US" altLang="ko-KR" sz="800" b="0" dirty="0"/>
              <a:t>: 2</a:t>
            </a:r>
            <a:r>
              <a:rPr lang="ko-KR" altLang="en-US" sz="800" b="0" dirty="0"/>
              <a:t>개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5EB0486D-D1C2-2CDA-2BE0-029BFA6DAF57}"/>
              </a:ext>
            </a:extLst>
          </p:cNvPr>
          <p:cNvSpPr txBox="1">
            <a:spLocks/>
          </p:cNvSpPr>
          <p:nvPr/>
        </p:nvSpPr>
        <p:spPr>
          <a:xfrm>
            <a:off x="4563065" y="5564585"/>
            <a:ext cx="1456020" cy="74477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전체컬럼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문자형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숫자형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 </a:t>
            </a:r>
            <a:r>
              <a:rPr lang="en-US" altLang="ko-KR" sz="800" b="0" dirty="0"/>
              <a:t>6 / 3 / 3</a:t>
            </a:r>
          </a:p>
          <a:p>
            <a:pPr>
              <a:lnSpc>
                <a:spcPts val="400"/>
              </a:lnSpc>
            </a:pPr>
            <a:r>
              <a:rPr lang="en-US" altLang="ko-KR" sz="800" b="0" dirty="0"/>
              <a:t>√ </a:t>
            </a:r>
            <a:r>
              <a:rPr lang="ko-KR" altLang="en-US" sz="800" b="0" dirty="0" err="1"/>
              <a:t>활용가능컬럼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 6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활용불가컬럼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0</a:t>
            </a:r>
            <a:r>
              <a:rPr lang="ko-KR" altLang="en-US" sz="800" b="0" dirty="0"/>
              <a:t>개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ECA443CE-7860-2064-4436-627170AD1285}"/>
              </a:ext>
            </a:extLst>
          </p:cNvPr>
          <p:cNvSpPr txBox="1">
            <a:spLocks/>
          </p:cNvSpPr>
          <p:nvPr/>
        </p:nvSpPr>
        <p:spPr>
          <a:xfrm>
            <a:off x="7574517" y="5578245"/>
            <a:ext cx="1456020" cy="71922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전체컬럼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문자형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숫자형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   </a:t>
            </a:r>
            <a:r>
              <a:rPr lang="en-US" altLang="ko-KR" sz="800" b="0" dirty="0"/>
              <a:t>2 / 2 / 0</a:t>
            </a:r>
          </a:p>
          <a:p>
            <a:pPr>
              <a:lnSpc>
                <a:spcPts val="400"/>
              </a:lnSpc>
            </a:pPr>
            <a:r>
              <a:rPr lang="en-US" altLang="ko-KR" sz="800" b="0" dirty="0"/>
              <a:t>√ </a:t>
            </a:r>
            <a:r>
              <a:rPr lang="ko-KR" altLang="en-US" sz="800" b="0" dirty="0" err="1"/>
              <a:t>활용가능컬럼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 2</a:t>
            </a:r>
            <a:r>
              <a:rPr lang="ko-KR" altLang="en-US" sz="800" b="0" dirty="0"/>
              <a:t>개</a:t>
            </a:r>
          </a:p>
          <a:p>
            <a:pPr>
              <a:lnSpc>
                <a:spcPts val="400"/>
              </a:lnSpc>
            </a:pPr>
            <a:r>
              <a:rPr lang="ko-KR" altLang="en-US" sz="800" b="0" dirty="0"/>
              <a:t>√ </a:t>
            </a:r>
            <a:r>
              <a:rPr lang="ko-KR" altLang="en-US" sz="800" b="0" dirty="0" err="1"/>
              <a:t>활용불가컬럼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0</a:t>
            </a:r>
            <a:r>
              <a:rPr lang="ko-KR" altLang="en-US" sz="800" b="0" dirty="0"/>
              <a:t>개</a:t>
            </a:r>
          </a:p>
        </p:txBody>
      </p:sp>
      <p:graphicFrame>
        <p:nvGraphicFramePr>
          <p:cNvPr id="43" name="표 203">
            <a:extLst>
              <a:ext uri="{FF2B5EF4-FFF2-40B4-BE49-F238E27FC236}">
                <a16:creationId xmlns:a16="http://schemas.microsoft.com/office/drawing/2014/main" id="{27BA94C8-BD5D-5434-81AD-E5D0EA6B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69359"/>
              </p:ext>
            </p:extLst>
          </p:nvPr>
        </p:nvGraphicFramePr>
        <p:xfrm>
          <a:off x="4097574" y="2167655"/>
          <a:ext cx="5184742" cy="24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85">
                  <a:extLst>
                    <a:ext uri="{9D8B030D-6E8A-4147-A177-3AD203B41FA5}">
                      <a16:colId xmlns:a16="http://schemas.microsoft.com/office/drawing/2014/main" val="2594424213"/>
                    </a:ext>
                  </a:extLst>
                </a:gridCol>
                <a:gridCol w="1673687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1324349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1384721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</a:tblGrid>
              <a:tr h="2240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활용 테이블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코드 테이블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357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테이블수</a:t>
                      </a:r>
                      <a:endParaRPr kumimoji="0" lang="ko-KR" altLang="en-US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5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spc="-5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905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테이블명</a:t>
                      </a:r>
                      <a:endParaRPr kumimoji="0" lang="en-US" altLang="ko-KR" sz="10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CUSTOMER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MOVIE_FACT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MOVIE_GENRE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GENRE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MOVIE_CAST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CAST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MOVIE_CREW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CREW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CUSTOMER_SEGMENT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CUSTOMER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MOVIE_FACT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MOVIE_GENRE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GENRE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MOVIE_CAST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CAST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MOVIE_CREW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CREW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CUSTOMER_SEGMENT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42096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36418712-2C2D-713E-CFEC-57136815DBBF}"/>
              </a:ext>
            </a:extLst>
          </p:cNvPr>
          <p:cNvSpPr/>
          <p:nvPr/>
        </p:nvSpPr>
        <p:spPr>
          <a:xfrm>
            <a:off x="909975" y="1980054"/>
            <a:ext cx="37" cy="748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0418293-E4FB-6CFA-CAD0-B8B80283AEED}"/>
              </a:ext>
            </a:extLst>
          </p:cNvPr>
          <p:cNvSpPr/>
          <p:nvPr/>
        </p:nvSpPr>
        <p:spPr>
          <a:xfrm>
            <a:off x="2072449" y="1987312"/>
            <a:ext cx="37" cy="748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3367035-3D88-D4A1-50A3-2D0D3464C119}"/>
              </a:ext>
            </a:extLst>
          </p:cNvPr>
          <p:cNvSpPr/>
          <p:nvPr/>
        </p:nvSpPr>
        <p:spPr>
          <a:xfrm>
            <a:off x="3234924" y="1994398"/>
            <a:ext cx="37" cy="748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1D9894D-EA56-27E2-F200-3C2F0B3B0151}"/>
              </a:ext>
            </a:extLst>
          </p:cNvPr>
          <p:cNvSpPr/>
          <p:nvPr/>
        </p:nvSpPr>
        <p:spPr>
          <a:xfrm>
            <a:off x="4397399" y="1995919"/>
            <a:ext cx="37" cy="748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2CCBE6AB-7071-0186-445F-C44EA894DFDE}"/>
              </a:ext>
            </a:extLst>
          </p:cNvPr>
          <p:cNvSpPr/>
          <p:nvPr/>
        </p:nvSpPr>
        <p:spPr>
          <a:xfrm>
            <a:off x="5559876" y="1998058"/>
            <a:ext cx="37" cy="748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>
              <a:spcBef>
                <a:spcPts val="400"/>
              </a:spcBef>
              <a:defRPr/>
            </a:pPr>
            <a:endParaRPr lang="en-US" altLang="ko-KR" sz="1050" dirty="0"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1EC35A-F6A2-CBBB-ACE3-A33002B522A3}"/>
              </a:ext>
            </a:extLst>
          </p:cNvPr>
          <p:cNvGrpSpPr/>
          <p:nvPr/>
        </p:nvGrpSpPr>
        <p:grpSpPr>
          <a:xfrm>
            <a:off x="842421" y="980249"/>
            <a:ext cx="6153210" cy="671082"/>
            <a:chOff x="842421" y="980249"/>
            <a:chExt cx="6153210" cy="6710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39FAA11-AB82-807D-A302-2477BA755E5B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724C1337-605F-616E-6138-2F01AD722AC6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788E264E-29F8-9370-5C58-705F06F6FAA6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5F5C30B2-AFBE-9674-2B73-38CA49397188}"/>
                </a:ext>
              </a:extLst>
            </p:cNvPr>
            <p:cNvSpPr/>
            <p:nvPr/>
          </p:nvSpPr>
          <p:spPr>
            <a:xfrm>
              <a:off x="842421" y="980250"/>
              <a:ext cx="1077620" cy="671081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3" name="TextBox 226">
              <a:extLst>
                <a:ext uri="{FF2B5EF4-FFF2-40B4-BE49-F238E27FC236}">
                  <a16:creationId xmlns:a16="http://schemas.microsoft.com/office/drawing/2014/main" id="{A347AC5A-74BC-36FE-CB6D-6371B2376500}"/>
                </a:ext>
              </a:extLst>
            </p:cNvPr>
            <p:cNvSpPr txBox="1"/>
            <p:nvPr/>
          </p:nvSpPr>
          <p:spPr>
            <a:xfrm>
              <a:off x="1023991" y="1037822"/>
              <a:ext cx="670055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chemeClr val="bg1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19CBE3BC-345E-29D1-71AC-2DAC9922F58B}"/>
                </a:ext>
              </a:extLst>
            </p:cNvPr>
            <p:cNvSpPr/>
            <p:nvPr/>
          </p:nvSpPr>
          <p:spPr>
            <a:xfrm>
              <a:off x="2004896" y="980250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5" name="TextBox 226">
              <a:extLst>
                <a:ext uri="{FF2B5EF4-FFF2-40B4-BE49-F238E27FC236}">
                  <a16:creationId xmlns:a16="http://schemas.microsoft.com/office/drawing/2014/main" id="{DF6CBBBE-8B67-7C97-EFEB-7F71A4D7F430}"/>
                </a:ext>
              </a:extLst>
            </p:cNvPr>
            <p:cNvSpPr txBox="1"/>
            <p:nvPr/>
          </p:nvSpPr>
          <p:spPr>
            <a:xfrm>
              <a:off x="2363281" y="1022305"/>
              <a:ext cx="36388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6F068BE1-913A-7944-06E7-F31C0B4801DE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369519A-D9BD-F670-C3F8-9291BCEF13C5}"/>
                </a:ext>
              </a:extLst>
            </p:cNvPr>
            <p:cNvSpPr txBox="1"/>
            <p:nvPr/>
          </p:nvSpPr>
          <p:spPr>
            <a:xfrm>
              <a:off x="3436075" y="1037822"/>
              <a:ext cx="540212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spc="-100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spc="-100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237" name="사각형: 둥근 모서리 236">
              <a:extLst>
                <a:ext uri="{FF2B5EF4-FFF2-40B4-BE49-F238E27FC236}">
                  <a16:creationId xmlns:a16="http://schemas.microsoft.com/office/drawing/2014/main" id="{4EAC5285-6E7C-2830-D02A-FEC9CFF44267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9" name="TextBox 226">
              <a:extLst>
                <a:ext uri="{FF2B5EF4-FFF2-40B4-BE49-F238E27FC236}">
                  <a16:creationId xmlns:a16="http://schemas.microsoft.com/office/drawing/2014/main" id="{631F480A-7116-F957-2D03-1E002704A66E}"/>
                </a:ext>
              </a:extLst>
            </p:cNvPr>
            <p:cNvSpPr txBox="1"/>
            <p:nvPr/>
          </p:nvSpPr>
          <p:spPr>
            <a:xfrm>
              <a:off x="4640151" y="1037822"/>
              <a:ext cx="43762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834AFE32-2673-559D-6171-583EAA724AB3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1" name="TextBox 226">
              <a:extLst>
                <a:ext uri="{FF2B5EF4-FFF2-40B4-BE49-F238E27FC236}">
                  <a16:creationId xmlns:a16="http://schemas.microsoft.com/office/drawing/2014/main" id="{6A44D47A-A9E3-3E9F-04CA-93C001E5B9D1}"/>
                </a:ext>
              </a:extLst>
            </p:cNvPr>
            <p:cNvSpPr txBox="1"/>
            <p:nvPr/>
          </p:nvSpPr>
          <p:spPr>
            <a:xfrm>
              <a:off x="5644808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spc="-100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177510F5-1FA9-4B66-1DF4-261A841B2101}"/>
                </a:ext>
              </a:extLst>
            </p:cNvPr>
            <p:cNvSpPr/>
            <p:nvPr/>
          </p:nvSpPr>
          <p:spPr>
            <a:xfrm>
              <a:off x="864486" y="1198672"/>
              <a:ext cx="1033489" cy="408159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775D2A0-E866-F0CB-E6FF-B41ABB3AE618}"/>
                </a:ext>
              </a:extLst>
            </p:cNvPr>
            <p:cNvSpPr/>
            <p:nvPr/>
          </p:nvSpPr>
          <p:spPr>
            <a:xfrm>
              <a:off x="901483" y="1246090"/>
              <a:ext cx="846386" cy="26674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주요 테이블 관계도</a:t>
              </a:r>
              <a:endParaRPr lang="en-US" altLang="ko-KR" sz="700" dirty="0"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데이터 퀄리티 체크</a:t>
              </a:r>
              <a:endParaRPr lang="en-US" altLang="ko-KR" sz="700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DD5FFF3-411B-705B-2F86-E511D74A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4014" y="6677274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0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5A4B-414B-A156-D349-AAC981BCB92E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F4F3274A-57CE-4BD5-AA2C-DD92CB270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56F730-3F79-40B3-AF52-ED7A879A18BC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495A3C-E471-44AB-82A2-A185797E9BC3}"/>
              </a:ext>
            </a:extLst>
          </p:cNvPr>
          <p:cNvGrpSpPr/>
          <p:nvPr/>
        </p:nvGrpSpPr>
        <p:grpSpPr>
          <a:xfrm>
            <a:off x="882682" y="1832206"/>
            <a:ext cx="3922369" cy="4442968"/>
            <a:chOff x="477045" y="2716529"/>
            <a:chExt cx="3922369" cy="4042411"/>
          </a:xfrm>
        </p:grpSpPr>
        <p:sp>
          <p:nvSpPr>
            <p:cNvPr id="10" name="모서리가 둥근 직사각형 36">
              <a:extLst>
                <a:ext uri="{FF2B5EF4-FFF2-40B4-BE49-F238E27FC236}">
                  <a16:creationId xmlns:a16="http://schemas.microsoft.com/office/drawing/2014/main" id="{4D7C0919-CFC3-4877-8ABC-64D00DB62ECC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416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38">
              <a:extLst>
                <a:ext uri="{FF2B5EF4-FFF2-40B4-BE49-F238E27FC236}">
                  <a16:creationId xmlns:a16="http://schemas.microsoft.com/office/drawing/2014/main" id="{A9EB80F1-1484-465F-8ABA-A81B67626BE9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76EA6F-C6E2-4361-9DF2-3D218D74B665}"/>
                </a:ext>
              </a:extLst>
            </p:cNvPr>
            <p:cNvSpPr txBox="1"/>
            <p:nvPr/>
          </p:nvSpPr>
          <p:spPr>
            <a:xfrm>
              <a:off x="1545360" y="2815044"/>
              <a:ext cx="1785745" cy="224023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데이터 퀄리티 체크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29F1D5-5C56-469D-B1B5-97982A6D4775}"/>
              </a:ext>
            </a:extLst>
          </p:cNvPr>
          <p:cNvGrpSpPr/>
          <p:nvPr/>
        </p:nvGrpSpPr>
        <p:grpSpPr>
          <a:xfrm>
            <a:off x="5135197" y="1832206"/>
            <a:ext cx="3922369" cy="4442968"/>
            <a:chOff x="477045" y="2716529"/>
            <a:chExt cx="3922369" cy="4042411"/>
          </a:xfrm>
        </p:grpSpPr>
        <p:sp>
          <p:nvSpPr>
            <p:cNvPr id="24" name="모서리가 둥근 직사각형 36">
              <a:extLst>
                <a:ext uri="{FF2B5EF4-FFF2-40B4-BE49-F238E27FC236}">
                  <a16:creationId xmlns:a16="http://schemas.microsoft.com/office/drawing/2014/main" id="{E421344E-1D67-4C5A-87A7-F42C26906FEB}"/>
                </a:ext>
              </a:extLst>
            </p:cNvPr>
            <p:cNvSpPr/>
            <p:nvPr/>
          </p:nvSpPr>
          <p:spPr>
            <a:xfrm>
              <a:off x="477045" y="2716529"/>
              <a:ext cx="3922369" cy="4042411"/>
            </a:xfrm>
            <a:prstGeom prst="roundRect">
              <a:avLst>
                <a:gd name="adj" fmla="val 3168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38">
              <a:extLst>
                <a:ext uri="{FF2B5EF4-FFF2-40B4-BE49-F238E27FC236}">
                  <a16:creationId xmlns:a16="http://schemas.microsoft.com/office/drawing/2014/main" id="{CFC06590-33D7-487B-9072-FD218BC2715F}"/>
                </a:ext>
              </a:extLst>
            </p:cNvPr>
            <p:cNvSpPr/>
            <p:nvPr/>
          </p:nvSpPr>
          <p:spPr>
            <a:xfrm>
              <a:off x="526933" y="3115297"/>
              <a:ext cx="3822593" cy="3590303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43441F-1F0E-4845-9341-0A5FF66CE8B8}"/>
                </a:ext>
              </a:extLst>
            </p:cNvPr>
            <p:cNvSpPr txBox="1"/>
            <p:nvPr/>
          </p:nvSpPr>
          <p:spPr>
            <a:xfrm>
              <a:off x="1304108" y="2815044"/>
              <a:ext cx="2268250" cy="224023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100000">
                        <a:schemeClr val="bg1"/>
                      </a:gs>
                      <a:gs pos="100000">
                        <a:srgbClr val="002060"/>
                      </a:gs>
                    </a:gsLst>
                    <a:lin ang="2400000" scaled="0"/>
                  </a:gradFill>
                  <a:latin typeface="+mj-ea"/>
                  <a:ea typeface="+mj-ea"/>
                </a:rPr>
                <a:t>활용 가능한 데이터 범위</a:t>
              </a:r>
            </a:p>
          </p:txBody>
        </p:sp>
      </p:grp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2CEF3B-B703-9FF7-D717-8F79342D5552}"/>
              </a:ext>
            </a:extLst>
          </p:cNvPr>
          <p:cNvSpPr txBox="1">
            <a:spLocks/>
          </p:cNvSpPr>
          <p:nvPr/>
        </p:nvSpPr>
        <p:spPr>
          <a:xfrm>
            <a:off x="867595" y="432509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데이터 품질 검증 및 적용 범위 파악</a:t>
            </a:r>
            <a:r>
              <a:rPr lang="en-US" altLang="ko-KR" sz="1400" b="0" spc="0" dirty="0"/>
              <a:t>, </a:t>
            </a:r>
            <a:r>
              <a:rPr lang="ko-KR" altLang="en-US" sz="1400" b="0" spc="0" dirty="0"/>
              <a:t>데이터의 정합성 확인을 통한 분석 기반 확립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F16C9B71-D95F-A23E-869E-F3AC8825D99F}"/>
              </a:ext>
            </a:extLst>
          </p:cNvPr>
          <p:cNvSpPr txBox="1">
            <a:spLocks/>
          </p:cNvSpPr>
          <p:nvPr/>
        </p:nvSpPr>
        <p:spPr>
          <a:xfrm>
            <a:off x="867595" y="147059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0" dirty="0"/>
              <a:t>데이터 설명</a:t>
            </a:r>
          </a:p>
        </p:txBody>
      </p:sp>
      <p:graphicFrame>
        <p:nvGraphicFramePr>
          <p:cNvPr id="16" name="표 203">
            <a:extLst>
              <a:ext uri="{FF2B5EF4-FFF2-40B4-BE49-F238E27FC236}">
                <a16:creationId xmlns:a16="http://schemas.microsoft.com/office/drawing/2014/main" id="{882DACB4-3B09-393D-00B7-A460AC55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21319"/>
              </p:ext>
            </p:extLst>
          </p:nvPr>
        </p:nvGraphicFramePr>
        <p:xfrm>
          <a:off x="1078974" y="2475549"/>
          <a:ext cx="3597435" cy="149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55">
                  <a:extLst>
                    <a:ext uri="{9D8B030D-6E8A-4147-A177-3AD203B41FA5}">
                      <a16:colId xmlns:a16="http://schemas.microsoft.com/office/drawing/2014/main" val="259442421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46924062"/>
                    </a:ext>
                  </a:extLst>
                </a:gridCol>
                <a:gridCol w="587175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587175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479190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1145709558"/>
                    </a:ext>
                  </a:extLst>
                </a:gridCol>
              </a:tblGrid>
              <a:tr h="21349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CUSTOMER</a:t>
                      </a:r>
                      <a:endParaRPr lang="ko-KR" altLang="en-US" sz="9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MOVIE_FACT</a:t>
                      </a:r>
                      <a:endParaRPr lang="ko-KR" altLang="en-US" sz="9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MOVIE</a:t>
                      </a:r>
                      <a:endParaRPr lang="ko-KR" altLang="en-US" sz="9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MOVIE_GENRE</a:t>
                      </a:r>
                      <a:endParaRPr lang="ko-KR" altLang="en-US" sz="900" spc="-100" baseline="0" dirty="0">
                        <a:gradFill>
                          <a:gsLst>
                            <a:gs pos="100000">
                              <a:schemeClr val="bg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2134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 err="1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전체컬럼</a:t>
                      </a:r>
                      <a:endParaRPr kumimoji="0" lang="ko-KR" altLang="en-US" sz="9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41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900" b="0" i="0" u="none" strike="noStrike" kern="1200" cap="none" spc="-120" normalizeH="0" baseline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2134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활용</a:t>
                      </a:r>
                      <a:endParaRPr kumimoji="0" lang="en-US" altLang="ko-KR" sz="9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불가</a:t>
                      </a:r>
                      <a:endParaRPr kumimoji="0" lang="en-US" altLang="ko-KR" sz="900" b="1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컬럼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목적 불분명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5"/>
                  </a:ext>
                </a:extLst>
              </a:tr>
              <a:tr h="2134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텍스트를 입력하세요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결측 높음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61982"/>
                  </a:ext>
                </a:extLst>
              </a:tr>
              <a:tr h="2134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텍스트를 입력하세요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성 컬럼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26405"/>
                  </a:ext>
                </a:extLst>
              </a:tr>
              <a:tr h="2134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텍스트를 입력하세요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컬럼 특징 중복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6893"/>
                  </a:ext>
                </a:extLst>
              </a:tr>
              <a:tr h="2134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활용 가능 컬럼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  <a:endParaRPr kumimoji="0" lang="ko-KR" altLang="en-US" sz="900" b="0" i="0" u="none" strike="noStrike" kern="1200" cap="none" spc="-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-1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9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81538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A73D51E9-2E38-2C8F-A01E-4131C5815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773102"/>
              </p:ext>
            </p:extLst>
          </p:nvPr>
        </p:nvGraphicFramePr>
        <p:xfrm>
          <a:off x="5259917" y="2475534"/>
          <a:ext cx="3822593" cy="25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535E741-5C4A-EAE5-6A2B-7A93BD718E9F}"/>
              </a:ext>
            </a:extLst>
          </p:cNvPr>
          <p:cNvSpPr txBox="1">
            <a:spLocks/>
          </p:cNvSpPr>
          <p:nvPr/>
        </p:nvSpPr>
        <p:spPr>
          <a:xfrm>
            <a:off x="5332150" y="4945054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0" dirty="0"/>
              <a:t>2012.10 </a:t>
            </a:r>
            <a:r>
              <a:rPr lang="ko-KR" altLang="en-US" sz="1400" spc="0" dirty="0"/>
              <a:t>데이터 제외 후 사용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0BF68C-E32F-61C4-846A-0423AE59C2F7}"/>
              </a:ext>
            </a:extLst>
          </p:cNvPr>
          <p:cNvSpPr/>
          <p:nvPr/>
        </p:nvSpPr>
        <p:spPr>
          <a:xfrm>
            <a:off x="6426932" y="2385614"/>
            <a:ext cx="1510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(MOVIE_FACT 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테이블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)</a:t>
            </a:r>
            <a:endParaRPr lang="ko-KR" altLang="en-US" sz="10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E3A6841-B0F1-6081-5672-B38CA8D1AD73}"/>
              </a:ext>
            </a:extLst>
          </p:cNvPr>
          <p:cNvGrpSpPr/>
          <p:nvPr/>
        </p:nvGrpSpPr>
        <p:grpSpPr>
          <a:xfrm>
            <a:off x="842421" y="980249"/>
            <a:ext cx="6153210" cy="671082"/>
            <a:chOff x="842421" y="980249"/>
            <a:chExt cx="6153210" cy="671082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8D12567-F11F-599B-5211-581270C456FE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B2042D70-D0AA-2490-D0D2-70776170690C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701ACEEA-81D0-C9B1-47F3-9D1CC8EA4A3E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F56AB85-55D7-E1FE-A8FB-FF00256E189C}"/>
                </a:ext>
              </a:extLst>
            </p:cNvPr>
            <p:cNvSpPr/>
            <p:nvPr/>
          </p:nvSpPr>
          <p:spPr>
            <a:xfrm>
              <a:off x="842421" y="980250"/>
              <a:ext cx="1077620" cy="671081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3" name="TextBox 226">
              <a:extLst>
                <a:ext uri="{FF2B5EF4-FFF2-40B4-BE49-F238E27FC236}">
                  <a16:creationId xmlns:a16="http://schemas.microsoft.com/office/drawing/2014/main" id="{C8F82E29-713D-CE86-F2D5-6DB2AEB9EB4D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6472B398-6214-7D47-6F25-D13A09DAC8A5}"/>
                </a:ext>
              </a:extLst>
            </p:cNvPr>
            <p:cNvSpPr/>
            <p:nvPr/>
          </p:nvSpPr>
          <p:spPr>
            <a:xfrm>
              <a:off x="2004896" y="980250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5" name="TextBox 226">
              <a:extLst>
                <a:ext uri="{FF2B5EF4-FFF2-40B4-BE49-F238E27FC236}">
                  <a16:creationId xmlns:a16="http://schemas.microsoft.com/office/drawing/2014/main" id="{CD1BB4AE-096A-1764-419C-9E4E5140B31A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rgbClr val="1C5040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rgbClr val="1C5040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151A67C9-A74C-6E6D-5578-BC926753EB33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D492E01-73DE-4DC4-ECF7-EC3A7B3BE0F9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0F857758-5950-D699-A00E-DF2F5310D21B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9" name="TextBox 226">
              <a:extLst>
                <a:ext uri="{FF2B5EF4-FFF2-40B4-BE49-F238E27FC236}">
                  <a16:creationId xmlns:a16="http://schemas.microsoft.com/office/drawing/2014/main" id="{880516EF-A9C9-84D0-95D3-FA8188F533FD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32B111-BE80-60BB-3F16-DBC36C85A243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1" name="TextBox 226">
              <a:extLst>
                <a:ext uri="{FF2B5EF4-FFF2-40B4-BE49-F238E27FC236}">
                  <a16:creationId xmlns:a16="http://schemas.microsoft.com/office/drawing/2014/main" id="{7C0C4AAB-EB7C-77FE-EB8D-52BB6AC30C4A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F3004E9B-C3C7-18CC-FBF5-A3BCE6B9D1A6}"/>
                </a:ext>
              </a:extLst>
            </p:cNvPr>
            <p:cNvSpPr/>
            <p:nvPr/>
          </p:nvSpPr>
          <p:spPr>
            <a:xfrm>
              <a:off x="864486" y="1198672"/>
              <a:ext cx="1033489" cy="408159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8369595-9476-3138-46C1-F10E9F215392}"/>
                </a:ext>
              </a:extLst>
            </p:cNvPr>
            <p:cNvSpPr/>
            <p:nvPr/>
          </p:nvSpPr>
          <p:spPr>
            <a:xfrm>
              <a:off x="901483" y="1246090"/>
              <a:ext cx="846386" cy="26674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주요 테이블 관계도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데이터 퀄리티 체크</a:t>
              </a:r>
              <a:endParaRPr lang="en-US" altLang="ko-KR" sz="700" dirty="0">
                <a:latin typeface="+mn-ea"/>
              </a:endParaRPr>
            </a:p>
          </p:txBody>
        </p:sp>
      </p:grp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0038E63-7CA7-27B5-557F-27BD50F2AF46}"/>
              </a:ext>
            </a:extLst>
          </p:cNvPr>
          <p:cNvSpPr txBox="1">
            <a:spLocks/>
          </p:cNvSpPr>
          <p:nvPr/>
        </p:nvSpPr>
        <p:spPr>
          <a:xfrm>
            <a:off x="1042717" y="4263565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spc="0" dirty="0"/>
              <a:t>전체 컬럼 중 활용 </a:t>
            </a:r>
            <a:r>
              <a:rPr lang="ko-KR" altLang="en-US" sz="1200" b="0" spc="0"/>
              <a:t>가능한 컬럼은</a:t>
            </a:r>
            <a:br>
              <a:rPr lang="en-US" altLang="ko-KR" sz="1200" b="0" spc="0" dirty="0"/>
            </a:br>
            <a:r>
              <a:rPr lang="en-US" altLang="ko-KR" sz="1200" b="0" spc="0" dirty="0"/>
              <a:t>CUSTOMER 19</a:t>
            </a:r>
            <a:r>
              <a:rPr lang="ko-KR" altLang="en-US" sz="1200" b="0" spc="0" dirty="0"/>
              <a:t>개</a:t>
            </a:r>
            <a:r>
              <a:rPr lang="en-US" altLang="ko-KR" sz="1200" b="0" spc="0" dirty="0"/>
              <a:t>, MOVIE_FACT 7</a:t>
            </a:r>
            <a:r>
              <a:rPr lang="ko-KR" altLang="en-US" sz="1200" b="0" spc="0" dirty="0"/>
              <a:t>개</a:t>
            </a:r>
            <a:r>
              <a:rPr lang="en-US" altLang="ko-KR" sz="1200" b="0" spc="0" dirty="0"/>
              <a:t>, </a:t>
            </a:r>
            <a:br>
              <a:rPr lang="en-US" altLang="ko-KR" sz="1200" b="0" spc="0" dirty="0"/>
            </a:br>
            <a:r>
              <a:rPr lang="en-US" altLang="ko-KR" sz="1200" b="0" spc="0" dirty="0"/>
              <a:t>MOVIE 6</a:t>
            </a:r>
            <a:r>
              <a:rPr lang="ko-KR" altLang="en-US" sz="1200" b="0" spc="0" dirty="0"/>
              <a:t>개</a:t>
            </a:r>
            <a:r>
              <a:rPr lang="en-US" altLang="ko-KR" sz="1200" b="0" spc="0" dirty="0"/>
              <a:t>, MOVIE_FACT 2</a:t>
            </a:r>
            <a:r>
              <a:rPr lang="ko-KR" altLang="en-US" sz="1200" b="0" spc="0" dirty="0"/>
              <a:t>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DACC78-1F91-4013-0E07-7BCBBE34F4E0}"/>
              </a:ext>
            </a:extLst>
          </p:cNvPr>
          <p:cNvSpPr/>
          <p:nvPr/>
        </p:nvSpPr>
        <p:spPr>
          <a:xfrm>
            <a:off x="8583930" y="4006215"/>
            <a:ext cx="389501" cy="710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6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193" y="341261"/>
            <a:ext cx="215336" cy="430887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76946" y="6664716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B7CE9-B25E-0C02-6ACD-A04C47E88F95}"/>
              </a:ext>
            </a:extLst>
          </p:cNvPr>
          <p:cNvSpPr/>
          <p:nvPr/>
        </p:nvSpPr>
        <p:spPr>
          <a:xfrm>
            <a:off x="958122" y="186055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BF1B4-3D0D-FF5A-3B96-A636990FB1D1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기초 현황 탐색을 통한 데이터 이해 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2AE34BF-87F2-4E70-78F0-7AE2A03E6384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0" dirty="0"/>
              <a:t>EDA</a:t>
            </a:r>
            <a:endParaRPr lang="ko-KR" altLang="en-US" sz="2000" spc="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EEE43F9-E9A9-2D45-9063-DB1D9C4AFE7B}"/>
              </a:ext>
            </a:extLst>
          </p:cNvPr>
          <p:cNvGrpSpPr/>
          <p:nvPr/>
        </p:nvGrpSpPr>
        <p:grpSpPr>
          <a:xfrm>
            <a:off x="801142" y="3484446"/>
            <a:ext cx="1071084" cy="223421"/>
            <a:chOff x="486594" y="1278160"/>
            <a:chExt cx="1071084" cy="22342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B57834B-5A40-2A06-D771-27632436893F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4DFD5F45-0E16-5745-17F9-F9B9E5155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3BAB180A-A513-F9C5-9B29-1BA193BE5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63723D8-A7AF-9527-600C-5103BAF52BC9}"/>
                </a:ext>
              </a:extLst>
            </p:cNvPr>
            <p:cNvSpPr/>
            <p:nvPr/>
          </p:nvSpPr>
          <p:spPr>
            <a:xfrm>
              <a:off x="777015" y="1286137"/>
              <a:ext cx="780663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기초 현황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F2FD461F-24F0-F431-DD12-040B29ECEEF3}"/>
              </a:ext>
            </a:extLst>
          </p:cNvPr>
          <p:cNvSpPr txBox="1">
            <a:spLocks/>
          </p:cNvSpPr>
          <p:nvPr/>
        </p:nvSpPr>
        <p:spPr>
          <a:xfrm>
            <a:off x="1108704" y="3752769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b="0" spc="0" dirty="0"/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1CACF680-5CEA-23FE-4A0F-05B7FD7B2AA3}"/>
              </a:ext>
            </a:extLst>
          </p:cNvPr>
          <p:cNvSpPr txBox="1">
            <a:spLocks/>
          </p:cNvSpPr>
          <p:nvPr/>
        </p:nvSpPr>
        <p:spPr>
          <a:xfrm>
            <a:off x="1117038" y="4939641"/>
            <a:ext cx="3597434" cy="83634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b="0" spc="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C9A06A-E17F-53FA-BD2D-370ED65DE763}"/>
              </a:ext>
            </a:extLst>
          </p:cNvPr>
          <p:cNvGrpSpPr/>
          <p:nvPr/>
        </p:nvGrpSpPr>
        <p:grpSpPr>
          <a:xfrm>
            <a:off x="5331727" y="2079948"/>
            <a:ext cx="1492673" cy="223421"/>
            <a:chOff x="486594" y="1278160"/>
            <a:chExt cx="1492673" cy="22342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15A4633-20B6-CB7B-E56F-611BF68928BA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344BAD2E-074A-C6E2-C4C8-4E756FF03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EFB9ED0A-CC53-6CFA-E609-6FCD44176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8E363D-84B3-6BF2-4BFA-D88BD8481DE9}"/>
                </a:ext>
              </a:extLst>
            </p:cNvPr>
            <p:cNvSpPr/>
            <p:nvPr/>
          </p:nvSpPr>
          <p:spPr>
            <a:xfrm>
              <a:off x="777015" y="1286137"/>
              <a:ext cx="1202252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분석 대상 선정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6FF9173-5023-F76E-B37F-F8C3FEA06CCD}"/>
              </a:ext>
            </a:extLst>
          </p:cNvPr>
          <p:cNvGrpSpPr/>
          <p:nvPr/>
        </p:nvGrpSpPr>
        <p:grpSpPr>
          <a:xfrm>
            <a:off x="5283483" y="4342305"/>
            <a:ext cx="3828159" cy="2180414"/>
            <a:chOff x="495493" y="2122009"/>
            <a:chExt cx="3828159" cy="218041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B8807C6-61C1-0D4A-331F-E5D2DB249440}"/>
                </a:ext>
              </a:extLst>
            </p:cNvPr>
            <p:cNvGrpSpPr/>
            <p:nvPr/>
          </p:nvGrpSpPr>
          <p:grpSpPr>
            <a:xfrm>
              <a:off x="495493" y="2122009"/>
              <a:ext cx="3828159" cy="2180414"/>
              <a:chOff x="477141" y="2067688"/>
              <a:chExt cx="3828159" cy="2180414"/>
            </a:xfrm>
          </p:grpSpPr>
          <p:sp>
            <p:nvSpPr>
              <p:cNvPr id="104" name="모서리가 둥근 직사각형 8">
                <a:extLst>
                  <a:ext uri="{FF2B5EF4-FFF2-40B4-BE49-F238E27FC236}">
                    <a16:creationId xmlns:a16="http://schemas.microsoft.com/office/drawing/2014/main" id="{E42D3302-829A-18B8-2663-11BB93EB5D59}"/>
                  </a:ext>
                </a:extLst>
              </p:cNvPr>
              <p:cNvSpPr/>
              <p:nvPr/>
            </p:nvSpPr>
            <p:spPr>
              <a:xfrm>
                <a:off x="477141" y="2819093"/>
                <a:ext cx="3828159" cy="1429009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D17A1FE-F46D-AA4D-DC68-315568218E67}"/>
                  </a:ext>
                </a:extLst>
              </p:cNvPr>
              <p:cNvSpPr txBox="1"/>
              <p:nvPr/>
            </p:nvSpPr>
            <p:spPr>
              <a:xfrm>
                <a:off x="823243" y="2067688"/>
                <a:ext cx="160941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전체 고객 타겟 설정 이유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</p:grpSp>
        <p:sp>
          <p:nvSpPr>
            <p:cNvPr id="103" name="TextBox 226">
              <a:extLst>
                <a:ext uri="{FF2B5EF4-FFF2-40B4-BE49-F238E27FC236}">
                  <a16:creationId xmlns:a16="http://schemas.microsoft.com/office/drawing/2014/main" id="{E718177E-335C-42D0-09BC-384FAD58A370}"/>
                </a:ext>
              </a:extLst>
            </p:cNvPr>
            <p:cNvSpPr txBox="1"/>
            <p:nvPr/>
          </p:nvSpPr>
          <p:spPr>
            <a:xfrm>
              <a:off x="602325" y="3137517"/>
              <a:ext cx="3721327" cy="8848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</a:t>
              </a:r>
              <a:r>
                <a:rPr lang="ko-KR" altLang="en-US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그룹의 전반적인 특성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을 파악하기 위해</a:t>
              </a:r>
              <a:endPara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활동하지 않는 고객을 대상으로 마케팅을 진행하여 이들이 </a:t>
              </a:r>
              <a:r>
                <a:rPr lang="ko-KR" altLang="en-US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다시</a:t>
              </a:r>
              <a:br>
                <a:rPr lang="en-US" altLang="ko-KR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en-US" altLang="ko-KR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 </a:t>
              </a:r>
              <a:r>
                <a:rPr lang="ko-KR" altLang="en-US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활동하도록 유도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할 수 있음</a:t>
              </a:r>
              <a:endPara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활동하지 않는 고객과 </a:t>
              </a:r>
              <a:r>
                <a:rPr lang="ko-KR" altLang="en-US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유사한 특성 가진 고객을 분석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하고</a:t>
              </a:r>
              <a: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활동 </a:t>
              </a:r>
              <a:b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</a:br>
              <a: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 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패턴을 이용해</a:t>
              </a:r>
              <a:r>
                <a:rPr lang="en-US" altLang="ko-KR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, </a:t>
              </a:r>
              <a:r>
                <a:rPr lang="ko-KR" altLang="en-US" sz="1050" spc="-10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비활동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고객에게 </a:t>
              </a:r>
              <a:r>
                <a:rPr lang="ko-KR" altLang="en-US" sz="1050" b="1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맞춤형 마케팅 전략</a:t>
              </a:r>
              <a:r>
                <a:rPr lang="ko-KR" altLang="en-US" sz="1050" spc="-1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을 세울 수 있음</a:t>
              </a:r>
              <a:endParaRPr lang="en-US" altLang="ko-KR" sz="1050" spc="-1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B8135E-5E67-A252-53E3-DAA3A894AD9F}"/>
              </a:ext>
            </a:extLst>
          </p:cNvPr>
          <p:cNvGrpSpPr/>
          <p:nvPr/>
        </p:nvGrpSpPr>
        <p:grpSpPr>
          <a:xfrm>
            <a:off x="801142" y="2079948"/>
            <a:ext cx="1069480" cy="223421"/>
            <a:chOff x="486594" y="1278160"/>
            <a:chExt cx="1069480" cy="22342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6E6E928D-8D12-9926-2A25-089E0E7559E4}"/>
                </a:ext>
              </a:extLst>
            </p:cNvPr>
            <p:cNvGrpSpPr/>
            <p:nvPr/>
          </p:nvGrpSpPr>
          <p:grpSpPr>
            <a:xfrm>
              <a:off x="486594" y="1278160"/>
              <a:ext cx="234950" cy="201212"/>
              <a:chOff x="-1577975" y="808038"/>
              <a:chExt cx="2144713" cy="1836737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5DF0800F-9FB0-B77E-9AEF-0C13F0261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77975" y="846138"/>
                <a:ext cx="1795463" cy="1798637"/>
              </a:xfrm>
              <a:custGeom>
                <a:avLst/>
                <a:gdLst>
                  <a:gd name="T0" fmla="*/ 1131 w 1131"/>
                  <a:gd name="T1" fmla="*/ 379 h 1133"/>
                  <a:gd name="T2" fmla="*/ 991 w 1131"/>
                  <a:gd name="T3" fmla="*/ 518 h 1133"/>
                  <a:gd name="T4" fmla="*/ 991 w 1131"/>
                  <a:gd name="T5" fmla="*/ 992 h 1133"/>
                  <a:gd name="T6" fmla="*/ 138 w 1131"/>
                  <a:gd name="T7" fmla="*/ 992 h 1133"/>
                  <a:gd name="T8" fmla="*/ 138 w 1131"/>
                  <a:gd name="T9" fmla="*/ 139 h 1133"/>
                  <a:gd name="T10" fmla="*/ 991 w 1131"/>
                  <a:gd name="T11" fmla="*/ 139 h 1133"/>
                  <a:gd name="T12" fmla="*/ 991 w 1131"/>
                  <a:gd name="T13" fmla="*/ 153 h 1133"/>
                  <a:gd name="T14" fmla="*/ 1131 w 1131"/>
                  <a:gd name="T15" fmla="*/ 15 h 1133"/>
                  <a:gd name="T16" fmla="*/ 1131 w 1131"/>
                  <a:gd name="T17" fmla="*/ 0 h 1133"/>
                  <a:gd name="T18" fmla="*/ 0 w 1131"/>
                  <a:gd name="T19" fmla="*/ 0 h 1133"/>
                  <a:gd name="T20" fmla="*/ 0 w 1131"/>
                  <a:gd name="T21" fmla="*/ 1133 h 1133"/>
                  <a:gd name="T22" fmla="*/ 1131 w 1131"/>
                  <a:gd name="T23" fmla="*/ 1133 h 1133"/>
                  <a:gd name="T24" fmla="*/ 1131 w 1131"/>
                  <a:gd name="T25" fmla="*/ 379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1" h="1133">
                    <a:moveTo>
                      <a:pt x="1131" y="379"/>
                    </a:moveTo>
                    <a:lnTo>
                      <a:pt x="991" y="518"/>
                    </a:lnTo>
                    <a:lnTo>
                      <a:pt x="991" y="992"/>
                    </a:lnTo>
                    <a:lnTo>
                      <a:pt x="138" y="992"/>
                    </a:lnTo>
                    <a:lnTo>
                      <a:pt x="138" y="139"/>
                    </a:lnTo>
                    <a:lnTo>
                      <a:pt x="991" y="139"/>
                    </a:lnTo>
                    <a:lnTo>
                      <a:pt x="991" y="153"/>
                    </a:lnTo>
                    <a:lnTo>
                      <a:pt x="1131" y="15"/>
                    </a:lnTo>
                    <a:lnTo>
                      <a:pt x="1131" y="0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1131" y="1133"/>
                    </a:lnTo>
                    <a:lnTo>
                      <a:pt x="1131" y="379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72882754-9499-CF46-C60C-0143168D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5075" y="808038"/>
                <a:ext cx="1801813" cy="1435100"/>
              </a:xfrm>
              <a:custGeom>
                <a:avLst/>
                <a:gdLst>
                  <a:gd name="T0" fmla="*/ 0 w 1135"/>
                  <a:gd name="T1" fmla="*/ 547 h 904"/>
                  <a:gd name="T2" fmla="*/ 127 w 1135"/>
                  <a:gd name="T3" fmla="*/ 418 h 904"/>
                  <a:gd name="T4" fmla="*/ 358 w 1135"/>
                  <a:gd name="T5" fmla="*/ 647 h 904"/>
                  <a:gd name="T6" fmla="*/ 1006 w 1135"/>
                  <a:gd name="T7" fmla="*/ 0 h 904"/>
                  <a:gd name="T8" fmla="*/ 1135 w 1135"/>
                  <a:gd name="T9" fmla="*/ 129 h 904"/>
                  <a:gd name="T10" fmla="*/ 358 w 1135"/>
                  <a:gd name="T11" fmla="*/ 904 h 904"/>
                  <a:gd name="T12" fmla="*/ 0 w 1135"/>
                  <a:gd name="T13" fmla="*/ 547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5" h="904">
                    <a:moveTo>
                      <a:pt x="0" y="547"/>
                    </a:moveTo>
                    <a:lnTo>
                      <a:pt x="127" y="418"/>
                    </a:lnTo>
                    <a:lnTo>
                      <a:pt x="358" y="647"/>
                    </a:lnTo>
                    <a:lnTo>
                      <a:pt x="1006" y="0"/>
                    </a:lnTo>
                    <a:lnTo>
                      <a:pt x="1135" y="129"/>
                    </a:lnTo>
                    <a:lnTo>
                      <a:pt x="358" y="904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3088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CACEFC8-D87B-4BA8-6E47-AF4263AFB19E}"/>
                </a:ext>
              </a:extLst>
            </p:cNvPr>
            <p:cNvSpPr/>
            <p:nvPr/>
          </p:nvSpPr>
          <p:spPr>
            <a:xfrm>
              <a:off x="777015" y="1286137"/>
              <a:ext cx="779059" cy="21544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 defTabSz="457196"/>
              <a:r>
                <a:rPr lang="en-US" altLang="ko-KR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EDA </a:t>
              </a:r>
              <a:r>
                <a:rPr lang="ko-KR" altLang="en-US" sz="1400" b="1" kern="0" dirty="0">
                  <a:gradFill>
                    <a:gsLst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1"/>
                  </a:gradFill>
                  <a:latin typeface="+mj-ea"/>
                  <a:ea typeface="+mj-ea"/>
                </a:rPr>
                <a:t>목적</a:t>
              </a:r>
              <a:endParaRPr lang="en-US" altLang="ko-KR" sz="1400" kern="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23" name="텍스트 개체 틀 2">
            <a:extLst>
              <a:ext uri="{FF2B5EF4-FFF2-40B4-BE49-F238E27FC236}">
                <a16:creationId xmlns:a16="http://schemas.microsoft.com/office/drawing/2014/main" id="{CADD0025-6FDB-360C-4D8E-14A7C700236F}"/>
              </a:ext>
            </a:extLst>
          </p:cNvPr>
          <p:cNvSpPr txBox="1">
            <a:spLocks/>
          </p:cNvSpPr>
          <p:nvPr/>
        </p:nvSpPr>
        <p:spPr>
          <a:xfrm>
            <a:off x="720987" y="2388435"/>
            <a:ext cx="3926724" cy="7179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ko-KR" altLang="en-US" sz="1100" b="0" spc="0" dirty="0"/>
              <a:t>데이터에 대한 이해를 위한 기본 현황 탐색</a:t>
            </a:r>
            <a:endParaRPr lang="en-US" altLang="ko-KR" sz="1100" b="0" spc="0" dirty="0"/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ko-KR" altLang="en-US" sz="1100" b="0" spc="0" dirty="0"/>
              <a:t>장르 현황과 활동 현황 결과로 이벤트 정의</a:t>
            </a:r>
            <a:endParaRPr lang="en-US" altLang="ko-KR" sz="1100" b="0" spc="0" dirty="0"/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ko-KR" altLang="en-US" sz="1100" b="0" spc="0" dirty="0"/>
              <a:t>이벤트 현황 탐색</a:t>
            </a: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0A48B3C2-0E07-E968-5535-AC5BE7B41E00}"/>
              </a:ext>
            </a:extLst>
          </p:cNvPr>
          <p:cNvGrpSpPr/>
          <p:nvPr/>
        </p:nvGrpSpPr>
        <p:grpSpPr>
          <a:xfrm>
            <a:off x="720987" y="3845974"/>
            <a:ext cx="3853631" cy="592766"/>
            <a:chOff x="470021" y="2026303"/>
            <a:chExt cx="3853631" cy="727167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959B564-8E68-9DD2-C034-EBD3379B6C2B}"/>
                </a:ext>
              </a:extLst>
            </p:cNvPr>
            <p:cNvGrpSpPr/>
            <p:nvPr/>
          </p:nvGrpSpPr>
          <p:grpSpPr>
            <a:xfrm>
              <a:off x="470021" y="2026303"/>
              <a:ext cx="3853631" cy="727167"/>
              <a:chOff x="451669" y="1971982"/>
              <a:chExt cx="3853631" cy="727167"/>
            </a:xfrm>
          </p:grpSpPr>
          <p:sp>
            <p:nvSpPr>
              <p:cNvPr id="145" name="모서리가 둥근 직사각형 8">
                <a:extLst>
                  <a:ext uri="{FF2B5EF4-FFF2-40B4-BE49-F238E27FC236}">
                    <a16:creationId xmlns:a16="http://schemas.microsoft.com/office/drawing/2014/main" id="{E8B7AAFA-041B-352E-2ACF-F9C4DAAAA2D3}"/>
                  </a:ext>
                </a:extLst>
              </p:cNvPr>
              <p:cNvSpPr/>
              <p:nvPr/>
            </p:nvSpPr>
            <p:spPr>
              <a:xfrm>
                <a:off x="477141" y="2145246"/>
                <a:ext cx="3828159" cy="553903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89C9D6C5-F6D7-F2BD-541D-27AE7641409A}"/>
                  </a:ext>
                </a:extLst>
              </p:cNvPr>
              <p:cNvSpPr/>
              <p:nvPr/>
            </p:nvSpPr>
            <p:spPr>
              <a:xfrm>
                <a:off x="451669" y="1971982"/>
                <a:ext cx="3148781" cy="327359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EE1AD76-45D5-2913-7D8F-892DA8A8BFBA}"/>
                  </a:ext>
                </a:extLst>
              </p:cNvPr>
              <p:cNvSpPr txBox="1"/>
              <p:nvPr/>
            </p:nvSpPr>
            <p:spPr>
              <a:xfrm>
                <a:off x="823243" y="2048497"/>
                <a:ext cx="804707" cy="2076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전체 영화 수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6206AE34-7280-5B9F-D87B-BFE3D490AF5C}"/>
                  </a:ext>
                </a:extLst>
              </p:cNvPr>
              <p:cNvSpPr/>
              <p:nvPr/>
            </p:nvSpPr>
            <p:spPr>
              <a:xfrm>
                <a:off x="489473" y="2002174"/>
                <a:ext cx="218393" cy="2524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1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44" name="TextBox 226">
              <a:extLst>
                <a:ext uri="{FF2B5EF4-FFF2-40B4-BE49-F238E27FC236}">
                  <a16:creationId xmlns:a16="http://schemas.microsoft.com/office/drawing/2014/main" id="{EB79F299-EDEA-8462-BE54-AC88A182A295}"/>
                </a:ext>
              </a:extLst>
            </p:cNvPr>
            <p:cNvSpPr txBox="1"/>
            <p:nvPr/>
          </p:nvSpPr>
          <p:spPr>
            <a:xfrm>
              <a:off x="706520" y="2449598"/>
              <a:ext cx="604333" cy="20765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5,076</a:t>
              </a:r>
              <a:r>
                <a:rPr lang="ko-KR" altLang="en-US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개</a:t>
              </a:r>
              <a:endParaRPr lang="en-US" altLang="ko-KR" sz="11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AE4BDBE-03FF-B941-D996-E1EB25807961}"/>
              </a:ext>
            </a:extLst>
          </p:cNvPr>
          <p:cNvGrpSpPr/>
          <p:nvPr/>
        </p:nvGrpSpPr>
        <p:grpSpPr>
          <a:xfrm>
            <a:off x="720987" y="4584018"/>
            <a:ext cx="3853631" cy="592766"/>
            <a:chOff x="470021" y="2026303"/>
            <a:chExt cx="3853631" cy="72716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0EB983E-8349-811D-69EC-226B6E70C93D}"/>
                </a:ext>
              </a:extLst>
            </p:cNvPr>
            <p:cNvGrpSpPr/>
            <p:nvPr/>
          </p:nvGrpSpPr>
          <p:grpSpPr>
            <a:xfrm>
              <a:off x="470021" y="2026303"/>
              <a:ext cx="3853631" cy="727167"/>
              <a:chOff x="451669" y="1971982"/>
              <a:chExt cx="3853631" cy="727167"/>
            </a:xfrm>
          </p:grpSpPr>
          <p:sp>
            <p:nvSpPr>
              <p:cNvPr id="159" name="모서리가 둥근 직사각형 8">
                <a:extLst>
                  <a:ext uri="{FF2B5EF4-FFF2-40B4-BE49-F238E27FC236}">
                    <a16:creationId xmlns:a16="http://schemas.microsoft.com/office/drawing/2014/main" id="{6B670F64-FC20-668F-486F-339CABB38452}"/>
                  </a:ext>
                </a:extLst>
              </p:cNvPr>
              <p:cNvSpPr/>
              <p:nvPr/>
            </p:nvSpPr>
            <p:spPr>
              <a:xfrm>
                <a:off x="477141" y="2145246"/>
                <a:ext cx="3828159" cy="553903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D7BB7888-5B2F-CF2B-F390-8617E0AAC481}"/>
                  </a:ext>
                </a:extLst>
              </p:cNvPr>
              <p:cNvSpPr/>
              <p:nvPr/>
            </p:nvSpPr>
            <p:spPr>
              <a:xfrm>
                <a:off x="451669" y="1971982"/>
                <a:ext cx="3148781" cy="327359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66710CC-3087-66CB-6271-5FD00E938568}"/>
                  </a:ext>
                </a:extLst>
              </p:cNvPr>
              <p:cNvSpPr txBox="1"/>
              <p:nvPr/>
            </p:nvSpPr>
            <p:spPr>
              <a:xfrm>
                <a:off x="823243" y="2048497"/>
                <a:ext cx="804707" cy="2076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전체 장르 수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2BE65D5-F365-0A9A-3681-8919B9AF211A}"/>
                  </a:ext>
                </a:extLst>
              </p:cNvPr>
              <p:cNvSpPr/>
              <p:nvPr/>
            </p:nvSpPr>
            <p:spPr>
              <a:xfrm>
                <a:off x="489473" y="2002174"/>
                <a:ext cx="218393" cy="2524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2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58" name="TextBox 226">
              <a:extLst>
                <a:ext uri="{FF2B5EF4-FFF2-40B4-BE49-F238E27FC236}">
                  <a16:creationId xmlns:a16="http://schemas.microsoft.com/office/drawing/2014/main" id="{52FFC7E7-C59F-56AC-3DFC-229B869F8BBB}"/>
                </a:ext>
              </a:extLst>
            </p:cNvPr>
            <p:cNvSpPr txBox="1"/>
            <p:nvPr/>
          </p:nvSpPr>
          <p:spPr>
            <a:xfrm>
              <a:off x="706520" y="2449598"/>
              <a:ext cx="403957" cy="20765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23</a:t>
              </a:r>
              <a:r>
                <a:rPr lang="ko-KR" altLang="en-US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개</a:t>
              </a:r>
              <a:endParaRPr lang="en-US" altLang="ko-KR" sz="11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56A20A1-A756-54CE-04EE-61C376210758}"/>
              </a:ext>
            </a:extLst>
          </p:cNvPr>
          <p:cNvGrpSpPr/>
          <p:nvPr/>
        </p:nvGrpSpPr>
        <p:grpSpPr>
          <a:xfrm>
            <a:off x="720987" y="5322062"/>
            <a:ext cx="3853631" cy="592766"/>
            <a:chOff x="470021" y="2026303"/>
            <a:chExt cx="3853631" cy="72716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1A478DDB-2D33-1F72-A0F5-9BFAA9A3EAD5}"/>
                </a:ext>
              </a:extLst>
            </p:cNvPr>
            <p:cNvGrpSpPr/>
            <p:nvPr/>
          </p:nvGrpSpPr>
          <p:grpSpPr>
            <a:xfrm>
              <a:off x="470021" y="2026303"/>
              <a:ext cx="3853631" cy="727167"/>
              <a:chOff x="451669" y="1971982"/>
              <a:chExt cx="3853631" cy="727167"/>
            </a:xfrm>
          </p:grpSpPr>
          <p:sp>
            <p:nvSpPr>
              <p:cNvPr id="166" name="모서리가 둥근 직사각형 8">
                <a:extLst>
                  <a:ext uri="{FF2B5EF4-FFF2-40B4-BE49-F238E27FC236}">
                    <a16:creationId xmlns:a16="http://schemas.microsoft.com/office/drawing/2014/main" id="{A4116D90-5574-F72A-45BC-5215359A9080}"/>
                  </a:ext>
                </a:extLst>
              </p:cNvPr>
              <p:cNvSpPr/>
              <p:nvPr/>
            </p:nvSpPr>
            <p:spPr>
              <a:xfrm>
                <a:off x="477141" y="2145246"/>
                <a:ext cx="3828159" cy="553903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351353B9-2EEB-359F-46BB-569901F0E92D}"/>
                  </a:ext>
                </a:extLst>
              </p:cNvPr>
              <p:cNvSpPr/>
              <p:nvPr/>
            </p:nvSpPr>
            <p:spPr>
              <a:xfrm>
                <a:off x="451669" y="1971982"/>
                <a:ext cx="3148781" cy="327359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D1AAB7-6445-1BE5-7159-AD068B83E13A}"/>
                  </a:ext>
                </a:extLst>
              </p:cNvPr>
              <p:cNvSpPr txBox="1"/>
              <p:nvPr/>
            </p:nvSpPr>
            <p:spPr>
              <a:xfrm>
                <a:off x="823243" y="2048497"/>
                <a:ext cx="804707" cy="2076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전체 고객 수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29869FC0-4DCD-07A9-6936-02A290F53DAE}"/>
                  </a:ext>
                </a:extLst>
              </p:cNvPr>
              <p:cNvSpPr/>
              <p:nvPr/>
            </p:nvSpPr>
            <p:spPr>
              <a:xfrm>
                <a:off x="489473" y="2002174"/>
                <a:ext cx="218393" cy="2524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3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65" name="TextBox 226">
              <a:extLst>
                <a:ext uri="{FF2B5EF4-FFF2-40B4-BE49-F238E27FC236}">
                  <a16:creationId xmlns:a16="http://schemas.microsoft.com/office/drawing/2014/main" id="{856C8F1D-E1B7-86D8-A80A-E16909EEE7CD}"/>
                </a:ext>
              </a:extLst>
            </p:cNvPr>
            <p:cNvSpPr txBox="1"/>
            <p:nvPr/>
          </p:nvSpPr>
          <p:spPr>
            <a:xfrm>
              <a:off x="706520" y="2449598"/>
              <a:ext cx="604333" cy="20765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4,749</a:t>
              </a:r>
              <a:r>
                <a:rPr lang="ko-KR" altLang="en-US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명</a:t>
              </a:r>
              <a:endParaRPr lang="en-US" altLang="ko-KR" sz="11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08E035D9-54B1-7008-10DA-86EC663B8686}"/>
              </a:ext>
            </a:extLst>
          </p:cNvPr>
          <p:cNvSpPr/>
          <p:nvPr/>
        </p:nvSpPr>
        <p:spPr>
          <a:xfrm>
            <a:off x="5309956" y="4923839"/>
            <a:ext cx="3148781" cy="266854"/>
          </a:xfrm>
          <a:prstGeom prst="roundRect">
            <a:avLst>
              <a:gd name="adj" fmla="val 50000"/>
            </a:avLst>
          </a:prstGeom>
          <a:solidFill>
            <a:srgbClr val="308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D52B9E-6AF9-A38A-199B-3528052B4461}"/>
              </a:ext>
            </a:extLst>
          </p:cNvPr>
          <p:cNvSpPr txBox="1"/>
          <p:nvPr/>
        </p:nvSpPr>
        <p:spPr>
          <a:xfrm>
            <a:off x="5681530" y="4986212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100" b="1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전체 고객 타겟 설정 이유</a:t>
            </a:r>
            <a:endParaRPr lang="en-US" altLang="ko-KR" sz="1100" b="1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8AF2DD0-3ACA-A1F4-E254-264B68705599}"/>
              </a:ext>
            </a:extLst>
          </p:cNvPr>
          <p:cNvSpPr/>
          <p:nvPr/>
        </p:nvSpPr>
        <p:spPr>
          <a:xfrm>
            <a:off x="5347760" y="4948451"/>
            <a:ext cx="218393" cy="20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gradFill>
                  <a:gsLst>
                    <a:gs pos="100000">
                      <a:srgbClr val="30886D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3</a:t>
            </a:r>
            <a:endParaRPr lang="ko-KR" altLang="en-US" sz="1400" b="1" dirty="0">
              <a:gradFill>
                <a:gsLst>
                  <a:gs pos="100000">
                    <a:srgbClr val="30886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4B4F475-7EFC-4282-D017-F5EFCAA62A5A}"/>
              </a:ext>
            </a:extLst>
          </p:cNvPr>
          <p:cNvGrpSpPr/>
          <p:nvPr/>
        </p:nvGrpSpPr>
        <p:grpSpPr>
          <a:xfrm>
            <a:off x="5283483" y="2438789"/>
            <a:ext cx="3853631" cy="592766"/>
            <a:chOff x="470021" y="2026303"/>
            <a:chExt cx="3853631" cy="727167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AB9093DE-26E8-B988-03A8-EEFB2940DF8C}"/>
                </a:ext>
              </a:extLst>
            </p:cNvPr>
            <p:cNvGrpSpPr/>
            <p:nvPr/>
          </p:nvGrpSpPr>
          <p:grpSpPr>
            <a:xfrm>
              <a:off x="470021" y="2026303"/>
              <a:ext cx="3853631" cy="727167"/>
              <a:chOff x="451669" y="1971982"/>
              <a:chExt cx="3853631" cy="727167"/>
            </a:xfrm>
          </p:grpSpPr>
          <p:sp>
            <p:nvSpPr>
              <p:cNvPr id="204" name="모서리가 둥근 직사각형 8">
                <a:extLst>
                  <a:ext uri="{FF2B5EF4-FFF2-40B4-BE49-F238E27FC236}">
                    <a16:creationId xmlns:a16="http://schemas.microsoft.com/office/drawing/2014/main" id="{28C39C8E-7809-04F3-062D-F63B852DB8D0}"/>
                  </a:ext>
                </a:extLst>
              </p:cNvPr>
              <p:cNvSpPr/>
              <p:nvPr/>
            </p:nvSpPr>
            <p:spPr>
              <a:xfrm>
                <a:off x="477141" y="2145246"/>
                <a:ext cx="3828159" cy="553903"/>
              </a:xfrm>
              <a:prstGeom prst="roundRect">
                <a:avLst>
                  <a:gd name="adj" fmla="val 804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63F8CBC7-CB8D-21AB-43E1-BA72FA51346B}"/>
                  </a:ext>
                </a:extLst>
              </p:cNvPr>
              <p:cNvSpPr/>
              <p:nvPr/>
            </p:nvSpPr>
            <p:spPr>
              <a:xfrm>
                <a:off x="451669" y="1971982"/>
                <a:ext cx="3148781" cy="327359"/>
              </a:xfrm>
              <a:prstGeom prst="roundRect">
                <a:avLst>
                  <a:gd name="adj" fmla="val 50000"/>
                </a:avLst>
              </a:prstGeom>
              <a:solidFill>
                <a:srgbClr val="308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A398BF-52CB-79BA-C78B-BB704877EBC8}"/>
                  </a:ext>
                </a:extLst>
              </p:cNvPr>
              <p:cNvSpPr txBox="1"/>
              <p:nvPr/>
            </p:nvSpPr>
            <p:spPr>
              <a:xfrm>
                <a:off x="823243" y="2048497"/>
                <a:ext cx="282129" cy="2076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1100" b="1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타겟</a:t>
                </a:r>
                <a:endParaRPr lang="en-US" altLang="ko-KR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4CF8DE0A-72E9-D97B-E31F-FA1E66801E3B}"/>
                  </a:ext>
                </a:extLst>
              </p:cNvPr>
              <p:cNvSpPr/>
              <p:nvPr/>
            </p:nvSpPr>
            <p:spPr>
              <a:xfrm>
                <a:off x="489473" y="2002174"/>
                <a:ext cx="218393" cy="2524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gradFill>
                      <a:gsLst>
                        <a:gs pos="100000">
                          <a:srgbClr val="30886D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1</a:t>
                </a:r>
                <a:endParaRPr lang="ko-KR" altLang="en-US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03" name="TextBox 226">
              <a:extLst>
                <a:ext uri="{FF2B5EF4-FFF2-40B4-BE49-F238E27FC236}">
                  <a16:creationId xmlns:a16="http://schemas.microsoft.com/office/drawing/2014/main" id="{A3B8DE16-A0EA-2033-0244-50C9C19C6DD9}"/>
                </a:ext>
              </a:extLst>
            </p:cNvPr>
            <p:cNvSpPr txBox="1"/>
            <p:nvPr/>
          </p:nvSpPr>
          <p:spPr>
            <a:xfrm>
              <a:off x="706520" y="2449598"/>
              <a:ext cx="1607812" cy="20765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 4,749 </a:t>
              </a:r>
              <a:r>
                <a:rPr lang="ko-KR" altLang="en-US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명 </a:t>
              </a: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(</a:t>
              </a:r>
              <a:r>
                <a:rPr lang="ko-KR" altLang="en-US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전체 고객 수</a:t>
              </a:r>
              <a:r>
                <a:rPr lang="en-US" altLang="ko-KR" sz="11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n-ea"/>
                </a:rPr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9AD56D-E053-75E6-46C6-DBBCD3B790BD}"/>
              </a:ext>
            </a:extLst>
          </p:cNvPr>
          <p:cNvGrpSpPr/>
          <p:nvPr/>
        </p:nvGrpSpPr>
        <p:grpSpPr>
          <a:xfrm>
            <a:off x="5283483" y="3191818"/>
            <a:ext cx="3853631" cy="1653590"/>
            <a:chOff x="451669" y="1971982"/>
            <a:chExt cx="3853631" cy="2028517"/>
          </a:xfrm>
        </p:grpSpPr>
        <p:sp>
          <p:nvSpPr>
            <p:cNvPr id="20" name="모서리가 둥근 직사각형 8">
              <a:extLst>
                <a:ext uri="{FF2B5EF4-FFF2-40B4-BE49-F238E27FC236}">
                  <a16:creationId xmlns:a16="http://schemas.microsoft.com/office/drawing/2014/main" id="{FE284A85-6AF1-D95D-402E-82F45D3C502F}"/>
                </a:ext>
              </a:extLst>
            </p:cNvPr>
            <p:cNvSpPr/>
            <p:nvPr/>
          </p:nvSpPr>
          <p:spPr>
            <a:xfrm>
              <a:off x="477141" y="2145246"/>
              <a:ext cx="3828159" cy="1855253"/>
            </a:xfrm>
            <a:prstGeom prst="roundRect">
              <a:avLst>
                <a:gd name="adj" fmla="val 8041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CACE79D-3FD7-ED11-39B1-98EC4AE40B98}"/>
                </a:ext>
              </a:extLst>
            </p:cNvPr>
            <p:cNvSpPr/>
            <p:nvPr/>
          </p:nvSpPr>
          <p:spPr>
            <a:xfrm>
              <a:off x="451669" y="1971982"/>
              <a:ext cx="3148781" cy="327359"/>
            </a:xfrm>
            <a:prstGeom prst="roundRect">
              <a:avLst>
                <a:gd name="adj" fmla="val 50000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C9B7EE-6C8B-2051-DC8D-CBBDB9E84FD5}"/>
                </a:ext>
              </a:extLst>
            </p:cNvPr>
            <p:cNvSpPr txBox="1"/>
            <p:nvPr/>
          </p:nvSpPr>
          <p:spPr>
            <a:xfrm>
              <a:off x="823243" y="2048497"/>
              <a:ext cx="613951" cy="20765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1100" b="1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활동 현황</a:t>
              </a:r>
              <a:endParaRPr lang="en-US" altLang="ko-KR" sz="1100" b="1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28BD19E-46A7-F860-E58D-C45BEA19B018}"/>
                </a:ext>
              </a:extLst>
            </p:cNvPr>
            <p:cNvSpPr/>
            <p:nvPr/>
          </p:nvSpPr>
          <p:spPr>
            <a:xfrm>
              <a:off x="489473" y="2002174"/>
              <a:ext cx="218393" cy="2524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gradFill>
                    <a:gsLst>
                      <a:gs pos="100000">
                        <a:srgbClr val="30886D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2</a:t>
              </a:r>
              <a:endParaRPr lang="ko-KR" altLang="en-US" sz="1400" b="1" dirty="0">
                <a:gradFill>
                  <a:gsLst>
                    <a:gs pos="100000">
                      <a:srgbClr val="30886D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D50D0F8-AFE3-93EB-A796-FCB840BB3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59233"/>
              </p:ext>
            </p:extLst>
          </p:nvPr>
        </p:nvGraphicFramePr>
        <p:xfrm>
          <a:off x="5420638" y="3531244"/>
          <a:ext cx="1367462" cy="1158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A4E84E2D-868B-06F1-E977-68FADCDB2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332897"/>
              </p:ext>
            </p:extLst>
          </p:nvPr>
        </p:nvGraphicFramePr>
        <p:xfrm>
          <a:off x="6729976" y="3509579"/>
          <a:ext cx="1337914" cy="127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0C60B0BA-16B4-9C10-0283-30D18BE8F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450156"/>
              </p:ext>
            </p:extLst>
          </p:nvPr>
        </p:nvGraphicFramePr>
        <p:xfrm>
          <a:off x="6619292" y="3553937"/>
          <a:ext cx="1244403" cy="1136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2983C87B-FBE9-95D1-0D4F-A83EAC070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125050"/>
              </p:ext>
            </p:extLst>
          </p:nvPr>
        </p:nvGraphicFramePr>
        <p:xfrm>
          <a:off x="7790208" y="3551100"/>
          <a:ext cx="1244403" cy="1136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7AEAEC-8BD7-B949-047D-107A3B86F9E6}"/>
              </a:ext>
            </a:extLst>
          </p:cNvPr>
          <p:cNvSpPr/>
          <p:nvPr/>
        </p:nvSpPr>
        <p:spPr>
          <a:xfrm>
            <a:off x="6347904" y="4638787"/>
            <a:ext cx="72000" cy="72000"/>
          </a:xfrm>
          <a:prstGeom prst="rect">
            <a:avLst/>
          </a:prstGeom>
          <a:solidFill>
            <a:srgbClr val="1C5040"/>
          </a:solidFill>
          <a:ln>
            <a:solidFill>
              <a:srgbClr val="1C5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8" name="TextBox 226">
            <a:extLst>
              <a:ext uri="{FF2B5EF4-FFF2-40B4-BE49-F238E27FC236}">
                <a16:creationId xmlns:a16="http://schemas.microsoft.com/office/drawing/2014/main" id="{C59110B8-5C6C-DCFF-0E98-3B9DE6193D95}"/>
              </a:ext>
            </a:extLst>
          </p:cNvPr>
          <p:cNvSpPr txBox="1"/>
          <p:nvPr/>
        </p:nvSpPr>
        <p:spPr>
          <a:xfrm>
            <a:off x="6485336" y="4625431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300"/>
              </a:spcBef>
            </a:pPr>
            <a:r>
              <a:rPr lang="ko-KR" altLang="en-US" sz="8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활동하지 않는 고객</a:t>
            </a:r>
            <a:endParaRPr lang="en-US" altLang="ko-KR" sz="8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A75BBD-F10B-991D-0C80-DA7487A203D9}"/>
              </a:ext>
            </a:extLst>
          </p:cNvPr>
          <p:cNvSpPr/>
          <p:nvPr/>
        </p:nvSpPr>
        <p:spPr>
          <a:xfrm>
            <a:off x="7458659" y="4638787"/>
            <a:ext cx="72000" cy="72000"/>
          </a:xfrm>
          <a:prstGeom prst="rect">
            <a:avLst/>
          </a:prstGeom>
          <a:solidFill>
            <a:srgbClr val="70CE8F"/>
          </a:solidFill>
          <a:ln>
            <a:solidFill>
              <a:srgbClr val="70C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0" name="TextBox 226">
            <a:extLst>
              <a:ext uri="{FF2B5EF4-FFF2-40B4-BE49-F238E27FC236}">
                <a16:creationId xmlns:a16="http://schemas.microsoft.com/office/drawing/2014/main" id="{DDF97D19-DD89-47CA-F9AB-5B8F2B1A2A7A}"/>
              </a:ext>
            </a:extLst>
          </p:cNvPr>
          <p:cNvSpPr txBox="1"/>
          <p:nvPr/>
        </p:nvSpPr>
        <p:spPr>
          <a:xfrm>
            <a:off x="7596091" y="4625431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300"/>
              </a:spcBef>
            </a:pPr>
            <a:r>
              <a:rPr lang="ko-KR" altLang="en-US" sz="8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활동 고객</a:t>
            </a:r>
            <a:endParaRPr lang="en-US" altLang="ko-KR" sz="8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41" name="TextBox 226">
            <a:extLst>
              <a:ext uri="{FF2B5EF4-FFF2-40B4-BE49-F238E27FC236}">
                <a16:creationId xmlns:a16="http://schemas.microsoft.com/office/drawing/2014/main" id="{A1D84C01-6934-153C-F563-4BF3D3445BB8}"/>
              </a:ext>
            </a:extLst>
          </p:cNvPr>
          <p:cNvSpPr txBox="1"/>
          <p:nvPr/>
        </p:nvSpPr>
        <p:spPr>
          <a:xfrm>
            <a:off x="5978129" y="3533306"/>
            <a:ext cx="29495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300"/>
              </a:spcBef>
            </a:pP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2010</a:t>
            </a:r>
          </a:p>
        </p:txBody>
      </p:sp>
      <p:sp>
        <p:nvSpPr>
          <p:cNvPr id="42" name="TextBox 226">
            <a:extLst>
              <a:ext uri="{FF2B5EF4-FFF2-40B4-BE49-F238E27FC236}">
                <a16:creationId xmlns:a16="http://schemas.microsoft.com/office/drawing/2014/main" id="{156D9ADE-F52A-7541-25F2-8741A42F43DD}"/>
              </a:ext>
            </a:extLst>
          </p:cNvPr>
          <p:cNvSpPr txBox="1"/>
          <p:nvPr/>
        </p:nvSpPr>
        <p:spPr>
          <a:xfrm>
            <a:off x="7126077" y="3533306"/>
            <a:ext cx="29495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300"/>
              </a:spcBef>
            </a:pP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2011</a:t>
            </a:r>
          </a:p>
        </p:txBody>
      </p:sp>
      <p:sp>
        <p:nvSpPr>
          <p:cNvPr id="43" name="TextBox 226">
            <a:extLst>
              <a:ext uri="{FF2B5EF4-FFF2-40B4-BE49-F238E27FC236}">
                <a16:creationId xmlns:a16="http://schemas.microsoft.com/office/drawing/2014/main" id="{87FDE5BC-6E97-9E58-2785-888E5C373B8C}"/>
              </a:ext>
            </a:extLst>
          </p:cNvPr>
          <p:cNvSpPr txBox="1"/>
          <p:nvPr/>
        </p:nvSpPr>
        <p:spPr>
          <a:xfrm>
            <a:off x="8293329" y="3533306"/>
            <a:ext cx="29495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300"/>
              </a:spcBef>
            </a:pP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2012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6C82A9F-B6DA-B993-23B9-8593203D470C}"/>
              </a:ext>
            </a:extLst>
          </p:cNvPr>
          <p:cNvGrpSpPr/>
          <p:nvPr/>
        </p:nvGrpSpPr>
        <p:grpSpPr>
          <a:xfrm>
            <a:off x="842421" y="980249"/>
            <a:ext cx="6153210" cy="1030085"/>
            <a:chOff x="842421" y="980249"/>
            <a:chExt cx="6153210" cy="103008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B27D6EC-7E15-AC7C-7A7A-D116F82358F2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6B965912-ED51-455C-8DEF-FD4E85E8D5D3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4085865C-88C2-97BB-115C-D9E8768E64F3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041AF20-A3A9-A99D-8FCF-E6D2C62DFBE3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TextBox 226">
              <a:extLst>
                <a:ext uri="{FF2B5EF4-FFF2-40B4-BE49-F238E27FC236}">
                  <a16:creationId xmlns:a16="http://schemas.microsoft.com/office/drawing/2014/main" id="{470ED4B1-C1C8-2373-34E3-E80A353B539A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1AECDCF-0F63-AB40-51E3-E19CF9CF7AD1}"/>
                </a:ext>
              </a:extLst>
            </p:cNvPr>
            <p:cNvSpPr/>
            <p:nvPr/>
          </p:nvSpPr>
          <p:spPr>
            <a:xfrm>
              <a:off x="2004896" y="980249"/>
              <a:ext cx="1077620" cy="103008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8" name="TextBox 226">
              <a:extLst>
                <a:ext uri="{FF2B5EF4-FFF2-40B4-BE49-F238E27FC236}">
                  <a16:creationId xmlns:a16="http://schemas.microsoft.com/office/drawing/2014/main" id="{2A9147EC-D68E-5E60-7723-E0BD498CC415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chemeClr val="bg1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928AE398-4F19-6A98-6A32-049B0FC145ED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A5AA6E6-A8EB-6F2C-8866-A76ED2BD1FCA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073D172-296F-1353-0453-ADC5A12A0DC2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2" name="TextBox 226">
              <a:extLst>
                <a:ext uri="{FF2B5EF4-FFF2-40B4-BE49-F238E27FC236}">
                  <a16:creationId xmlns:a16="http://schemas.microsoft.com/office/drawing/2014/main" id="{FFBFA6D6-99D8-6C0D-15FF-D961CAFEA2F1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14FC9EC5-6505-5C30-5C28-D6790C1D14EC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4" name="TextBox 226">
              <a:extLst>
                <a:ext uri="{FF2B5EF4-FFF2-40B4-BE49-F238E27FC236}">
                  <a16:creationId xmlns:a16="http://schemas.microsoft.com/office/drawing/2014/main" id="{1FD55ABE-8E5A-E4E5-833A-0DE40F38849D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AA7E96F-7E20-9A83-3B26-2C9304FAD912}"/>
              </a:ext>
            </a:extLst>
          </p:cNvPr>
          <p:cNvSpPr/>
          <p:nvPr/>
        </p:nvSpPr>
        <p:spPr>
          <a:xfrm>
            <a:off x="2029501" y="1210844"/>
            <a:ext cx="1033489" cy="729185"/>
          </a:xfrm>
          <a:prstGeom prst="roundRect">
            <a:avLst>
              <a:gd name="adj" fmla="val 41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0" latinLnBrk="1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DBB778-7E7A-F787-18E4-41422C33FD1B}"/>
              </a:ext>
            </a:extLst>
          </p:cNvPr>
          <p:cNvSpPr/>
          <p:nvPr/>
        </p:nvSpPr>
        <p:spPr>
          <a:xfrm>
            <a:off x="2088881" y="1247532"/>
            <a:ext cx="1018240" cy="6924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기초 현황 탐색</a:t>
            </a:r>
            <a:endParaRPr lang="en-US" altLang="ko-KR" sz="700" dirty="0"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장르 현황 탐색</a:t>
            </a: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활동 현황 탐색</a:t>
            </a: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이벤트 정의 및 </a:t>
            </a:r>
            <a:b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</a:b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이벤트 현황</a:t>
            </a:r>
            <a:endParaRPr lang="en-US" altLang="ko-KR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24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56F730-3F79-40B3-AF52-ED7A879A18B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417E06-F478-4F27-F884-3DE8092D2A3F}"/>
              </a:ext>
            </a:extLst>
          </p:cNvPr>
          <p:cNvSpPr/>
          <p:nvPr/>
        </p:nvSpPr>
        <p:spPr>
          <a:xfrm>
            <a:off x="946595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8E5BAFD-A95B-B049-F879-BE759EC2B2C2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장르의 기본 현황 파악 후 주요 </a:t>
            </a:r>
            <a:r>
              <a:rPr lang="en-US" altLang="ko-KR" sz="1400" b="0" spc="0" dirty="0"/>
              <a:t>4</a:t>
            </a:r>
            <a:r>
              <a:rPr lang="ko-KR" altLang="en-US" sz="1400" b="0" spc="0" dirty="0"/>
              <a:t>개 장르 선정 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F5D0B56-5E6B-1239-63FE-0652BA9BF1AA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0" dirty="0"/>
              <a:t>EDA</a:t>
            </a:r>
            <a:endParaRPr lang="ko-KR" altLang="en-US" sz="2000" spc="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741030-C86F-FCB8-2E26-88DB38DDB2D7}"/>
              </a:ext>
            </a:extLst>
          </p:cNvPr>
          <p:cNvGrpSpPr/>
          <p:nvPr/>
        </p:nvGrpSpPr>
        <p:grpSpPr>
          <a:xfrm>
            <a:off x="587058" y="5521644"/>
            <a:ext cx="2852266" cy="815947"/>
            <a:chOff x="570550" y="5447319"/>
            <a:chExt cx="2852266" cy="81594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B83166B-7223-5530-714A-4DACDCD3AF4A}"/>
                </a:ext>
              </a:extLst>
            </p:cNvPr>
            <p:cNvSpPr/>
            <p:nvPr/>
          </p:nvSpPr>
          <p:spPr>
            <a:xfrm>
              <a:off x="942166" y="5447319"/>
              <a:ext cx="2480650" cy="815947"/>
            </a:xfrm>
            <a:prstGeom prst="roundRect">
              <a:avLst>
                <a:gd name="adj" fmla="val 6647"/>
              </a:avLst>
            </a:prstGeom>
            <a:solidFill>
              <a:schemeClr val="bg1"/>
            </a:solidFill>
            <a:ln w="22225" cap="rnd">
              <a:solidFill>
                <a:srgbClr val="41998C"/>
              </a:solidFill>
              <a:prstDash val="solid"/>
              <a:miter lim="800000"/>
              <a:headEnd/>
              <a:tailEnd/>
            </a:ln>
            <a:effectLst>
              <a:outerShdw blurRad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89D84B-1BCF-1B95-9778-5F69EDE16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550" y="5514927"/>
              <a:ext cx="601190" cy="599308"/>
            </a:xfrm>
            <a:prstGeom prst="ellipse">
              <a:avLst/>
            </a:prstGeom>
            <a:gradFill flip="none" rotWithShape="1">
              <a:gsLst>
                <a:gs pos="100000">
                  <a:srgbClr val="31896E"/>
                </a:gs>
                <a:gs pos="12000">
                  <a:srgbClr val="379B7C"/>
                </a:gs>
              </a:gsLst>
              <a:lin ang="5400000" scaled="1"/>
              <a:tileRect/>
            </a:gradFill>
            <a:ln w="58039">
              <a:solidFill>
                <a:srgbClr val="174D38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3FF62A5-9436-18D2-C7C8-3019A90CA19B}"/>
                </a:ext>
              </a:extLst>
            </p:cNvPr>
            <p:cNvGrpSpPr/>
            <p:nvPr/>
          </p:nvGrpSpPr>
          <p:grpSpPr>
            <a:xfrm>
              <a:off x="1199455" y="5515664"/>
              <a:ext cx="2077812" cy="618456"/>
              <a:chOff x="1458611" y="5296581"/>
              <a:chExt cx="2077812" cy="61845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9535EF-C4CA-D359-EBC8-B35B18F4CB4A}"/>
                  </a:ext>
                </a:extLst>
              </p:cNvPr>
              <p:cNvSpPr/>
              <p:nvPr/>
            </p:nvSpPr>
            <p:spPr>
              <a:xfrm>
                <a:off x="1458611" y="5514927"/>
                <a:ext cx="20778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장르별 </a:t>
                </a:r>
                <a:r>
                  <a:rPr lang="ko-KR" altLang="en-US" sz="100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추천수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 </a:t>
                </a:r>
                <a:b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</a:b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위부터 </a:t>
                </a: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10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위까지 탐색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E8D2CBB-B47D-4DE6-498E-D811AA8C4733}"/>
                  </a:ext>
                </a:extLst>
              </p:cNvPr>
              <p:cNvSpPr/>
              <p:nvPr/>
            </p:nvSpPr>
            <p:spPr>
              <a:xfrm>
                <a:off x="1458611" y="5296581"/>
                <a:ext cx="2077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장르별 </a:t>
                </a:r>
                <a:r>
                  <a:rPr lang="ko-KR" altLang="en-US" sz="1000" b="1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추천수</a:t>
                </a:r>
                <a:endParaRPr lang="ko-KR" altLang="en-US" sz="1000" b="1" dirty="0">
                  <a:gradFill>
                    <a:gsLst>
                      <a:gs pos="100000">
                        <a:schemeClr val="tx1"/>
                      </a:gs>
                      <a:gs pos="100000">
                        <a:srgbClr val="D9D9D9"/>
                      </a:gs>
                    </a:gsLst>
                    <a:lin ang="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DE9228A-6044-1ECB-3FE1-31F77B24FEDE}"/>
              </a:ext>
            </a:extLst>
          </p:cNvPr>
          <p:cNvGrpSpPr/>
          <p:nvPr/>
        </p:nvGrpSpPr>
        <p:grpSpPr>
          <a:xfrm>
            <a:off x="4647153" y="2507615"/>
            <a:ext cx="4564407" cy="740033"/>
            <a:chOff x="4467052" y="1711632"/>
            <a:chExt cx="4564407" cy="740033"/>
          </a:xfrm>
          <a:solidFill>
            <a:srgbClr val="A7E1BA"/>
          </a:solidFill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3876EDC-01A3-35DD-85D7-B4EA0BE548FE}"/>
                </a:ext>
              </a:extLst>
            </p:cNvPr>
            <p:cNvSpPr/>
            <p:nvPr/>
          </p:nvSpPr>
          <p:spPr>
            <a:xfrm>
              <a:off x="4467052" y="1728395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Thriller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4E777F4-74F2-25CF-81D0-824A9B4310F9}"/>
                </a:ext>
              </a:extLst>
            </p:cNvPr>
            <p:cNvSpPr/>
            <p:nvPr/>
          </p:nvSpPr>
          <p:spPr>
            <a:xfrm>
              <a:off x="5639200" y="1728395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Fantasy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34F92AD-41EC-FB0B-76D3-ACBDD0B83924}"/>
                </a:ext>
              </a:extLst>
            </p:cNvPr>
            <p:cNvSpPr/>
            <p:nvPr/>
          </p:nvSpPr>
          <p:spPr>
            <a:xfrm>
              <a:off x="6811348" y="1720227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Sci-Fi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010B977-F5E0-2D2C-9A2F-F776C6490B2C}"/>
                </a:ext>
              </a:extLst>
            </p:cNvPr>
            <p:cNvSpPr/>
            <p:nvPr/>
          </p:nvSpPr>
          <p:spPr>
            <a:xfrm>
              <a:off x="7979549" y="1711632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Action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978534B-CEFF-C642-325C-485F03CB9BD5}"/>
                </a:ext>
              </a:extLst>
            </p:cNvPr>
            <p:cNvSpPr/>
            <p:nvPr/>
          </p:nvSpPr>
          <p:spPr>
            <a:xfrm>
              <a:off x="4467052" y="2132072"/>
              <a:ext cx="1051910" cy="309888"/>
            </a:xfrm>
            <a:prstGeom prst="roundRect">
              <a:avLst/>
            </a:prstGeom>
            <a:solidFill>
              <a:srgbClr val="A7E1BA"/>
            </a:solidFill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Horror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16C5BDF-0E44-3A00-69CB-9E27D1C1FFD2}"/>
                </a:ext>
              </a:extLst>
            </p:cNvPr>
            <p:cNvSpPr/>
            <p:nvPr/>
          </p:nvSpPr>
          <p:spPr>
            <a:xfrm>
              <a:off x="5639200" y="2141777"/>
              <a:ext cx="1051910" cy="309888"/>
            </a:xfrm>
            <a:prstGeom prst="roundRect">
              <a:avLst/>
            </a:prstGeom>
            <a:solidFill>
              <a:srgbClr val="A7E1BA"/>
            </a:solidFill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Family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2A25C2D-1D7D-29C5-E6FC-E68D91A86A04}"/>
                </a:ext>
              </a:extLst>
            </p:cNvPr>
            <p:cNvSpPr/>
            <p:nvPr/>
          </p:nvSpPr>
          <p:spPr>
            <a:xfrm>
              <a:off x="6811348" y="2135052"/>
              <a:ext cx="1051910" cy="309888"/>
            </a:xfrm>
            <a:prstGeom prst="roundRect">
              <a:avLst/>
            </a:prstGeom>
            <a:solidFill>
              <a:srgbClr val="A7E1BA"/>
            </a:solidFill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Romance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F75A6CC-2CE0-87B4-FB82-D5F70515F11C}"/>
                </a:ext>
              </a:extLst>
            </p:cNvPr>
            <p:cNvSpPr/>
            <p:nvPr/>
          </p:nvSpPr>
          <p:spPr>
            <a:xfrm>
              <a:off x="7977387" y="2134402"/>
              <a:ext cx="1051910" cy="309888"/>
            </a:xfrm>
            <a:prstGeom prst="roundRect">
              <a:avLst/>
            </a:prstGeom>
            <a:solidFill>
              <a:srgbClr val="A7E1BA"/>
            </a:solidFill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Crime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EA0D97D-4E37-AC9A-E95B-6FB909F53EF3}"/>
              </a:ext>
            </a:extLst>
          </p:cNvPr>
          <p:cNvGrpSpPr/>
          <p:nvPr/>
        </p:nvGrpSpPr>
        <p:grpSpPr>
          <a:xfrm>
            <a:off x="4638010" y="3588847"/>
            <a:ext cx="4564407" cy="740033"/>
            <a:chOff x="4467052" y="2900610"/>
            <a:chExt cx="4564407" cy="740033"/>
          </a:xfrm>
          <a:solidFill>
            <a:srgbClr val="A7E1BA"/>
          </a:solidFill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193E633-5E86-1430-FF07-0D1AF6B4016C}"/>
                </a:ext>
              </a:extLst>
            </p:cNvPr>
            <p:cNvSpPr/>
            <p:nvPr/>
          </p:nvSpPr>
          <p:spPr>
            <a:xfrm>
              <a:off x="4467052" y="2917373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Thriller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7344B63-9BC5-F0F5-9244-52F6D3B63A91}"/>
                </a:ext>
              </a:extLst>
            </p:cNvPr>
            <p:cNvSpPr/>
            <p:nvPr/>
          </p:nvSpPr>
          <p:spPr>
            <a:xfrm>
              <a:off x="5639200" y="2917373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Fantasy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DD1E2E3-9840-5E4C-DE47-5259084FA9F0}"/>
                </a:ext>
              </a:extLst>
            </p:cNvPr>
            <p:cNvSpPr/>
            <p:nvPr/>
          </p:nvSpPr>
          <p:spPr>
            <a:xfrm>
              <a:off x="6811348" y="2909205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Sci-Fi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1ECF58B-DC60-107E-1582-3E128859D1A0}"/>
                </a:ext>
              </a:extLst>
            </p:cNvPr>
            <p:cNvSpPr/>
            <p:nvPr/>
          </p:nvSpPr>
          <p:spPr>
            <a:xfrm>
              <a:off x="7979549" y="2900610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Action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F9B6396-4DC7-EF4B-765F-5A9D612D18FF}"/>
                </a:ext>
              </a:extLst>
            </p:cNvPr>
            <p:cNvSpPr/>
            <p:nvPr/>
          </p:nvSpPr>
          <p:spPr>
            <a:xfrm>
              <a:off x="4467052" y="3321050"/>
              <a:ext cx="1051910" cy="309888"/>
            </a:xfrm>
            <a:prstGeom prst="roundRect">
              <a:avLst/>
            </a:prstGeom>
            <a:grpFill/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Horror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A123386-68F1-1860-6DC0-8AC25602FB39}"/>
                </a:ext>
              </a:extLst>
            </p:cNvPr>
            <p:cNvSpPr/>
            <p:nvPr/>
          </p:nvSpPr>
          <p:spPr>
            <a:xfrm>
              <a:off x="5639200" y="3330755"/>
              <a:ext cx="1051910" cy="309888"/>
            </a:xfrm>
            <a:prstGeom prst="roundRect">
              <a:avLst/>
            </a:prstGeom>
            <a:grpFill/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Family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8F83742A-A994-C8CA-02F2-929B29FAEE3D}"/>
                </a:ext>
              </a:extLst>
            </p:cNvPr>
            <p:cNvSpPr/>
            <p:nvPr/>
          </p:nvSpPr>
          <p:spPr>
            <a:xfrm>
              <a:off x="6811348" y="3324030"/>
              <a:ext cx="1051910" cy="309888"/>
            </a:xfrm>
            <a:prstGeom prst="roundRect">
              <a:avLst/>
            </a:prstGeom>
            <a:grpFill/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Romance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994E60-9022-D143-9A77-212752CA138F}"/>
              </a:ext>
            </a:extLst>
          </p:cNvPr>
          <p:cNvGrpSpPr/>
          <p:nvPr/>
        </p:nvGrpSpPr>
        <p:grpSpPr>
          <a:xfrm>
            <a:off x="4617288" y="4525492"/>
            <a:ext cx="4564407" cy="740033"/>
            <a:chOff x="4497672" y="4045510"/>
            <a:chExt cx="4564407" cy="740033"/>
          </a:xfrm>
          <a:solidFill>
            <a:srgbClr val="A7E1BA"/>
          </a:solidFill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D133D23-782B-AF4A-127C-42244FF85461}"/>
                </a:ext>
              </a:extLst>
            </p:cNvPr>
            <p:cNvSpPr/>
            <p:nvPr/>
          </p:nvSpPr>
          <p:spPr>
            <a:xfrm>
              <a:off x="4497672" y="4062273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Thriller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F7701CF-7099-A0B7-1200-4DD5A5B29FB3}"/>
                </a:ext>
              </a:extLst>
            </p:cNvPr>
            <p:cNvSpPr/>
            <p:nvPr/>
          </p:nvSpPr>
          <p:spPr>
            <a:xfrm>
              <a:off x="5669820" y="4062273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Fantasy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52C21F5-A570-303F-1644-2E4EB26F1082}"/>
                </a:ext>
              </a:extLst>
            </p:cNvPr>
            <p:cNvSpPr/>
            <p:nvPr/>
          </p:nvSpPr>
          <p:spPr>
            <a:xfrm>
              <a:off x="6841968" y="4054105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Sci-Fi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D1639BD7-4555-DB02-0804-1AF9EFBC7A6D}"/>
                </a:ext>
              </a:extLst>
            </p:cNvPr>
            <p:cNvSpPr/>
            <p:nvPr/>
          </p:nvSpPr>
          <p:spPr>
            <a:xfrm>
              <a:off x="8010169" y="4045510"/>
              <a:ext cx="1051910" cy="309888"/>
            </a:xfrm>
            <a:prstGeom prst="roundRect">
              <a:avLst/>
            </a:prstGeom>
            <a:solidFill>
              <a:srgbClr val="1C5040"/>
            </a:solidFill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Action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A6BD0DF-D197-DDBA-A43A-BE4E0CD04B07}"/>
                </a:ext>
              </a:extLst>
            </p:cNvPr>
            <p:cNvSpPr/>
            <p:nvPr/>
          </p:nvSpPr>
          <p:spPr>
            <a:xfrm>
              <a:off x="4497672" y="4465950"/>
              <a:ext cx="1051910" cy="309888"/>
            </a:xfrm>
            <a:prstGeom prst="roundRect">
              <a:avLst/>
            </a:prstGeom>
            <a:grpFill/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Horror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BD943687-DE91-BF49-4733-8DAF63A33BF9}"/>
                </a:ext>
              </a:extLst>
            </p:cNvPr>
            <p:cNvSpPr/>
            <p:nvPr/>
          </p:nvSpPr>
          <p:spPr>
            <a:xfrm>
              <a:off x="5669820" y="4475655"/>
              <a:ext cx="1051910" cy="309888"/>
            </a:xfrm>
            <a:prstGeom prst="roundRect">
              <a:avLst/>
            </a:prstGeom>
            <a:grpFill/>
            <a:ln>
              <a:solidFill>
                <a:srgbClr val="A7E1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  <a:latin typeface="맑은 고딕" panose="020B0503020000020004" pitchFamily="50" charset="-127"/>
                </a:rPr>
                <a:t>Family</a:t>
              </a:r>
              <a:endPara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C95372E-040F-B8ED-E92D-6D434FF7AFAE}"/>
              </a:ext>
            </a:extLst>
          </p:cNvPr>
          <p:cNvGrpSpPr/>
          <p:nvPr/>
        </p:nvGrpSpPr>
        <p:grpSpPr>
          <a:xfrm>
            <a:off x="4639830" y="5510190"/>
            <a:ext cx="4564407" cy="326651"/>
            <a:chOff x="4497672" y="5216896"/>
            <a:chExt cx="4564407" cy="326651"/>
          </a:xfrm>
          <a:solidFill>
            <a:srgbClr val="1C5040"/>
          </a:solid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2F32BA8F-B8E4-E488-C446-39B5A9CAD564}"/>
                </a:ext>
              </a:extLst>
            </p:cNvPr>
            <p:cNvSpPr/>
            <p:nvPr/>
          </p:nvSpPr>
          <p:spPr>
            <a:xfrm>
              <a:off x="4497672" y="5233659"/>
              <a:ext cx="1051910" cy="309888"/>
            </a:xfrm>
            <a:prstGeom prst="roundRect">
              <a:avLst/>
            </a:prstGeom>
            <a:grpFill/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Thriller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4554FA9-7E63-415A-A0FB-F93F80EF6BE9}"/>
                </a:ext>
              </a:extLst>
            </p:cNvPr>
            <p:cNvSpPr/>
            <p:nvPr/>
          </p:nvSpPr>
          <p:spPr>
            <a:xfrm>
              <a:off x="5669820" y="5233659"/>
              <a:ext cx="1051910" cy="309888"/>
            </a:xfrm>
            <a:prstGeom prst="roundRect">
              <a:avLst/>
            </a:prstGeom>
            <a:grpFill/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Fantasy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043562DD-7F7D-F343-E6BE-BF2706C29D83}"/>
                </a:ext>
              </a:extLst>
            </p:cNvPr>
            <p:cNvSpPr/>
            <p:nvPr/>
          </p:nvSpPr>
          <p:spPr>
            <a:xfrm>
              <a:off x="6841968" y="5225491"/>
              <a:ext cx="1051910" cy="309888"/>
            </a:xfrm>
            <a:prstGeom prst="roundRect">
              <a:avLst/>
            </a:prstGeom>
            <a:grpFill/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Sci-Fi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899C9A7-6FF8-7F31-3934-9295754B11FD}"/>
                </a:ext>
              </a:extLst>
            </p:cNvPr>
            <p:cNvSpPr/>
            <p:nvPr/>
          </p:nvSpPr>
          <p:spPr>
            <a:xfrm>
              <a:off x="8010169" y="5216896"/>
              <a:ext cx="1051910" cy="309888"/>
            </a:xfrm>
            <a:prstGeom prst="roundRect">
              <a:avLst/>
            </a:prstGeom>
            <a:grpFill/>
            <a:ln>
              <a:solidFill>
                <a:srgbClr val="1C5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Action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B12C24-0C99-BCD7-933C-859DF8F00DE1}"/>
              </a:ext>
            </a:extLst>
          </p:cNvPr>
          <p:cNvSpPr/>
          <p:nvPr/>
        </p:nvSpPr>
        <p:spPr>
          <a:xfrm>
            <a:off x="816533" y="2111236"/>
            <a:ext cx="4331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가장 많은 영화를 보유한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Drama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와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Comedy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를 제외하고 탐색</a:t>
            </a:r>
            <a:endParaRPr lang="en-US" altLang="ko-KR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1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→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2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→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3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→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4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순으로 진행하고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선행 결과 기반 후속 탐색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3D368-A223-D869-FE13-84410C62F7B8}"/>
              </a:ext>
            </a:extLst>
          </p:cNvPr>
          <p:cNvGrpSpPr/>
          <p:nvPr/>
        </p:nvGrpSpPr>
        <p:grpSpPr>
          <a:xfrm>
            <a:off x="587058" y="4519342"/>
            <a:ext cx="2852266" cy="815947"/>
            <a:chOff x="570550" y="5447319"/>
            <a:chExt cx="2852266" cy="81594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A3DAEF-397D-0496-3185-B19A5ED4F740}"/>
                </a:ext>
              </a:extLst>
            </p:cNvPr>
            <p:cNvSpPr/>
            <p:nvPr/>
          </p:nvSpPr>
          <p:spPr>
            <a:xfrm>
              <a:off x="942166" y="5447319"/>
              <a:ext cx="2480650" cy="815947"/>
            </a:xfrm>
            <a:prstGeom prst="roundRect">
              <a:avLst>
                <a:gd name="adj" fmla="val 6647"/>
              </a:avLst>
            </a:prstGeom>
            <a:solidFill>
              <a:schemeClr val="bg1"/>
            </a:solidFill>
            <a:ln w="22225" cap="rnd">
              <a:solidFill>
                <a:srgbClr val="41998C"/>
              </a:solidFill>
              <a:prstDash val="solid"/>
              <a:miter lim="800000"/>
              <a:headEnd/>
              <a:tailEnd/>
            </a:ln>
            <a:effectLst>
              <a:outerShdw blurRad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AD8115-8D50-8981-AB29-CE9CA7E3C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550" y="5514927"/>
              <a:ext cx="601190" cy="599308"/>
            </a:xfrm>
            <a:prstGeom prst="ellipse">
              <a:avLst/>
            </a:prstGeom>
            <a:gradFill flip="none" rotWithShape="1">
              <a:gsLst>
                <a:gs pos="100000">
                  <a:srgbClr val="31896E"/>
                </a:gs>
                <a:gs pos="12000">
                  <a:srgbClr val="379B7C"/>
                </a:gs>
              </a:gsLst>
              <a:lin ang="5400000" scaled="1"/>
              <a:tileRect/>
            </a:gradFill>
            <a:ln w="58039">
              <a:solidFill>
                <a:srgbClr val="174D38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6048BD5-979E-754D-F712-D8E9FC82B52D}"/>
                </a:ext>
              </a:extLst>
            </p:cNvPr>
            <p:cNvGrpSpPr/>
            <p:nvPr/>
          </p:nvGrpSpPr>
          <p:grpSpPr>
            <a:xfrm>
              <a:off x="1199455" y="5515664"/>
              <a:ext cx="2077812" cy="618456"/>
              <a:chOff x="1458611" y="5296581"/>
              <a:chExt cx="2077812" cy="61845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215082B-2D0F-463A-18B5-96AA01566F5A}"/>
                  </a:ext>
                </a:extLst>
              </p:cNvPr>
              <p:cNvSpPr/>
              <p:nvPr/>
            </p:nvSpPr>
            <p:spPr>
              <a:xfrm>
                <a:off x="1458611" y="5514927"/>
                <a:ext cx="20778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평균 순이익</a:t>
                </a:r>
                <a:endParaRPr lang="en-US" altLang="ko-KR" sz="1000" dirty="0">
                  <a:gradFill>
                    <a:gsLst>
                      <a:gs pos="100000">
                        <a:schemeClr val="tx1"/>
                      </a:gs>
                      <a:gs pos="100000">
                        <a:srgbClr val="D9D9D9"/>
                      </a:gs>
                    </a:gsLst>
                    <a:lin ang="0" scaled="1"/>
                  </a:gradFill>
                  <a:latin typeface="맑은 고딕" panose="020B0503020000020004" pitchFamily="50" charset="-127"/>
                </a:endParaRPr>
              </a:p>
              <a:p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위부터 </a:t>
                </a: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10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위까지 탐색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7E48EA1-22AB-2A21-7C9E-8B1548255AFB}"/>
                  </a:ext>
                </a:extLst>
              </p:cNvPr>
              <p:cNvSpPr/>
              <p:nvPr/>
            </p:nvSpPr>
            <p:spPr>
              <a:xfrm>
                <a:off x="1458611" y="5296581"/>
                <a:ext cx="2077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장르별 평균 순이익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BF1124-878F-2ABD-F33F-5F6E2023A322}"/>
              </a:ext>
            </a:extLst>
          </p:cNvPr>
          <p:cNvGrpSpPr/>
          <p:nvPr/>
        </p:nvGrpSpPr>
        <p:grpSpPr>
          <a:xfrm>
            <a:off x="587058" y="3517041"/>
            <a:ext cx="2852266" cy="815947"/>
            <a:chOff x="570550" y="5447319"/>
            <a:chExt cx="2852266" cy="81594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E5E487E-6A6F-D20B-0386-1C03B8AA0571}"/>
                </a:ext>
              </a:extLst>
            </p:cNvPr>
            <p:cNvSpPr/>
            <p:nvPr/>
          </p:nvSpPr>
          <p:spPr>
            <a:xfrm>
              <a:off x="942166" y="5447319"/>
              <a:ext cx="2480650" cy="815947"/>
            </a:xfrm>
            <a:prstGeom prst="roundRect">
              <a:avLst>
                <a:gd name="adj" fmla="val 6647"/>
              </a:avLst>
            </a:prstGeom>
            <a:solidFill>
              <a:schemeClr val="bg1"/>
            </a:solidFill>
            <a:ln w="22225" cap="rnd">
              <a:solidFill>
                <a:srgbClr val="41998C"/>
              </a:solidFill>
              <a:prstDash val="solid"/>
              <a:miter lim="800000"/>
              <a:headEnd/>
              <a:tailEnd/>
            </a:ln>
            <a:effectLst>
              <a:outerShdw blurRad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6CDE5CD-83D0-C53F-8428-EECE5CBC0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550" y="5514927"/>
              <a:ext cx="601190" cy="599308"/>
            </a:xfrm>
            <a:prstGeom prst="ellipse">
              <a:avLst/>
            </a:prstGeom>
            <a:gradFill flip="none" rotWithShape="1">
              <a:gsLst>
                <a:gs pos="100000">
                  <a:srgbClr val="31896E"/>
                </a:gs>
                <a:gs pos="12000">
                  <a:srgbClr val="379B7C"/>
                </a:gs>
              </a:gsLst>
              <a:lin ang="5400000" scaled="1"/>
              <a:tileRect/>
            </a:gradFill>
            <a:ln w="58039">
              <a:solidFill>
                <a:srgbClr val="174D38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AC05E4D-4CA0-ECFA-10E9-5E683B40AAC9}"/>
                </a:ext>
              </a:extLst>
            </p:cNvPr>
            <p:cNvGrpSpPr/>
            <p:nvPr/>
          </p:nvGrpSpPr>
          <p:grpSpPr>
            <a:xfrm>
              <a:off x="1199455" y="5515664"/>
              <a:ext cx="2077812" cy="618456"/>
              <a:chOff x="1458611" y="5296581"/>
              <a:chExt cx="2077812" cy="61845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85DB87A-A703-F1D6-560B-D5A01571E4CF}"/>
                  </a:ext>
                </a:extLst>
              </p:cNvPr>
              <p:cNvSpPr/>
              <p:nvPr/>
            </p:nvSpPr>
            <p:spPr>
              <a:xfrm>
                <a:off x="1458611" y="5514927"/>
                <a:ext cx="20778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시청 고객 수</a:t>
                </a:r>
                <a:endParaRPr lang="en-US" altLang="ko-KR" sz="1000" dirty="0">
                  <a:gradFill>
                    <a:gsLst>
                      <a:gs pos="100000">
                        <a:schemeClr val="tx1"/>
                      </a:gs>
                      <a:gs pos="100000">
                        <a:srgbClr val="D9D9D9"/>
                      </a:gs>
                    </a:gsLst>
                    <a:lin ang="0" scaled="1"/>
                  </a:gradFill>
                  <a:latin typeface="맑은 고딕" panose="020B0503020000020004" pitchFamily="50" charset="-127"/>
                </a:endParaRPr>
              </a:p>
              <a:p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위부터 </a:t>
                </a: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10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위까지 탐색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068B697-6F14-34A5-23A8-D990B2AEBFB0}"/>
                  </a:ext>
                </a:extLst>
              </p:cNvPr>
              <p:cNvSpPr/>
              <p:nvPr/>
            </p:nvSpPr>
            <p:spPr>
              <a:xfrm>
                <a:off x="1458611" y="5296581"/>
                <a:ext cx="2077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장르별 시청 </a:t>
                </a:r>
                <a:r>
                  <a:rPr lang="ko-KR" altLang="en-US" sz="1000" b="1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고객수</a:t>
                </a:r>
                <a:endParaRPr lang="ko-KR" altLang="en-US" sz="1000" b="1" dirty="0">
                  <a:gradFill>
                    <a:gsLst>
                      <a:gs pos="100000">
                        <a:schemeClr val="tx1"/>
                      </a:gs>
                      <a:gs pos="100000">
                        <a:srgbClr val="D9D9D9"/>
                      </a:gs>
                    </a:gsLst>
                    <a:lin ang="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95C947-70C9-80E3-4ADE-2615A20B05B5}"/>
              </a:ext>
            </a:extLst>
          </p:cNvPr>
          <p:cNvGrpSpPr/>
          <p:nvPr/>
        </p:nvGrpSpPr>
        <p:grpSpPr>
          <a:xfrm>
            <a:off x="587058" y="2514740"/>
            <a:ext cx="2852266" cy="815947"/>
            <a:chOff x="570550" y="5447319"/>
            <a:chExt cx="2852266" cy="815947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6A2E22F-BDC6-3987-ED50-BDC14D810574}"/>
                </a:ext>
              </a:extLst>
            </p:cNvPr>
            <p:cNvSpPr/>
            <p:nvPr/>
          </p:nvSpPr>
          <p:spPr>
            <a:xfrm>
              <a:off x="942166" y="5447319"/>
              <a:ext cx="2480650" cy="815947"/>
            </a:xfrm>
            <a:prstGeom prst="roundRect">
              <a:avLst>
                <a:gd name="adj" fmla="val 6647"/>
              </a:avLst>
            </a:prstGeom>
            <a:solidFill>
              <a:schemeClr val="bg1"/>
            </a:solidFill>
            <a:ln w="22225" cap="rnd">
              <a:solidFill>
                <a:srgbClr val="41998C"/>
              </a:solidFill>
              <a:prstDash val="solid"/>
              <a:miter lim="800000"/>
              <a:headEnd/>
              <a:tailEnd/>
            </a:ln>
            <a:effectLst>
              <a:outerShdw blurRad="50800" dir="2700000" algn="tl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85D0D97-C380-4D8B-9752-E627C1A8D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550" y="5514927"/>
              <a:ext cx="601190" cy="599308"/>
            </a:xfrm>
            <a:prstGeom prst="ellipse">
              <a:avLst/>
            </a:prstGeom>
            <a:gradFill flip="none" rotWithShape="1">
              <a:gsLst>
                <a:gs pos="100000">
                  <a:srgbClr val="31896E"/>
                </a:gs>
                <a:gs pos="12000">
                  <a:srgbClr val="379B7C"/>
                </a:gs>
              </a:gsLst>
              <a:lin ang="5400000" scaled="1"/>
              <a:tileRect/>
            </a:gradFill>
            <a:ln w="58039">
              <a:solidFill>
                <a:srgbClr val="174D38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6921FE0-02E0-8F86-932E-2CE32EEE8083}"/>
                </a:ext>
              </a:extLst>
            </p:cNvPr>
            <p:cNvGrpSpPr/>
            <p:nvPr/>
          </p:nvGrpSpPr>
          <p:grpSpPr>
            <a:xfrm>
              <a:off x="1199455" y="5515664"/>
              <a:ext cx="2077812" cy="618456"/>
              <a:chOff x="1458611" y="5296581"/>
              <a:chExt cx="2077812" cy="61845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ACEF1DF-0564-F8CE-B123-AB5AE13AA28D}"/>
                  </a:ext>
                </a:extLst>
              </p:cNvPr>
              <p:cNvSpPr/>
              <p:nvPr/>
            </p:nvSpPr>
            <p:spPr>
              <a:xfrm>
                <a:off x="1458611" y="5514927"/>
                <a:ext cx="20778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영화 종류 수</a:t>
                </a:r>
                <a:b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</a:b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위부터 </a:t>
                </a:r>
                <a:r>
                  <a:rPr lang="en-US" altLang="ko-KR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10</a:t>
                </a:r>
                <a:r>
                  <a:rPr lang="ko-KR" altLang="en-US" sz="10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위까지 탐색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78A5A2-B950-2E1A-563D-7AA779ADF5C4}"/>
                  </a:ext>
                </a:extLst>
              </p:cNvPr>
              <p:cNvSpPr/>
              <p:nvPr/>
            </p:nvSpPr>
            <p:spPr>
              <a:xfrm>
                <a:off x="1458611" y="5296581"/>
                <a:ext cx="2077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장르별 영화 </a:t>
                </a:r>
                <a:r>
                  <a:rPr lang="ko-KR" altLang="en-US" sz="1000" b="1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rgbClr val="D9D9D9"/>
                        </a:gs>
                      </a:gsLst>
                      <a:lin ang="0" scaled="1"/>
                    </a:gradFill>
                    <a:latin typeface="맑은 고딕" panose="020B0503020000020004" pitchFamily="50" charset="-127"/>
                  </a:rPr>
                  <a:t>종류수</a:t>
                </a:r>
                <a:endParaRPr lang="ko-KR" altLang="en-US" sz="1000" b="1" dirty="0">
                  <a:gradFill>
                    <a:gsLst>
                      <a:gs pos="100000">
                        <a:schemeClr val="tx1"/>
                      </a:gs>
                      <a:gs pos="100000">
                        <a:srgbClr val="D9D9D9"/>
                      </a:gs>
                    </a:gsLst>
                    <a:lin ang="0" scaled="1"/>
                  </a:gra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02DF026-2D65-F0B6-4C94-CCCC7A3F6A75}"/>
              </a:ext>
            </a:extLst>
          </p:cNvPr>
          <p:cNvSpPr/>
          <p:nvPr/>
        </p:nvSpPr>
        <p:spPr>
          <a:xfrm>
            <a:off x="3535124" y="2511383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Comedy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B1C9370-907B-FD6B-34E4-8C5A9C6E0A45}"/>
              </a:ext>
            </a:extLst>
          </p:cNvPr>
          <p:cNvSpPr/>
          <p:nvPr/>
        </p:nvSpPr>
        <p:spPr>
          <a:xfrm>
            <a:off x="3535124" y="2915060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Drama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5F8100-87C9-72A8-A212-425505053932}"/>
              </a:ext>
            </a:extLst>
          </p:cNvPr>
          <p:cNvSpPr/>
          <p:nvPr/>
        </p:nvSpPr>
        <p:spPr>
          <a:xfrm>
            <a:off x="3502351" y="3584201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Comedy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524152-8C56-2072-4D98-FDC4B4EC8919}"/>
              </a:ext>
            </a:extLst>
          </p:cNvPr>
          <p:cNvSpPr/>
          <p:nvPr/>
        </p:nvSpPr>
        <p:spPr>
          <a:xfrm>
            <a:off x="3502351" y="3987878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Drama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AB7613B-3663-BBAA-355D-D03BAAB470CD}"/>
              </a:ext>
            </a:extLst>
          </p:cNvPr>
          <p:cNvSpPr/>
          <p:nvPr/>
        </p:nvSpPr>
        <p:spPr>
          <a:xfrm>
            <a:off x="3502351" y="4542016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Comedy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83E066-EDA2-95E7-4270-B984F26377D5}"/>
              </a:ext>
            </a:extLst>
          </p:cNvPr>
          <p:cNvSpPr/>
          <p:nvPr/>
        </p:nvSpPr>
        <p:spPr>
          <a:xfrm>
            <a:off x="3502351" y="4945693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Drama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639AFE-5AAE-0E53-AAD3-B976E6353F8C}"/>
              </a:ext>
            </a:extLst>
          </p:cNvPr>
          <p:cNvSpPr/>
          <p:nvPr/>
        </p:nvSpPr>
        <p:spPr>
          <a:xfrm>
            <a:off x="3535715" y="5518572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Comedy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40B487-E588-B5F4-64E1-453C1539EEF2}"/>
              </a:ext>
            </a:extLst>
          </p:cNvPr>
          <p:cNvSpPr/>
          <p:nvPr/>
        </p:nvSpPr>
        <p:spPr>
          <a:xfrm>
            <a:off x="3535715" y="5922249"/>
            <a:ext cx="1051910" cy="30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Drama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E88705-B3FC-1EDD-D4CA-A4C086E3CC62}"/>
              </a:ext>
            </a:extLst>
          </p:cNvPr>
          <p:cNvSpPr/>
          <p:nvPr/>
        </p:nvSpPr>
        <p:spPr>
          <a:xfrm>
            <a:off x="8164082" y="3993278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Crime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36A166A-7E48-556F-3CEB-F4C1F8BA22F1}"/>
              </a:ext>
            </a:extLst>
          </p:cNvPr>
          <p:cNvSpPr/>
          <p:nvPr/>
        </p:nvSpPr>
        <p:spPr>
          <a:xfrm>
            <a:off x="8150507" y="4962186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Crime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D2F2969-93DF-7BC0-0E8F-7E2B45C0D6E8}"/>
              </a:ext>
            </a:extLst>
          </p:cNvPr>
          <p:cNvSpPr/>
          <p:nvPr/>
        </p:nvSpPr>
        <p:spPr>
          <a:xfrm>
            <a:off x="6957637" y="4952370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Romance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A30F142-CE37-C46E-BFE4-79D8E85021D2}"/>
              </a:ext>
            </a:extLst>
          </p:cNvPr>
          <p:cNvSpPr/>
          <p:nvPr/>
        </p:nvSpPr>
        <p:spPr>
          <a:xfrm>
            <a:off x="8164082" y="5922249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Crime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A5D4E3E-A1B8-732A-2450-786C79544689}"/>
              </a:ext>
            </a:extLst>
          </p:cNvPr>
          <p:cNvSpPr/>
          <p:nvPr/>
        </p:nvSpPr>
        <p:spPr>
          <a:xfrm>
            <a:off x="6971212" y="5912433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Romance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2CBBA9-36CE-406B-55AB-DC2473B64A43}"/>
              </a:ext>
            </a:extLst>
          </p:cNvPr>
          <p:cNvSpPr/>
          <p:nvPr/>
        </p:nvSpPr>
        <p:spPr>
          <a:xfrm>
            <a:off x="5824026" y="5940446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Family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9A0A39E-0766-82CD-C20D-35DA7E016892}"/>
              </a:ext>
            </a:extLst>
          </p:cNvPr>
          <p:cNvSpPr/>
          <p:nvPr/>
        </p:nvSpPr>
        <p:spPr>
          <a:xfrm>
            <a:off x="4631156" y="5930630"/>
            <a:ext cx="1051910" cy="309888"/>
          </a:xfrm>
          <a:prstGeom prst="roundRect">
            <a:avLst/>
          </a:prstGeom>
          <a:solidFill>
            <a:srgbClr val="EBF9F0"/>
          </a:solidFill>
          <a:ln>
            <a:solidFill>
              <a:srgbClr val="A7E1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Horror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017BF421-3C6B-97A9-61A7-03E7FB856809}"/>
              </a:ext>
            </a:extLst>
          </p:cNvPr>
          <p:cNvGrpSpPr/>
          <p:nvPr/>
        </p:nvGrpSpPr>
        <p:grpSpPr>
          <a:xfrm>
            <a:off x="842421" y="980249"/>
            <a:ext cx="6153210" cy="1030085"/>
            <a:chOff x="842421" y="980249"/>
            <a:chExt cx="6153210" cy="1030085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4D596287-C747-AE03-5FF4-3AD7856FCB0C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810EEF15-CBE4-7952-7E19-EBC54D25D159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8F92D39F-7594-C986-003B-9A7C72D643D0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E3B93588-F6E0-F028-30C5-36B592357530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8" name="TextBox 226">
              <a:extLst>
                <a:ext uri="{FF2B5EF4-FFF2-40B4-BE49-F238E27FC236}">
                  <a16:creationId xmlns:a16="http://schemas.microsoft.com/office/drawing/2014/main" id="{BD7A1738-D36E-E164-54BB-7888D587491C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5ED9FDDD-3C23-5D53-5938-0A310A83832A}"/>
                </a:ext>
              </a:extLst>
            </p:cNvPr>
            <p:cNvSpPr/>
            <p:nvPr/>
          </p:nvSpPr>
          <p:spPr>
            <a:xfrm>
              <a:off x="2004896" y="980249"/>
              <a:ext cx="1077620" cy="103008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0" name="TextBox 226">
              <a:extLst>
                <a:ext uri="{FF2B5EF4-FFF2-40B4-BE49-F238E27FC236}">
                  <a16:creationId xmlns:a16="http://schemas.microsoft.com/office/drawing/2014/main" id="{A3D9FE18-B1F8-DE62-2B08-90F0D37E2F70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chemeClr val="bg1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9708C988-154F-BBDF-397D-DFBF7FF2CFF1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F0DBB5B-ACC9-83EE-02F7-0A9D99382556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347458FE-7C98-862D-589B-B8E67517D091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4" name="TextBox 226">
              <a:extLst>
                <a:ext uri="{FF2B5EF4-FFF2-40B4-BE49-F238E27FC236}">
                  <a16:creationId xmlns:a16="http://schemas.microsoft.com/office/drawing/2014/main" id="{626A39CA-181F-03A9-72D5-A70E46ED7142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0A92155B-8CCC-B18E-D636-89C8E328C1A0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6" name="TextBox 226">
              <a:extLst>
                <a:ext uri="{FF2B5EF4-FFF2-40B4-BE49-F238E27FC236}">
                  <a16:creationId xmlns:a16="http://schemas.microsoft.com/office/drawing/2014/main" id="{C552B7B1-05E5-B0C4-8BE3-3D90BFB4CB81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A7A8238A-425B-E68C-5E1E-2F78336CC52E}"/>
              </a:ext>
            </a:extLst>
          </p:cNvPr>
          <p:cNvGrpSpPr/>
          <p:nvPr/>
        </p:nvGrpSpPr>
        <p:grpSpPr>
          <a:xfrm>
            <a:off x="2029501" y="1210844"/>
            <a:ext cx="1077620" cy="729185"/>
            <a:chOff x="2029501" y="1210844"/>
            <a:chExt cx="1077620" cy="729185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1AD20111-69BB-2205-633B-AFE5A788E8AF}"/>
                </a:ext>
              </a:extLst>
            </p:cNvPr>
            <p:cNvSpPr/>
            <p:nvPr/>
          </p:nvSpPr>
          <p:spPr>
            <a:xfrm>
              <a:off x="2029501" y="1210844"/>
              <a:ext cx="1033489" cy="729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777A634-C32F-E550-A9F0-C1EFBE639E17}"/>
                </a:ext>
              </a:extLst>
            </p:cNvPr>
            <p:cNvSpPr/>
            <p:nvPr/>
          </p:nvSpPr>
          <p:spPr>
            <a:xfrm>
              <a:off x="2088881" y="1247532"/>
              <a:ext cx="1018240" cy="69249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기초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latin typeface="+mn-ea"/>
                </a:rPr>
                <a:t> 장르 현황 탐색</a:t>
              </a:r>
              <a:endParaRPr lang="en-US" altLang="ko-KR" sz="700" dirty="0"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활동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이벤트 정의 및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이벤트 현황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336D7B-A260-26F4-94B2-8B4B01328D4F}"/>
              </a:ext>
            </a:extLst>
          </p:cNvPr>
          <p:cNvSpPr/>
          <p:nvPr/>
        </p:nvSpPr>
        <p:spPr>
          <a:xfrm>
            <a:off x="913078" y="4900753"/>
            <a:ext cx="2591541" cy="974447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2225" cap="rnd">
            <a:solidFill>
              <a:srgbClr val="41998C"/>
            </a:solidFill>
            <a:prstDash val="solid"/>
            <a:miter lim="800000"/>
            <a:headEnd/>
            <a:tailEnd/>
          </a:ln>
          <a:effectLst>
            <a:outerShdw blurRad="50800" dir="2700000" algn="tl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7C3AFF-8F26-25FB-5C1A-A4EFB0ED0FD4}"/>
              </a:ext>
            </a:extLst>
          </p:cNvPr>
          <p:cNvSpPr/>
          <p:nvPr/>
        </p:nvSpPr>
        <p:spPr>
          <a:xfrm>
            <a:off x="937381" y="3591471"/>
            <a:ext cx="2536440" cy="974447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2225" cap="rnd">
            <a:solidFill>
              <a:srgbClr val="41998C"/>
            </a:solidFill>
            <a:prstDash val="solid"/>
            <a:miter lim="800000"/>
            <a:headEnd/>
            <a:tailEnd/>
          </a:ln>
          <a:effectLst>
            <a:outerShdw blurRad="50800" dir="2700000" algn="tl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FB52E3-BD6C-28E8-5D37-322F7204DD3B}"/>
              </a:ext>
            </a:extLst>
          </p:cNvPr>
          <p:cNvSpPr>
            <a:spLocks noChangeAspect="1"/>
          </p:cNvSpPr>
          <p:nvPr/>
        </p:nvSpPr>
        <p:spPr>
          <a:xfrm>
            <a:off x="547571" y="3622171"/>
            <a:ext cx="601190" cy="599308"/>
          </a:xfrm>
          <a:prstGeom prst="ellipse">
            <a:avLst/>
          </a:prstGeom>
          <a:gradFill flip="none" rotWithShape="1">
            <a:gsLst>
              <a:gs pos="100000">
                <a:srgbClr val="31896E"/>
              </a:gs>
              <a:gs pos="12000">
                <a:srgbClr val="379B7C"/>
              </a:gs>
            </a:gsLst>
            <a:lin ang="5400000" scaled="1"/>
            <a:tileRect/>
          </a:gradFill>
          <a:ln w="58039">
            <a:solidFill>
              <a:srgbClr val="174D3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7BE76-111A-70C2-A1EC-45C6826551C8}"/>
              </a:ext>
            </a:extLst>
          </p:cNvPr>
          <p:cNvSpPr/>
          <p:nvPr/>
        </p:nvSpPr>
        <p:spPr>
          <a:xfrm>
            <a:off x="3554191" y="3292898"/>
            <a:ext cx="27722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최근 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6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개월의 단일 활동 </a:t>
            </a:r>
            <a:r>
              <a:rPr lang="ko-KR" altLang="en-US" sz="1000" dirty="0" err="1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고객수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평균 비교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&gt;</a:t>
            </a:r>
            <a:endParaRPr lang="ko-KR" altLang="en-US" sz="10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EAFBEF-56B5-F708-52EE-27CF3450C2BD}"/>
              </a:ext>
            </a:extLst>
          </p:cNvPr>
          <p:cNvSpPr/>
          <p:nvPr/>
        </p:nvSpPr>
        <p:spPr>
          <a:xfrm>
            <a:off x="1186667" y="3658370"/>
            <a:ext cx="20778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단일 활동 현황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C7DDC5-1987-424D-9CD6-CFA27634C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D79E2-C2C6-4A33-8859-91F6901E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58961" y="6693719"/>
            <a:ext cx="188078" cy="138062"/>
          </a:xfrm>
        </p:spPr>
        <p:txBody>
          <a:bodyPr/>
          <a:lstStyle/>
          <a:p>
            <a:fld id="{CB56F730-3F79-40B3-AF52-ED7A879A18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417E06-F478-4F27-F884-3DE8092D2A3F}"/>
              </a:ext>
            </a:extLst>
          </p:cNvPr>
          <p:cNvSpPr/>
          <p:nvPr/>
        </p:nvSpPr>
        <p:spPr>
          <a:xfrm>
            <a:off x="958122" y="182880"/>
            <a:ext cx="1321528" cy="23613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8E5BAFD-A95B-B049-F879-BE759EC2B2C2}"/>
              </a:ext>
            </a:extLst>
          </p:cNvPr>
          <p:cNvSpPr txBox="1">
            <a:spLocks/>
          </p:cNvSpPr>
          <p:nvPr/>
        </p:nvSpPr>
        <p:spPr>
          <a:xfrm>
            <a:off x="867595" y="407108"/>
            <a:ext cx="8051134" cy="2921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0" spc="0" dirty="0"/>
              <a:t>고객의 영화 이용 패턴을 분석하여 관심 활동을 선정하고</a:t>
            </a:r>
            <a:r>
              <a:rPr lang="en-US" altLang="ko-KR" sz="1400" b="0" spc="0" dirty="0"/>
              <a:t>, </a:t>
            </a:r>
            <a:r>
              <a:rPr lang="ko-KR" altLang="en-US" sz="1400" b="0" spc="0" dirty="0"/>
              <a:t>이를 바탕으로 최종적으로 장르 선정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F5D0B56-5E6B-1239-63FE-0652BA9BF1AA}"/>
              </a:ext>
            </a:extLst>
          </p:cNvPr>
          <p:cNvSpPr txBox="1">
            <a:spLocks/>
          </p:cNvSpPr>
          <p:nvPr/>
        </p:nvSpPr>
        <p:spPr>
          <a:xfrm>
            <a:off x="867595" y="150234"/>
            <a:ext cx="1296983" cy="3077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spc="-100" baseline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0" dirty="0"/>
              <a:t>EDA</a:t>
            </a:r>
            <a:endParaRPr lang="ko-KR" altLang="en-US" sz="2000" spc="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87FB92-43F3-103D-EE6B-B13316D947A9}"/>
              </a:ext>
            </a:extLst>
          </p:cNvPr>
          <p:cNvSpPr/>
          <p:nvPr/>
        </p:nvSpPr>
        <p:spPr>
          <a:xfrm>
            <a:off x="6593533" y="2103375"/>
            <a:ext cx="31967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표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1, 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표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2, 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표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3 (2012.04 ~ 2012.09, 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최근 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6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개월 평균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)</a:t>
            </a:r>
            <a:endParaRPr lang="ko-KR" altLang="en-US" sz="900" b="1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graphicFrame>
        <p:nvGraphicFramePr>
          <p:cNvPr id="67" name="표 203">
            <a:extLst>
              <a:ext uri="{FF2B5EF4-FFF2-40B4-BE49-F238E27FC236}">
                <a16:creationId xmlns:a16="http://schemas.microsoft.com/office/drawing/2014/main" id="{E7DA6B88-09F3-9E4B-7891-19631C436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85718"/>
              </p:ext>
            </p:extLst>
          </p:nvPr>
        </p:nvGraphicFramePr>
        <p:xfrm>
          <a:off x="3537270" y="3551370"/>
          <a:ext cx="58527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992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738055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689863">
                  <a:extLst>
                    <a:ext uri="{9D8B030D-6E8A-4147-A177-3AD203B41FA5}">
                      <a16:colId xmlns:a16="http://schemas.microsoft.com/office/drawing/2014/main" val="1640189984"/>
                    </a:ext>
                  </a:extLst>
                </a:gridCol>
                <a:gridCol w="602751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771416">
                  <a:extLst>
                    <a:ext uri="{9D8B030D-6E8A-4147-A177-3AD203B41FA5}">
                      <a16:colId xmlns:a16="http://schemas.microsoft.com/office/drawing/2014/main" val="2852343253"/>
                    </a:ext>
                  </a:extLst>
                </a:gridCol>
                <a:gridCol w="692716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</a:tblGrid>
              <a:tr h="203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시청시작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시청완료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/>
                        <a:t>평가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전체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Thriller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Action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Sci-Fi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Fantasy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1-0-0-0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0-1-0-0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767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0-0-1-0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1,100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345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306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257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0-0-0-1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1,299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411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466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363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16036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5C2EB43B-66A6-3E77-C509-7F6140A91B59}"/>
              </a:ext>
            </a:extLst>
          </p:cNvPr>
          <p:cNvSpPr/>
          <p:nvPr/>
        </p:nvSpPr>
        <p:spPr>
          <a:xfrm>
            <a:off x="1123384" y="3940888"/>
            <a:ext cx="21755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단일 활동의 경우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고객 수 다양</a:t>
            </a:r>
            <a:endParaRPr lang="en-US" altLang="ko-KR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단일 활동만으로 패턴 파악 어려움</a:t>
            </a:r>
            <a:endParaRPr lang="en-US" altLang="ko-KR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단일 활동 탐색에서 제외</a:t>
            </a:r>
          </a:p>
        </p:txBody>
      </p:sp>
      <p:graphicFrame>
        <p:nvGraphicFramePr>
          <p:cNvPr id="104" name="표 203">
            <a:extLst>
              <a:ext uri="{FF2B5EF4-FFF2-40B4-BE49-F238E27FC236}">
                <a16:creationId xmlns:a16="http://schemas.microsoft.com/office/drawing/2014/main" id="{6AD6DFBD-2A50-ED3E-B0F1-5165DDE7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68859"/>
              </p:ext>
            </p:extLst>
          </p:nvPr>
        </p:nvGraphicFramePr>
        <p:xfrm>
          <a:off x="3537270" y="4869369"/>
          <a:ext cx="585279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992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738055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689863">
                  <a:extLst>
                    <a:ext uri="{9D8B030D-6E8A-4147-A177-3AD203B41FA5}">
                      <a16:colId xmlns:a16="http://schemas.microsoft.com/office/drawing/2014/main" val="1640189984"/>
                    </a:ext>
                  </a:extLst>
                </a:gridCol>
                <a:gridCol w="602751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771416">
                  <a:extLst>
                    <a:ext uri="{9D8B030D-6E8A-4147-A177-3AD203B41FA5}">
                      <a16:colId xmlns:a16="http://schemas.microsoft.com/office/drawing/2014/main" val="2852343253"/>
                    </a:ext>
                  </a:extLst>
                </a:gridCol>
                <a:gridCol w="692716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</a:tblGrid>
              <a:tr h="21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시청시작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시청완료</a:t>
                      </a:r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spc="0" dirty="0"/>
                        <a:t>평가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맑은 고딕" panose="020B0503020000020004" pitchFamily="50" charset="-127"/>
                        </a:rPr>
                        <a:t>전체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Thriller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Action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Sci-Fi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맑은 고딕" panose="020B0503020000020004" pitchFamily="50" charset="-127"/>
                        </a:rPr>
                        <a:t>Fantasy</a:t>
                      </a:r>
                      <a:endParaRPr lang="ko-KR" altLang="en-US" sz="1000" b="1" spc="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0-1-0-1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412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0-1-1-0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72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6209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0-1-1-1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5328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1-0-1-0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54178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1-0-1-1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448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8503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1-1-1-0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1,384</a:t>
                      </a:r>
                      <a:endParaRPr lang="ko-KR" altLang="en-US" sz="1000" b="1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483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540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584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453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47284"/>
                  </a:ext>
                </a:extLst>
              </a:tr>
              <a:tr h="13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1-1-1-1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1,018</a:t>
                      </a:r>
                      <a:endParaRPr lang="ko-KR" altLang="en-US" sz="1000" spc="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225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253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271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16036"/>
                  </a:ext>
                </a:extLst>
              </a:tr>
            </a:tbl>
          </a:graphicData>
        </a:graphic>
      </p:graphicFrame>
      <p:graphicFrame>
        <p:nvGraphicFramePr>
          <p:cNvPr id="108" name="표 203">
            <a:extLst>
              <a:ext uri="{FF2B5EF4-FFF2-40B4-BE49-F238E27FC236}">
                <a16:creationId xmlns:a16="http://schemas.microsoft.com/office/drawing/2014/main" id="{B91AAB72-C668-1B27-9F5D-E6EFEF75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9988"/>
              </p:ext>
            </p:extLst>
          </p:nvPr>
        </p:nvGraphicFramePr>
        <p:xfrm>
          <a:off x="3537270" y="2362043"/>
          <a:ext cx="585279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86">
                  <a:extLst>
                    <a:ext uri="{9D8B030D-6E8A-4147-A177-3AD203B41FA5}">
                      <a16:colId xmlns:a16="http://schemas.microsoft.com/office/drawing/2014/main" val="4290705612"/>
                    </a:ext>
                  </a:extLst>
                </a:gridCol>
                <a:gridCol w="896908">
                  <a:extLst>
                    <a:ext uri="{9D8B030D-6E8A-4147-A177-3AD203B41FA5}">
                      <a16:colId xmlns:a16="http://schemas.microsoft.com/office/drawing/2014/main" val="1758319479"/>
                    </a:ext>
                  </a:extLst>
                </a:gridCol>
                <a:gridCol w="941157">
                  <a:extLst>
                    <a:ext uri="{9D8B030D-6E8A-4147-A177-3AD203B41FA5}">
                      <a16:colId xmlns:a16="http://schemas.microsoft.com/office/drawing/2014/main" val="1640189984"/>
                    </a:ext>
                  </a:extLst>
                </a:gridCol>
                <a:gridCol w="941157">
                  <a:extLst>
                    <a:ext uri="{9D8B030D-6E8A-4147-A177-3AD203B41FA5}">
                      <a16:colId xmlns:a16="http://schemas.microsoft.com/office/drawing/2014/main" val="2183996804"/>
                    </a:ext>
                  </a:extLst>
                </a:gridCol>
                <a:gridCol w="783399">
                  <a:extLst>
                    <a:ext uri="{9D8B030D-6E8A-4147-A177-3AD203B41FA5}">
                      <a16:colId xmlns:a16="http://schemas.microsoft.com/office/drawing/2014/main" val="2852343253"/>
                    </a:ext>
                  </a:extLst>
                </a:gridCol>
                <a:gridCol w="1145086">
                  <a:extLst>
                    <a:ext uri="{9D8B030D-6E8A-4147-A177-3AD203B41FA5}">
                      <a16:colId xmlns:a16="http://schemas.microsoft.com/office/drawing/2014/main" val="493179741"/>
                    </a:ext>
                  </a:extLst>
                </a:gridCol>
              </a:tblGrid>
              <a:tr h="159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</a:rPr>
                        <a:t>활동 </a:t>
                      </a:r>
                      <a:r>
                        <a:rPr lang="ko-KR" altLang="en-US" sz="1000" b="1" dirty="0" err="1">
                          <a:latin typeface="맑은 고딕" panose="020B0503020000020004" pitchFamily="50" charset="-127"/>
                        </a:rPr>
                        <a:t>고객수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</a:rPr>
                        <a:t>Purchase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</a:rPr>
                        <a:t>Start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</a:rPr>
                        <a:t>Complete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</a:rPr>
                        <a:t>Rate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</a:rPr>
                        <a:t>Browse</a:t>
                      </a:r>
                      <a:endParaRPr lang="ko-KR" altLang="en-US" sz="1000" b="1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8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3579"/>
                  </a:ext>
                </a:extLst>
              </a:tr>
              <a:tr h="1421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1,762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1,397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1,428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1,398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1,338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1,753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616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-12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79.2%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81%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79%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75.9%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99.5%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69509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48E7216-9654-09DC-90C8-AE418C6896F4}"/>
              </a:ext>
            </a:extLst>
          </p:cNvPr>
          <p:cNvSpPr>
            <a:spLocks noChangeAspect="1"/>
          </p:cNvSpPr>
          <p:nvPr/>
        </p:nvSpPr>
        <p:spPr>
          <a:xfrm>
            <a:off x="547571" y="4952004"/>
            <a:ext cx="601190" cy="599308"/>
          </a:xfrm>
          <a:prstGeom prst="ellipse">
            <a:avLst/>
          </a:prstGeom>
          <a:gradFill flip="none" rotWithShape="1">
            <a:gsLst>
              <a:gs pos="100000">
                <a:srgbClr val="31896E"/>
              </a:gs>
              <a:gs pos="12000">
                <a:srgbClr val="379B7C"/>
              </a:gs>
            </a:gsLst>
            <a:lin ang="5400000" scaled="1"/>
            <a:tileRect/>
          </a:gradFill>
          <a:ln w="58039">
            <a:solidFill>
              <a:srgbClr val="174D3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580105-72C8-8B95-ED12-62E0B83B9B1F}"/>
              </a:ext>
            </a:extLst>
          </p:cNvPr>
          <p:cNvSpPr/>
          <p:nvPr/>
        </p:nvSpPr>
        <p:spPr>
          <a:xfrm>
            <a:off x="3554191" y="4598647"/>
            <a:ext cx="20778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최근 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6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개월 </a:t>
            </a:r>
            <a:r>
              <a:rPr lang="ko-KR" altLang="en-US" sz="1000" dirty="0" err="1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고객수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평균 비교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&gt;</a:t>
            </a:r>
            <a:endParaRPr lang="ko-KR" altLang="en-US" sz="10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B8024-D3B6-BEED-2E7A-3563FF9C3EAB}"/>
              </a:ext>
            </a:extLst>
          </p:cNvPr>
          <p:cNvSpPr/>
          <p:nvPr/>
        </p:nvSpPr>
        <p:spPr>
          <a:xfrm>
            <a:off x="1186939" y="4986503"/>
            <a:ext cx="20778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패턴 활동 현황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FAB476-A528-EC51-4538-F4875A3316D2}"/>
              </a:ext>
            </a:extLst>
          </p:cNvPr>
          <p:cNvSpPr/>
          <p:nvPr/>
        </p:nvSpPr>
        <p:spPr>
          <a:xfrm>
            <a:off x="935800" y="2345669"/>
            <a:ext cx="2538021" cy="974447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2225" cap="rnd">
            <a:solidFill>
              <a:srgbClr val="41998C"/>
            </a:solidFill>
            <a:prstDash val="solid"/>
            <a:miter lim="800000"/>
            <a:headEnd/>
            <a:tailEnd/>
          </a:ln>
          <a:effectLst>
            <a:outerShdw blurRad="50800" dir="2700000" algn="tl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3809127-963B-881F-8476-64A8A797E088}"/>
              </a:ext>
            </a:extLst>
          </p:cNvPr>
          <p:cNvSpPr>
            <a:spLocks noChangeAspect="1"/>
          </p:cNvSpPr>
          <p:nvPr/>
        </p:nvSpPr>
        <p:spPr>
          <a:xfrm>
            <a:off x="547571" y="2413277"/>
            <a:ext cx="628065" cy="599308"/>
          </a:xfrm>
          <a:prstGeom prst="ellipse">
            <a:avLst/>
          </a:prstGeom>
          <a:gradFill flip="none" rotWithShape="1">
            <a:gsLst>
              <a:gs pos="100000">
                <a:srgbClr val="31896E"/>
              </a:gs>
              <a:gs pos="12000">
                <a:srgbClr val="379B7C"/>
              </a:gs>
            </a:gsLst>
            <a:lin ang="5400000" scaled="1"/>
            <a:tileRect/>
          </a:gradFill>
          <a:ln w="58039">
            <a:solidFill>
              <a:srgbClr val="174D38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0E7694-4E91-736B-0E5C-382206A0E657}"/>
              </a:ext>
            </a:extLst>
          </p:cNvPr>
          <p:cNvSpPr/>
          <p:nvPr/>
        </p:nvSpPr>
        <p:spPr>
          <a:xfrm>
            <a:off x="1149509" y="2613464"/>
            <a:ext cx="22865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Browse(</a:t>
            </a:r>
            <a:r>
              <a:rPr lang="ko-KR" altLang="en-US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영화 검색</a:t>
            </a: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의 비율 </a:t>
            </a: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99%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맑은 고딕" panose="020B0503020000020004" pitchFamily="50" charset="-127"/>
              </a:rPr>
              <a:t>대부분 활동 고객이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맑은 고딕" panose="020B0503020000020004" pitchFamily="50" charset="-127"/>
              </a:rPr>
              <a:t>Browse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맑은 고딕" panose="020B0503020000020004" pitchFamily="50" charset="-127"/>
              </a:rPr>
              <a:t>참여</a:t>
            </a:r>
            <a:endParaRPr lang="en-US" altLang="ko-KR" sz="1000" b="0" i="0" dirty="0">
              <a:solidFill>
                <a:srgbClr val="374151"/>
              </a:solidFill>
              <a:effectLst/>
              <a:latin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Browse </a:t>
            </a:r>
            <a:r>
              <a:rPr lang="ko-KR" altLang="en-US" sz="10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활동 탐색에서 제외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528BB0-094C-49FC-B73D-A44CC9F1650E}"/>
              </a:ext>
            </a:extLst>
          </p:cNvPr>
          <p:cNvSpPr/>
          <p:nvPr/>
        </p:nvSpPr>
        <p:spPr>
          <a:xfrm>
            <a:off x="1204590" y="2414014"/>
            <a:ext cx="2170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활동별</a:t>
            </a:r>
            <a:r>
              <a:rPr lang="ko-KR" altLang="en-US" sz="11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3EE831-A004-5E13-ADB6-BD9FB2B500D4}"/>
              </a:ext>
            </a:extLst>
          </p:cNvPr>
          <p:cNvSpPr/>
          <p:nvPr/>
        </p:nvSpPr>
        <p:spPr>
          <a:xfrm>
            <a:off x="3554191" y="2107537"/>
            <a:ext cx="21719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&lt;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최근 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6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개월의 </a:t>
            </a:r>
            <a:r>
              <a:rPr lang="ko-KR" altLang="en-US" sz="1000" dirty="0" err="1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고객수</a:t>
            </a:r>
            <a:r>
              <a:rPr lang="ko-KR" altLang="en-US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평균 비교</a:t>
            </a:r>
            <a:r>
              <a:rPr lang="en-US" altLang="ko-KR" sz="10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&gt;</a:t>
            </a:r>
            <a:endParaRPr lang="ko-KR" altLang="en-US" sz="10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3B2FB2-635D-ECE1-D7DF-5B83AD3D42E4}"/>
              </a:ext>
            </a:extLst>
          </p:cNvPr>
          <p:cNvSpPr/>
          <p:nvPr/>
        </p:nvSpPr>
        <p:spPr>
          <a:xfrm>
            <a:off x="1123384" y="5258429"/>
            <a:ext cx="23406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선호 행동 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: ‘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구매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-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시청시작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-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시청완료</a:t>
            </a: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선호행동 내 </a:t>
            </a:r>
            <a:r>
              <a:rPr lang="en-US" altLang="ko-KR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Sci-Fi </a:t>
            </a:r>
            <a:r>
              <a:rPr lang="ko-KR" altLang="en-US" sz="900" dirty="0" err="1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고객수</a:t>
            </a:r>
            <a:r>
              <a:rPr lang="ko-KR" altLang="en-US" sz="900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 가장 높음</a:t>
            </a:r>
            <a:endParaRPr lang="en-US" altLang="ko-KR" sz="900" dirty="0">
              <a:gradFill>
                <a:gsLst>
                  <a:gs pos="100000">
                    <a:schemeClr val="tx1"/>
                  </a:gs>
                  <a:gs pos="100000">
                    <a:srgbClr val="D9D9D9"/>
                  </a:gs>
                </a:gsLst>
                <a:lin ang="0" scaled="1"/>
              </a:gradFill>
              <a:latin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Sci-Fi </a:t>
            </a:r>
            <a:r>
              <a:rPr lang="ko-KR" altLang="en-US" sz="900" b="1" dirty="0">
                <a:gradFill>
                  <a:gsLst>
                    <a:gs pos="100000">
                      <a:schemeClr val="tx1"/>
                    </a:gs>
                    <a:gs pos="100000">
                      <a:srgbClr val="D9D9D9"/>
                    </a:gs>
                  </a:gsLst>
                  <a:lin ang="0" scaled="1"/>
                </a:gradFill>
                <a:latin typeface="맑은 고딕" panose="020B0503020000020004" pitchFamily="50" charset="-127"/>
              </a:rPr>
              <a:t>장르 선정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5C760B-7CD0-0205-C528-128AAC810622}"/>
              </a:ext>
            </a:extLst>
          </p:cNvPr>
          <p:cNvGrpSpPr/>
          <p:nvPr/>
        </p:nvGrpSpPr>
        <p:grpSpPr>
          <a:xfrm>
            <a:off x="842421" y="980249"/>
            <a:ext cx="6153210" cy="1030085"/>
            <a:chOff x="842421" y="980249"/>
            <a:chExt cx="6153210" cy="103008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A085057-74A9-2655-9084-3C5D642371ED}"/>
                </a:ext>
              </a:extLst>
            </p:cNvPr>
            <p:cNvGrpSpPr/>
            <p:nvPr/>
          </p:nvGrpSpPr>
          <p:grpSpPr>
            <a:xfrm>
              <a:off x="1023991" y="1012610"/>
              <a:ext cx="5971640" cy="240632"/>
              <a:chOff x="816578" y="2268362"/>
              <a:chExt cx="8752907" cy="246220"/>
            </a:xfrm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2B027E8-6B23-F00B-A34D-5AAA8D71B841}"/>
                  </a:ext>
                </a:extLst>
              </p:cNvPr>
              <p:cNvSpPr/>
              <p:nvPr/>
            </p:nvSpPr>
            <p:spPr>
              <a:xfrm>
                <a:off x="816578" y="2339400"/>
                <a:ext cx="8479254" cy="104415"/>
              </a:xfrm>
              <a:custGeom>
                <a:avLst/>
                <a:gdLst>
                  <a:gd name="connsiteX0" fmla="*/ 0 w 11701997"/>
                  <a:gd name="connsiteY0" fmla="*/ 0 h 103052"/>
                  <a:gd name="connsiteX1" fmla="*/ 11701997 w 11701997"/>
                  <a:gd name="connsiteY1" fmla="*/ 0 h 103052"/>
                  <a:gd name="connsiteX2" fmla="*/ 11701997 w 11701997"/>
                  <a:gd name="connsiteY2" fmla="*/ 103052 h 103052"/>
                  <a:gd name="connsiteX3" fmla="*/ 0 w 11701997"/>
                  <a:gd name="connsiteY3" fmla="*/ 103052 h 103052"/>
                  <a:gd name="connsiteX4" fmla="*/ 0 w 11701997"/>
                  <a:gd name="connsiteY4" fmla="*/ 0 h 1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01997" h="103052">
                    <a:moveTo>
                      <a:pt x="0" y="0"/>
                    </a:moveTo>
                    <a:lnTo>
                      <a:pt x="11701997" y="0"/>
                    </a:lnTo>
                    <a:lnTo>
                      <a:pt x="11701997" y="103052"/>
                    </a:lnTo>
                    <a:lnTo>
                      <a:pt x="0" y="103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DF993A1-1E64-35A9-BD52-840666D5E985}"/>
                  </a:ext>
                </a:extLst>
              </p:cNvPr>
              <p:cNvSpPr/>
              <p:nvPr/>
            </p:nvSpPr>
            <p:spPr>
              <a:xfrm rot="5400000">
                <a:off x="9309549" y="2254645"/>
                <a:ext cx="246220" cy="273653"/>
              </a:xfrm>
              <a:prstGeom prst="triangle">
                <a:avLst/>
              </a:prstGeom>
              <a:solidFill>
                <a:srgbClr val="D9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05F1384-CFCE-A09B-5CDB-F2B52455D3E4}"/>
                </a:ext>
              </a:extLst>
            </p:cNvPr>
            <p:cNvSpPr/>
            <p:nvPr/>
          </p:nvSpPr>
          <p:spPr>
            <a:xfrm>
              <a:off x="842421" y="980251"/>
              <a:ext cx="1077620" cy="268834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3" name="TextBox 226">
              <a:extLst>
                <a:ext uri="{FF2B5EF4-FFF2-40B4-BE49-F238E27FC236}">
                  <a16:creationId xmlns:a16="http://schemas.microsoft.com/office/drawing/2014/main" id="{A19E1818-4A4F-8D93-402D-398C2F026668}"/>
                </a:ext>
              </a:extLst>
            </p:cNvPr>
            <p:cNvSpPr txBox="1"/>
            <p:nvPr/>
          </p:nvSpPr>
          <p:spPr>
            <a:xfrm>
              <a:off x="1023991" y="1037822"/>
              <a:ext cx="77264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① 데이터 설명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EF89098-8201-BE6D-FFF0-45EF2F939844}"/>
                </a:ext>
              </a:extLst>
            </p:cNvPr>
            <p:cNvSpPr/>
            <p:nvPr/>
          </p:nvSpPr>
          <p:spPr>
            <a:xfrm>
              <a:off x="2004896" y="980249"/>
              <a:ext cx="1077620" cy="103008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5" name="TextBox 226">
              <a:extLst>
                <a:ext uri="{FF2B5EF4-FFF2-40B4-BE49-F238E27FC236}">
                  <a16:creationId xmlns:a16="http://schemas.microsoft.com/office/drawing/2014/main" id="{97D0C07C-6D8D-859A-C90E-0A3896925396}"/>
                </a:ext>
              </a:extLst>
            </p:cNvPr>
            <p:cNvSpPr txBox="1"/>
            <p:nvPr/>
          </p:nvSpPr>
          <p:spPr>
            <a:xfrm>
              <a:off x="2363281" y="1022305"/>
              <a:ext cx="428002" cy="15491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+mj-ea"/>
                  <a:ea typeface="+mj-ea"/>
                </a:rPr>
                <a:t>② </a:t>
              </a:r>
              <a:r>
                <a:rPr lang="en-US" altLang="ko-KR" sz="1000" b="1" dirty="0">
                  <a:solidFill>
                    <a:schemeClr val="bg1"/>
                  </a:solidFill>
                  <a:latin typeface="+mj-ea"/>
                  <a:ea typeface="+mj-ea"/>
                </a:rPr>
                <a:t>EDA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D6645A-9E19-0A45-C6DF-8499CE1C3831}"/>
                </a:ext>
              </a:extLst>
            </p:cNvPr>
            <p:cNvSpPr/>
            <p:nvPr/>
          </p:nvSpPr>
          <p:spPr>
            <a:xfrm>
              <a:off x="3167371" y="980249"/>
              <a:ext cx="1077620" cy="268835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AF82D9-8666-8D98-56EA-B456907AFAC2}"/>
                </a:ext>
              </a:extLst>
            </p:cNvPr>
            <p:cNvSpPr txBox="1"/>
            <p:nvPr/>
          </p:nvSpPr>
          <p:spPr>
            <a:xfrm>
              <a:off x="3436075" y="1037822"/>
              <a:ext cx="617157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③ </a:t>
              </a:r>
              <a:r>
                <a:rPr lang="ko-KR" altLang="en-US" sz="900" b="1" dirty="0" err="1">
                  <a:solidFill>
                    <a:srgbClr val="1C5040"/>
                  </a:solidFill>
                  <a:latin typeface="+mj-ea"/>
                  <a:ea typeface="+mj-ea"/>
                </a:rPr>
                <a:t>분석마트</a:t>
              </a:r>
              <a:endParaRPr lang="ko-KR" altLang="en-US" sz="900" b="1" dirty="0">
                <a:solidFill>
                  <a:srgbClr val="1C504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6DE392B-4505-4215-D3F9-84D82DA1FB3B}"/>
                </a:ext>
              </a:extLst>
            </p:cNvPr>
            <p:cNvSpPr/>
            <p:nvPr/>
          </p:nvSpPr>
          <p:spPr>
            <a:xfrm>
              <a:off x="4329846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9" name="TextBox 226">
              <a:extLst>
                <a:ext uri="{FF2B5EF4-FFF2-40B4-BE49-F238E27FC236}">
                  <a16:creationId xmlns:a16="http://schemas.microsoft.com/office/drawing/2014/main" id="{039E47A5-2FB0-8579-9A44-3170BE39C215}"/>
                </a:ext>
              </a:extLst>
            </p:cNvPr>
            <p:cNvSpPr txBox="1"/>
            <p:nvPr/>
          </p:nvSpPr>
          <p:spPr>
            <a:xfrm>
              <a:off x="4640151" y="1037822"/>
              <a:ext cx="501740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④ 모델링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BE7BD71-AC15-9D87-C351-CB9733412CD7}"/>
                </a:ext>
              </a:extLst>
            </p:cNvPr>
            <p:cNvSpPr/>
            <p:nvPr/>
          </p:nvSpPr>
          <p:spPr>
            <a:xfrm>
              <a:off x="5492323" y="980249"/>
              <a:ext cx="1077620" cy="292100"/>
            </a:xfrm>
            <a:prstGeom prst="roundRect">
              <a:avLst>
                <a:gd name="adj" fmla="val 4151"/>
              </a:avLst>
            </a:prstGeom>
            <a:solidFill>
              <a:srgbClr val="30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41" name="TextBox 226">
              <a:extLst>
                <a:ext uri="{FF2B5EF4-FFF2-40B4-BE49-F238E27FC236}">
                  <a16:creationId xmlns:a16="http://schemas.microsoft.com/office/drawing/2014/main" id="{4EE255A3-B8DC-7E87-6A39-8BDBB238BE1C}"/>
                </a:ext>
              </a:extLst>
            </p:cNvPr>
            <p:cNvSpPr txBox="1"/>
            <p:nvPr/>
          </p:nvSpPr>
          <p:spPr>
            <a:xfrm>
              <a:off x="5644808" y="1037822"/>
              <a:ext cx="888064" cy="13939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ct val="110000"/>
                </a:lnSpc>
              </a:pPr>
              <a:r>
                <a:rPr lang="ko-KR" altLang="en-US" sz="900" b="1" dirty="0">
                  <a:solidFill>
                    <a:srgbClr val="1C5040"/>
                  </a:solidFill>
                  <a:latin typeface="+mj-ea"/>
                  <a:ea typeface="+mj-ea"/>
                </a:rPr>
                <a:t>⑤ 배치 프로세스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883274-8F31-630C-5C33-04400ADA0DD4}"/>
              </a:ext>
            </a:extLst>
          </p:cNvPr>
          <p:cNvGrpSpPr/>
          <p:nvPr/>
        </p:nvGrpSpPr>
        <p:grpSpPr>
          <a:xfrm>
            <a:off x="2029501" y="1210844"/>
            <a:ext cx="1077620" cy="729185"/>
            <a:chOff x="2029501" y="1210844"/>
            <a:chExt cx="1077620" cy="729185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1EAA859-59ED-CFA3-EA59-E42464983DA9}"/>
                </a:ext>
              </a:extLst>
            </p:cNvPr>
            <p:cNvSpPr/>
            <p:nvPr/>
          </p:nvSpPr>
          <p:spPr>
            <a:xfrm>
              <a:off x="2029501" y="1210844"/>
              <a:ext cx="1033489" cy="729185"/>
            </a:xfrm>
            <a:prstGeom prst="roundRect">
              <a:avLst>
                <a:gd name="adj" fmla="val 4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90" latinLnBrk="1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4B506E-AAA3-63B1-A141-B49845635F46}"/>
                </a:ext>
              </a:extLst>
            </p:cNvPr>
            <p:cNvSpPr/>
            <p:nvPr/>
          </p:nvSpPr>
          <p:spPr>
            <a:xfrm>
              <a:off x="2088881" y="1247532"/>
              <a:ext cx="1018240" cy="69249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기초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장르 현황 탐색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활동 현황 탐색</a:t>
              </a:r>
              <a:endParaRPr lang="en-US" altLang="ko-KR" sz="700" dirty="0">
                <a:latin typeface="+mn-ea"/>
              </a:endParaRP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이벤트 정의 및 </a:t>
              </a:r>
              <a:b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이벤트 현황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8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36C30BD1D2A014BB53EEB05D4A51396" ma:contentTypeVersion="2" ma:contentTypeDescription="새 문서를 만듭니다." ma:contentTypeScope="" ma:versionID="2b5b58e3d9ae6d8a8751c39b515bf5d2">
  <xsd:schema xmlns:xsd="http://www.w3.org/2001/XMLSchema" xmlns:xs="http://www.w3.org/2001/XMLSchema" xmlns:p="http://schemas.microsoft.com/office/2006/metadata/properties" xmlns:ns2="07a33f89-9128-4fa1-98e6-e0f5bc48b9af" targetNamespace="http://schemas.microsoft.com/office/2006/metadata/properties" ma:root="true" ma:fieldsID="470ef505de80d285548dc42220573618" ns2:_="">
    <xsd:import namespace="07a33f89-9128-4fa1-98e6-e0f5bc48b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3f89-9128-4fa1-98e6-e0f5bc48b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EA5E7-DAC8-4104-BCF2-412BF94F1A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F5AE3-188A-4547-8DBC-CBB836DBB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3f89-9128-4fa1-98e6-e0f5bc48b9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450387-B8EA-41CB-B64B-0FDCE8A11F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9595</TotalTime>
  <Words>3445</Words>
  <Application>Microsoft Office PowerPoint</Application>
  <PresentationFormat>A4 용지(210x297mm)</PresentationFormat>
  <Paragraphs>1097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슬기</dc:creator>
  <cp:lastModifiedBy>SUNGJU GU</cp:lastModifiedBy>
  <cp:revision>121</cp:revision>
  <dcterms:created xsi:type="dcterms:W3CDTF">2021-11-15T06:06:50Z</dcterms:created>
  <dcterms:modified xsi:type="dcterms:W3CDTF">2023-12-30T04:10:07Z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0x010100436C30BD1D2A014BB53EEB05D4A51396</vt:lpwstr>
  </property>
</Properties>
</file>