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58" r:id="rId5"/>
    <p:sldId id="261" r:id="rId6"/>
    <p:sldId id="260" r:id="rId7"/>
    <p:sldId id="269" r:id="rId8"/>
    <p:sldId id="25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F58"/>
    <a:srgbClr val="BCAFA5"/>
    <a:srgbClr val="7F7F7F"/>
    <a:srgbClr val="87726A"/>
    <a:srgbClr val="F3EF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0" autoAdjust="0"/>
    <p:restoredTop sz="94660"/>
  </p:normalViewPr>
  <p:slideViewPr>
    <p:cSldViewPr snapToGrid="0">
      <p:cViewPr>
        <p:scale>
          <a:sx n="75" d="100"/>
          <a:sy n="75" d="100"/>
        </p:scale>
        <p:origin x="-2184" y="-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2"/>
          <c:y val="8.7595414309898922E-2"/>
          <c:w val="0.67748412879657161"/>
          <c:h val="0.861507678096009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solidFill>
                <a:srgbClr val="705F58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BCAFA5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F3EFEC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FFFFFF"/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.14278809182095423"/>
                  <c:y val="4.131006610137777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rgbClr val="C00000"/>
                        </a:solidFill>
                        <a:latin typeface="+mj-lt"/>
                        <a:ea typeface="MD이솝체" panose="02020603020101020101" pitchFamily="18" charset="-127"/>
                        <a:cs typeface="+mn-cs"/>
                      </a:defRPr>
                    </a:pPr>
                    <a:r>
                      <a:rPr lang="en-US" altLang="en-US" sz="1400" b="1" dirty="0" smtClean="0">
                        <a:solidFill>
                          <a:srgbClr val="C00000"/>
                        </a:solidFill>
                        <a:latin typeface="+mj-lt"/>
                      </a:rPr>
                      <a:t>45.5%%</a:t>
                    </a:r>
                    <a:endParaRPr lang="en-US" altLang="en-US" b="1" dirty="0">
                      <a:solidFill>
                        <a:srgbClr val="C00000"/>
                      </a:solidFill>
                      <a:latin typeface="+mj-lt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1520209073635688"/>
                  <c:y val="-0.117800729589174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5131206873559489E-2"/>
                  <c:y val="-0.151026576396377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7506533551116125E-3"/>
                  <c:y val="-0.160120754666721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30,40</c:v>
                </c:pt>
                <c:pt idx="1">
                  <c:v>10,20</c:v>
                </c:pt>
                <c:pt idx="2">
                  <c:v>50,60</c:v>
                </c:pt>
                <c:pt idx="3">
                  <c:v>60~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0.45</c:v>
                </c:pt>
                <c:pt idx="1">
                  <c:v>0.35</c:v>
                </c:pt>
                <c:pt idx="2" formatCode="0%">
                  <c:v>0.15</c:v>
                </c:pt>
                <c:pt idx="3" formatCode="0%">
                  <c:v>0.05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241956471"/>
          <c:y val="0.12147101897425176"/>
          <c:w val="0.65752497689611611"/>
          <c:h val="0.791875476594274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rgbClr val="87726A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BCAFA5"/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0.44</c:v>
                </c:pt>
                <c:pt idx="1">
                  <c:v>0.56000000000000005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ko-KR" altLang="en-US" sz="1400" dirty="0" smtClean="0">
                <a:solidFill>
                  <a:srgbClr val="705F58"/>
                </a:solidFill>
              </a:rPr>
              <a:t>사용 직군</a:t>
            </a:r>
            <a:endParaRPr lang="en-US" altLang="ko-KR" sz="1400" dirty="0">
              <a:solidFill>
                <a:srgbClr val="705F58"/>
              </a:solidFill>
            </a:endParaRPr>
          </a:p>
        </c:rich>
      </c:tx>
      <c:layout>
        <c:manualLayout>
          <c:xMode val="edge"/>
          <c:yMode val="edge"/>
          <c:x val="0.46498792987955156"/>
          <c:y val="2.2494926464173951E-2"/>
        </c:manualLayout>
      </c:layout>
      <c:overlay val="0"/>
      <c:spPr>
        <a:solidFill>
          <a:schemeClr val="bg1"/>
        </a:solidFill>
      </c:spPr>
    </c:title>
    <c:autoTitleDeleted val="0"/>
    <c:plotArea>
      <c:layout>
        <c:manualLayout>
          <c:layoutTarget val="inner"/>
          <c:xMode val="edge"/>
          <c:yMode val="edge"/>
          <c:x val="0.17959087979171143"/>
          <c:y val="0.18541443138095379"/>
          <c:w val="0.74851341616005862"/>
          <c:h val="0.462371257506242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5F58"/>
            </a:solidFill>
          </c:spPr>
          <c:invertIfNegative val="0"/>
          <c:cat>
            <c:strRef>
              <c:f>Sheet1!$A$2:$A$15</c:f>
              <c:strCache>
                <c:ptCount val="14"/>
                <c:pt idx="0">
                  <c:v>교육</c:v>
                </c:pt>
                <c:pt idx="1">
                  <c:v>운송</c:v>
                </c:pt>
                <c:pt idx="2">
                  <c:v>영업</c:v>
                </c:pt>
                <c:pt idx="3">
                  <c:v>회계,사무</c:v>
                </c:pt>
                <c:pt idx="4">
                  <c:v>문화,예술</c:v>
                </c:pt>
                <c:pt idx="5">
                  <c:v>디자인</c:v>
                </c:pt>
                <c:pt idx="6">
                  <c:v>법률</c:v>
                </c:pt>
                <c:pt idx="7">
                  <c:v>의류</c:v>
                </c:pt>
                <c:pt idx="8">
                  <c:v>기계</c:v>
                </c:pt>
                <c:pt idx="9">
                  <c:v>농림어업</c:v>
                </c:pt>
                <c:pt idx="10">
                  <c:v>과학</c:v>
                </c:pt>
                <c:pt idx="11">
                  <c:v>보건의료</c:v>
                </c:pt>
                <c:pt idx="12">
                  <c:v>서비스</c:v>
                </c:pt>
                <c:pt idx="13">
                  <c:v>정보통신</c:v>
                </c:pt>
              </c:strCache>
            </c:strRef>
          </c:cat>
          <c:val>
            <c:numRef>
              <c:f>Sheet1!$B$2:$B$15</c:f>
              <c:numCache>
                <c:formatCode>0%</c:formatCode>
                <c:ptCount val="14"/>
                <c:pt idx="0">
                  <c:v>0.04</c:v>
                </c:pt>
                <c:pt idx="1">
                  <c:v>0.06</c:v>
                </c:pt>
                <c:pt idx="2" formatCode="0.00%">
                  <c:v>0.09</c:v>
                </c:pt>
                <c:pt idx="3">
                  <c:v>0.17</c:v>
                </c:pt>
                <c:pt idx="4">
                  <c:v>0.1</c:v>
                </c:pt>
                <c:pt idx="5">
                  <c:v>0.05</c:v>
                </c:pt>
                <c:pt idx="6">
                  <c:v>0.02</c:v>
                </c:pt>
                <c:pt idx="7">
                  <c:v>0.08</c:v>
                </c:pt>
                <c:pt idx="8">
                  <c:v>0.05</c:v>
                </c:pt>
                <c:pt idx="9" formatCode="0.00%">
                  <c:v>0.04</c:v>
                </c:pt>
                <c:pt idx="10" formatCode="0.00%">
                  <c:v>2.5000000000000001E-2</c:v>
                </c:pt>
                <c:pt idx="11">
                  <c:v>7.0000000000000007E-2</c:v>
                </c:pt>
                <c:pt idx="12">
                  <c:v>0.16</c:v>
                </c:pt>
                <c:pt idx="13">
                  <c:v>0.06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8965120"/>
        <c:axId val="128730240"/>
      </c:barChart>
      <c:catAx>
        <c:axId val="1289651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128730240"/>
        <c:crosses val="autoZero"/>
        <c:auto val="1"/>
        <c:lblAlgn val="ctr"/>
        <c:lblOffset val="100"/>
        <c:noMultiLvlLbl val="0"/>
      </c:catAx>
      <c:valAx>
        <c:axId val="12873024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28965120"/>
        <c:crosses val="autoZero"/>
        <c:crossBetween val="between"/>
      </c:valAx>
      <c:spPr>
        <a:noFill/>
        <a:ln w="25400">
          <a:solidFill>
            <a:srgbClr val="F3EFEC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241956471"/>
          <c:y val="0.12147101897425176"/>
          <c:w val="0.65752497689611611"/>
          <c:h val="0.791875476594274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rgbClr val="87726A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BCAFA5"/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안드로이드</c:v>
                </c:pt>
                <c:pt idx="1">
                  <c:v>IOS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0.66</c:v>
                </c:pt>
                <c:pt idx="1">
                  <c:v>0.34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11558241956471"/>
          <c:y val="0.12147101897425176"/>
          <c:w val="0.65752497689611611"/>
          <c:h val="0.7918754765942743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rgbClr val="87726A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BCAFA5"/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없다</c:v>
                </c:pt>
                <c:pt idx="1">
                  <c:v>있다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0.51</c:v>
                </c:pt>
                <c:pt idx="1">
                  <c:v>0.49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1">
    <c:autoUpdate val="0"/>
  </c:externalData>
</c:chartSpac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4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6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6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9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0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7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3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9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8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1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463924" y="2203100"/>
            <a:ext cx="5596230" cy="1985611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270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srgbClr val="87726A"/>
                </a:solidFill>
              </a:rPr>
              <a:t>사용자 조사분석 </a:t>
            </a:r>
            <a:r>
              <a:rPr lang="en-US" altLang="ko-KR" sz="3600" b="1" i="1" kern="0" dirty="0" smtClean="0">
                <a:solidFill>
                  <a:srgbClr val="87726A"/>
                </a:solidFill>
              </a:rPr>
              <a:t>PPT</a:t>
            </a:r>
            <a:endParaRPr lang="en-US" altLang="ko-KR" sz="3600" b="1" i="1" kern="0" dirty="0">
              <a:solidFill>
                <a:srgbClr val="8772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77526" y="4534631"/>
            <a:ext cx="516902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 smtClean="0">
                <a:solidFill>
                  <a:srgbClr val="87726A"/>
                </a:solidFill>
                <a:latin typeface="+mj-ea"/>
                <a:ea typeface="+mj-ea"/>
              </a:rPr>
              <a:t>2021.07.19 </a:t>
            </a:r>
            <a:r>
              <a:rPr lang="ko-KR" altLang="en-US" b="1" kern="0" dirty="0" smtClean="0">
                <a:solidFill>
                  <a:srgbClr val="87726A"/>
                </a:solidFill>
                <a:latin typeface="+mj-ea"/>
                <a:ea typeface="+mj-ea"/>
              </a:rPr>
              <a:t>조사자 윤성중</a:t>
            </a:r>
            <a:endParaRPr lang="en-US" altLang="ko-KR" b="1" kern="0" dirty="0">
              <a:solidFill>
                <a:srgbClr val="87726A"/>
              </a:solidFill>
              <a:latin typeface="+mj-ea"/>
              <a:ea typeface="+mj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85361" y="2345852"/>
            <a:ext cx="5353355" cy="1700105"/>
          </a:xfrm>
          <a:prstGeom prst="roundRect">
            <a:avLst>
              <a:gd name="adj" fmla="val 1198"/>
            </a:avLst>
          </a:prstGeom>
          <a:noFill/>
          <a:ln w="12700">
            <a:solidFill>
              <a:srgbClr val="87726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6600" kern="0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26920" y="-15680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rgbClr val="87726A"/>
                </a:solidFill>
              </a:rPr>
              <a:t>목차</a:t>
            </a:r>
            <a:endParaRPr lang="en-US" altLang="ko-KR" sz="3600" b="1" kern="0" dirty="0" smtClean="0">
              <a:solidFill>
                <a:srgbClr val="87726A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11310" y="2414558"/>
            <a:ext cx="53693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87726A"/>
                </a:solidFill>
              </a:rPr>
              <a:t>1.</a:t>
            </a:r>
            <a:r>
              <a:rPr lang="ko-KR" altLang="en-US" sz="2800" b="1" dirty="0">
                <a:solidFill>
                  <a:srgbClr val="87726A"/>
                </a:solidFill>
              </a:rPr>
              <a:t>클라이언트 요구사항</a:t>
            </a:r>
            <a:endParaRPr lang="en-US" altLang="ko-KR" sz="2800" b="1" dirty="0">
              <a:solidFill>
                <a:srgbClr val="87726A"/>
              </a:solidFill>
            </a:endParaRPr>
          </a:p>
          <a:p>
            <a:r>
              <a:rPr lang="en-US" altLang="ko-KR" sz="2800" b="1" dirty="0">
                <a:solidFill>
                  <a:srgbClr val="87726A"/>
                </a:solidFill>
              </a:rPr>
              <a:t>2.</a:t>
            </a:r>
            <a:r>
              <a:rPr lang="ko-KR" altLang="en-US" sz="2800" b="1" dirty="0" err="1">
                <a:solidFill>
                  <a:srgbClr val="87726A"/>
                </a:solidFill>
              </a:rPr>
              <a:t>트렌드</a:t>
            </a:r>
            <a:r>
              <a:rPr lang="ko-KR" altLang="en-US" sz="2800" b="1" dirty="0">
                <a:solidFill>
                  <a:srgbClr val="87726A"/>
                </a:solidFill>
              </a:rPr>
              <a:t> 조사</a:t>
            </a:r>
            <a:endParaRPr lang="en-US" altLang="ko-KR" sz="2800" b="1" dirty="0">
              <a:solidFill>
                <a:srgbClr val="87726A"/>
              </a:solidFill>
            </a:endParaRPr>
          </a:p>
          <a:p>
            <a:r>
              <a:rPr lang="en-US" altLang="ko-KR" sz="2800" b="1" dirty="0">
                <a:solidFill>
                  <a:srgbClr val="87726A"/>
                </a:solidFill>
              </a:rPr>
              <a:t>3.</a:t>
            </a:r>
            <a:r>
              <a:rPr lang="ko-KR" altLang="en-US" sz="2800" b="1" dirty="0">
                <a:solidFill>
                  <a:srgbClr val="87726A"/>
                </a:solidFill>
              </a:rPr>
              <a:t>사용자 조사분석</a:t>
            </a:r>
            <a:endParaRPr lang="en-US" altLang="ko-KR" sz="2800" b="1" dirty="0">
              <a:solidFill>
                <a:srgbClr val="87726A"/>
              </a:solidFill>
            </a:endParaRPr>
          </a:p>
          <a:p>
            <a:r>
              <a:rPr lang="en-US" altLang="ko-KR" sz="2800" b="1" dirty="0">
                <a:solidFill>
                  <a:srgbClr val="87726A"/>
                </a:solidFill>
              </a:rPr>
              <a:t>4.</a:t>
            </a:r>
            <a:r>
              <a:rPr lang="ko-KR" altLang="en-US" sz="2800" b="1" dirty="0">
                <a:solidFill>
                  <a:srgbClr val="87726A"/>
                </a:solidFill>
              </a:rPr>
              <a:t>분석 결과 및 키워드</a:t>
            </a:r>
            <a:r>
              <a:rPr lang="en-US" altLang="ko-KR" sz="2800" b="1" dirty="0">
                <a:solidFill>
                  <a:srgbClr val="87726A"/>
                </a:solidFill>
              </a:rPr>
              <a:t>, </a:t>
            </a:r>
            <a:r>
              <a:rPr lang="ko-KR" altLang="en-US" sz="2800" b="1" dirty="0">
                <a:solidFill>
                  <a:srgbClr val="87726A"/>
                </a:solidFill>
              </a:rPr>
              <a:t>페르소나</a:t>
            </a:r>
            <a:endParaRPr lang="en-US" altLang="ko-KR" sz="2800" b="1" dirty="0">
              <a:solidFill>
                <a:srgbClr val="87726A"/>
              </a:solidFill>
            </a:endParaRPr>
          </a:p>
          <a:p>
            <a:r>
              <a:rPr lang="en-US" altLang="ko-KR" sz="2800" b="1" dirty="0">
                <a:solidFill>
                  <a:srgbClr val="87726A"/>
                </a:solidFill>
              </a:rPr>
              <a:t>5.</a:t>
            </a:r>
            <a:r>
              <a:rPr lang="ko-KR" altLang="en-US" sz="2800" b="1" dirty="0">
                <a:solidFill>
                  <a:srgbClr val="87726A"/>
                </a:solidFill>
              </a:rPr>
              <a:t>무드보드</a:t>
            </a:r>
            <a:endParaRPr lang="en-US" altLang="ko-KR" sz="2800" b="1" dirty="0">
              <a:solidFill>
                <a:srgbClr val="87726A"/>
              </a:solidFill>
            </a:endParaRPr>
          </a:p>
          <a:p>
            <a:r>
              <a:rPr lang="en-US" altLang="ko-KR" sz="2800" b="1" dirty="0">
                <a:solidFill>
                  <a:srgbClr val="87726A"/>
                </a:solidFill>
              </a:rPr>
              <a:t>6.</a:t>
            </a:r>
            <a:r>
              <a:rPr lang="ko-KR" altLang="en-US" sz="2800" b="1" dirty="0">
                <a:solidFill>
                  <a:srgbClr val="87726A"/>
                </a:solidFill>
              </a:rPr>
              <a:t>종합보고</a:t>
            </a:r>
            <a:endParaRPr lang="en-US" altLang="ko-KR" sz="2800" b="1" dirty="0">
              <a:solidFill>
                <a:srgbClr val="8772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-15680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rgbClr val="87726A"/>
                </a:solidFill>
              </a:rPr>
              <a:t>클라이언트 요구사항</a:t>
            </a:r>
            <a:r>
              <a:rPr lang="en-US" altLang="ko-KR" sz="3600" b="1" kern="0" dirty="0" smtClean="0">
                <a:solidFill>
                  <a:srgbClr val="87726A"/>
                </a:solidFill>
              </a:rPr>
              <a:t> </a:t>
            </a:r>
            <a:endParaRPr lang="en-US" altLang="ko-KR" sz="3600" b="1" kern="0" dirty="0">
              <a:solidFill>
                <a:srgbClr val="87726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0921" y="1413101"/>
            <a:ext cx="8178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87726A"/>
                </a:solidFill>
              </a:rPr>
              <a:t>클라이언트 요구 사항</a:t>
            </a:r>
            <a:endParaRPr lang="en-US" altLang="ko-KR" sz="2000" b="1" dirty="0" smtClean="0">
              <a:solidFill>
                <a:srgbClr val="87726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87726A"/>
                </a:solidFill>
              </a:rPr>
              <a:t>종합 부동산 어플리케이션 요구</a:t>
            </a:r>
            <a:r>
              <a:rPr lang="en-US" altLang="ko-KR" sz="2000" dirty="0" smtClean="0">
                <a:solidFill>
                  <a:srgbClr val="87726A"/>
                </a:solidFill>
              </a:rPr>
              <a:t>.</a:t>
            </a:r>
            <a:endParaRPr lang="en-US" altLang="ko-KR" sz="2000" dirty="0">
              <a:solidFill>
                <a:srgbClr val="87726A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47011" y="4830216"/>
            <a:ext cx="185883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복잡하고 화려하지 않은 간단한 내부 구조 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3417" y="4830216"/>
            <a:ext cx="1858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사용자가 제일 필요한 정보만 글로벌 </a:t>
            </a:r>
            <a:r>
              <a:rPr lang="ko-KR" altLang="en-US" sz="1200" dirty="0" err="1" smtClean="0">
                <a:solidFill>
                  <a:prstClr val="white">
                    <a:lumMod val="50000"/>
                  </a:prstClr>
                </a:solidFill>
              </a:rPr>
              <a:t>네비게이션으로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 편의성 높이기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38572" y="4845208"/>
            <a:ext cx="1858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prstClr val="white">
                    <a:lumMod val="50000"/>
                  </a:prstClr>
                </a:solidFill>
              </a:rPr>
              <a:t>가독성을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 헤치지 않는 인터페이스 정렬과 텍스트의 좌</a:t>
            </a:r>
            <a:r>
              <a:rPr lang="en-US" altLang="ko-KR" sz="1200" dirty="0" smtClean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우 배열과 크기 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154413" y="4845208"/>
            <a:ext cx="1858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>
                    <a:lumMod val="50000"/>
                  </a:prstClr>
                </a:solidFill>
              </a:rPr>
              <a:t>전체 무드를 이끄는 테마와 간단한 디자인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47011" y="3048000"/>
            <a:ext cx="1858833" cy="14537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33417" y="3048000"/>
            <a:ext cx="1846707" cy="14537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38571" y="3048000"/>
            <a:ext cx="1840083" cy="14537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54413" y="3048000"/>
            <a:ext cx="1840083" cy="14537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47011" y="4161918"/>
            <a:ext cx="1858833" cy="339794"/>
          </a:xfrm>
          <a:prstGeom prst="rect">
            <a:avLst/>
          </a:prstGeom>
          <a:solidFill>
            <a:srgbClr val="87726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white"/>
                </a:solidFill>
              </a:rPr>
              <a:t>Simple 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3418" y="4161918"/>
            <a:ext cx="1846706" cy="339794"/>
          </a:xfrm>
          <a:prstGeom prst="rect">
            <a:avLst/>
          </a:prstGeom>
          <a:solidFill>
            <a:srgbClr val="87726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Information</a:t>
            </a:r>
            <a:r>
              <a:rPr lang="en-US" altLang="ko-KR" sz="1200" dirty="0" smtClean="0">
                <a:solidFill>
                  <a:prstClr val="white"/>
                </a:solidFill>
              </a:rPr>
              <a:t> 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38573" y="4151510"/>
            <a:ext cx="1840082" cy="339794"/>
          </a:xfrm>
          <a:prstGeom prst="rect">
            <a:avLst/>
          </a:prstGeom>
          <a:solidFill>
            <a:srgbClr val="87726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Readability</a:t>
            </a:r>
            <a:r>
              <a:rPr lang="en-US" altLang="ko-KR" sz="1200" dirty="0" smtClean="0">
                <a:solidFill>
                  <a:prstClr val="white"/>
                </a:solidFill>
              </a:rPr>
              <a:t> 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54414" y="4151510"/>
            <a:ext cx="1840082" cy="339794"/>
          </a:xfrm>
          <a:prstGeom prst="rect">
            <a:avLst/>
          </a:prstGeom>
          <a:solidFill>
            <a:srgbClr val="87726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Design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7027" y="3048001"/>
            <a:ext cx="1868815" cy="11289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73" y="3064819"/>
            <a:ext cx="1840081" cy="11120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039" y="3048000"/>
            <a:ext cx="1849458" cy="11289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17" y="3048000"/>
            <a:ext cx="1858833" cy="11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338035" y="1632464"/>
            <a:ext cx="5333265" cy="4869934"/>
          </a:xfrm>
          <a:prstGeom prst="roundRect">
            <a:avLst>
              <a:gd name="adj" fmla="val 3562"/>
            </a:avLst>
          </a:prstGeom>
          <a:solidFill>
            <a:srgbClr val="F3EFEC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21435" y="1632464"/>
            <a:ext cx="5333265" cy="4869934"/>
          </a:xfrm>
          <a:prstGeom prst="roundRect">
            <a:avLst>
              <a:gd name="adj" fmla="val 3562"/>
            </a:avLst>
          </a:prstGeom>
          <a:solidFill>
            <a:srgbClr val="F3EFEC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-15680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err="1" smtClean="0">
                <a:solidFill>
                  <a:srgbClr val="87726A"/>
                </a:solidFill>
              </a:rPr>
              <a:t>트렌드</a:t>
            </a:r>
            <a:r>
              <a:rPr lang="ko-KR" altLang="en-US" sz="3600" b="1" kern="0" dirty="0" smtClean="0">
                <a:solidFill>
                  <a:srgbClr val="87726A"/>
                </a:solidFill>
              </a:rPr>
              <a:t> 분석</a:t>
            </a:r>
            <a:r>
              <a:rPr lang="en-US" altLang="ko-KR" sz="3600" b="1" kern="0" dirty="0" smtClean="0">
                <a:solidFill>
                  <a:srgbClr val="87726A"/>
                </a:solidFill>
              </a:rPr>
              <a:t> </a:t>
            </a:r>
            <a:endParaRPr lang="en-US" altLang="ko-KR" sz="3600" b="1" kern="0" dirty="0">
              <a:solidFill>
                <a:srgbClr val="87726A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50139" y="1263130"/>
            <a:ext cx="25240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87726A"/>
                </a:solidFill>
              </a:rPr>
              <a:t>직</a:t>
            </a:r>
            <a:r>
              <a:rPr lang="ko-KR" altLang="en-US" b="1" dirty="0">
                <a:solidFill>
                  <a:srgbClr val="87726A"/>
                </a:solidFill>
              </a:rPr>
              <a:t>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10529" y="1263132"/>
            <a:ext cx="25240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87726A"/>
                </a:solidFill>
              </a:rPr>
              <a:t>다</a:t>
            </a:r>
            <a:r>
              <a:rPr lang="ko-KR" altLang="en-US" b="1" dirty="0">
                <a:solidFill>
                  <a:srgbClr val="87726A"/>
                </a:solidFill>
              </a:rPr>
              <a:t>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9527" y="6199627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자료 출처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직</a:t>
            </a:r>
            <a:r>
              <a:rPr lang="ko-KR" altLang="en-US" sz="1100" dirty="0"/>
              <a:t>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5" y="1975242"/>
            <a:ext cx="2924630" cy="2661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305" y="1777666"/>
            <a:ext cx="2038212" cy="362462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741" y="1718124"/>
            <a:ext cx="1874559" cy="332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48" y="1811642"/>
            <a:ext cx="1757562" cy="31385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24" y="2536195"/>
            <a:ext cx="2465287" cy="36634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96" y="2089983"/>
            <a:ext cx="2386105" cy="424044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433098" y="6183864"/>
            <a:ext cx="1111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자료 출처</a:t>
            </a:r>
            <a:r>
              <a:rPr lang="en-US" altLang="ko-KR" sz="1100" dirty="0" smtClean="0"/>
              <a:t>:</a:t>
            </a:r>
            <a:r>
              <a:rPr lang="ko-KR" altLang="en-US" sz="1100" dirty="0" smtClean="0"/>
              <a:t>다</a:t>
            </a:r>
            <a:r>
              <a:rPr lang="ko-KR" altLang="en-US" sz="1100" dirty="0"/>
              <a:t>방</a:t>
            </a:r>
          </a:p>
        </p:txBody>
      </p:sp>
    </p:spTree>
    <p:extLst>
      <p:ext uri="{BB962C8B-B14F-4D97-AF65-F5344CB8AC3E}">
        <p14:creationId xmlns:p14="http://schemas.microsoft.com/office/powerpoint/2010/main" val="38272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 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-15680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rgbClr val="87726A"/>
                </a:solidFill>
              </a:rPr>
              <a:t>사용자 분석</a:t>
            </a:r>
            <a:r>
              <a:rPr lang="en-US" altLang="ko-KR" sz="3600" b="1" kern="0" dirty="0" smtClean="0">
                <a:solidFill>
                  <a:srgbClr val="87726A"/>
                </a:solidFill>
              </a:rPr>
              <a:t>(</a:t>
            </a:r>
            <a:r>
              <a:rPr lang="ko-KR" altLang="en-US" sz="3600" b="1" kern="0" dirty="0" smtClean="0">
                <a:solidFill>
                  <a:srgbClr val="87726A"/>
                </a:solidFill>
              </a:rPr>
              <a:t>설문조사</a:t>
            </a:r>
            <a:r>
              <a:rPr lang="en-US" altLang="ko-KR" sz="3600" b="1" kern="0" dirty="0" smtClean="0">
                <a:solidFill>
                  <a:srgbClr val="87726A"/>
                </a:solidFill>
              </a:rPr>
              <a:t>) </a:t>
            </a:r>
            <a:endParaRPr lang="en-US" altLang="ko-KR" sz="3600" b="1" kern="0" dirty="0">
              <a:solidFill>
                <a:srgbClr val="87726A"/>
              </a:solidFill>
            </a:endParaRPr>
          </a:p>
        </p:txBody>
      </p:sp>
      <p:graphicFrame>
        <p:nvGraphicFramePr>
          <p:cNvPr id="47" name="차트 46"/>
          <p:cNvGraphicFramePr/>
          <p:nvPr>
            <p:extLst>
              <p:ext uri="{D42A27DB-BD31-4B8C-83A1-F6EECF244321}">
                <p14:modId xmlns:p14="http://schemas.microsoft.com/office/powerpoint/2010/main" val="1615680256"/>
              </p:ext>
            </p:extLst>
          </p:nvPr>
        </p:nvGraphicFramePr>
        <p:xfrm>
          <a:off x="133092" y="1192065"/>
          <a:ext cx="3899807" cy="3414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345097" y="2700507"/>
            <a:ext cx="138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705F58"/>
                </a:solidFill>
              </a:rPr>
              <a:t>사용 연령대</a:t>
            </a:r>
            <a:endParaRPr lang="en-US" altLang="ko-KR" sz="1600" b="1" dirty="0">
              <a:solidFill>
                <a:srgbClr val="705F58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35000" y="4869093"/>
            <a:ext cx="1066608" cy="1429290"/>
            <a:chOff x="609600" y="4764900"/>
            <a:chExt cx="1336365" cy="1721028"/>
          </a:xfrm>
        </p:grpSpPr>
        <p:sp>
          <p:nvSpPr>
            <p:cNvPr id="10" name="직사각형 9"/>
            <p:cNvSpPr/>
            <p:nvPr/>
          </p:nvSpPr>
          <p:spPr>
            <a:xfrm>
              <a:off x="609600" y="4788850"/>
              <a:ext cx="457200" cy="380229"/>
            </a:xfrm>
            <a:prstGeom prst="rect">
              <a:avLst/>
            </a:prstGeom>
            <a:solidFill>
              <a:srgbClr val="705F58"/>
            </a:solidFill>
            <a:ln w="28575">
              <a:solidFill>
                <a:srgbClr val="877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09600" y="5226699"/>
              <a:ext cx="457200" cy="392806"/>
            </a:xfrm>
            <a:prstGeom prst="rect">
              <a:avLst/>
            </a:prstGeom>
            <a:solidFill>
              <a:srgbClr val="BCAFA5"/>
            </a:solidFill>
            <a:ln w="28575">
              <a:solidFill>
                <a:srgbClr val="877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9600" y="5670305"/>
              <a:ext cx="457200" cy="392806"/>
            </a:xfrm>
            <a:prstGeom prst="rect">
              <a:avLst/>
            </a:prstGeom>
            <a:solidFill>
              <a:srgbClr val="F3EFEC"/>
            </a:solidFill>
            <a:ln w="28575">
              <a:solidFill>
                <a:srgbClr val="877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9600" y="6107657"/>
              <a:ext cx="457200" cy="37827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772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800" y="4764900"/>
              <a:ext cx="705358" cy="370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7F7F7F"/>
                  </a:solidFill>
                </a:rPr>
                <a:t>30</a:t>
              </a:r>
              <a:r>
                <a:rPr lang="ko-KR" altLang="en-US" sz="1400" dirty="0" smtClean="0">
                  <a:solidFill>
                    <a:srgbClr val="7F7F7F"/>
                  </a:solidFill>
                </a:rPr>
                <a:t>대</a:t>
              </a:r>
              <a:endParaRPr lang="ko-KR" altLang="en-US" sz="1400" dirty="0">
                <a:solidFill>
                  <a:srgbClr val="7F7F7F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6800" y="5238436"/>
              <a:ext cx="705358" cy="370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7F7F7F"/>
                  </a:solidFill>
                </a:rPr>
                <a:t>20</a:t>
              </a:r>
              <a:r>
                <a:rPr lang="ko-KR" altLang="en-US" sz="1400" dirty="0" smtClean="0">
                  <a:solidFill>
                    <a:srgbClr val="7F7F7F"/>
                  </a:solidFill>
                </a:rPr>
                <a:t>대</a:t>
              </a:r>
              <a:endParaRPr lang="ko-KR" altLang="en-US" sz="1400" dirty="0">
                <a:solidFill>
                  <a:srgbClr val="7F7F7F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6800" y="5682042"/>
              <a:ext cx="705358" cy="370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7F7F7F"/>
                  </a:solidFill>
                </a:rPr>
                <a:t>40</a:t>
              </a:r>
              <a:r>
                <a:rPr lang="ko-KR" altLang="en-US" sz="1400" dirty="0" smtClean="0">
                  <a:solidFill>
                    <a:srgbClr val="7F7F7F"/>
                  </a:solidFill>
                </a:rPr>
                <a:t>대</a:t>
              </a:r>
              <a:endParaRPr lang="ko-KR" altLang="en-US" sz="14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83951" y="6112126"/>
              <a:ext cx="862014" cy="370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7F7F7F"/>
                  </a:solidFill>
                </a:rPr>
                <a:t>50~</a:t>
              </a:r>
              <a:r>
                <a:rPr lang="ko-KR" altLang="en-US" sz="1400" dirty="0" smtClean="0">
                  <a:solidFill>
                    <a:srgbClr val="7F7F7F"/>
                  </a:solidFill>
                </a:rPr>
                <a:t>대</a:t>
              </a:r>
              <a:endParaRPr lang="ko-KR" altLang="en-US" sz="1400" dirty="0">
                <a:solidFill>
                  <a:srgbClr val="7F7F7F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49742" y="2122687"/>
            <a:ext cx="81660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49%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있다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27731" y="3466822"/>
            <a:ext cx="16350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7F7F7F"/>
                </a:solidFill>
              </a:rPr>
              <a:t>부동산 어플리케이션 사용여부</a:t>
            </a:r>
            <a:endParaRPr lang="ko-KR" altLang="en-US" sz="1400" dirty="0">
              <a:solidFill>
                <a:srgbClr val="7F7F7F"/>
              </a:solidFill>
            </a:endParaRPr>
          </a:p>
        </p:txBody>
      </p:sp>
      <p:graphicFrame>
        <p:nvGraphicFramePr>
          <p:cNvPr id="60" name="차트 59"/>
          <p:cNvGraphicFramePr/>
          <p:nvPr>
            <p:extLst>
              <p:ext uri="{D42A27DB-BD31-4B8C-83A1-F6EECF244321}">
                <p14:modId xmlns:p14="http://schemas.microsoft.com/office/powerpoint/2010/main" val="3242682171"/>
              </p:ext>
            </p:extLst>
          </p:nvPr>
        </p:nvGraphicFramePr>
        <p:xfrm>
          <a:off x="8786525" y="1163568"/>
          <a:ext cx="2501588" cy="2484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3" name="직사각형 62"/>
          <p:cNvSpPr/>
          <p:nvPr/>
        </p:nvSpPr>
        <p:spPr>
          <a:xfrm>
            <a:off x="6791598" y="3466822"/>
            <a:ext cx="163509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7F7F7F"/>
                </a:solidFill>
              </a:rPr>
              <a:t>사용자 성별</a:t>
            </a:r>
            <a:endParaRPr lang="ko-KR" altLang="en-US" sz="1400" dirty="0">
              <a:solidFill>
                <a:srgbClr val="7F7F7F"/>
              </a:solidFill>
            </a:endParaRPr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41188892"/>
              </p:ext>
            </p:extLst>
          </p:nvPr>
        </p:nvGraphicFramePr>
        <p:xfrm>
          <a:off x="3539366" y="4439939"/>
          <a:ext cx="7912100" cy="2258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차트 22"/>
          <p:cNvGraphicFramePr/>
          <p:nvPr>
            <p:extLst>
              <p:ext uri="{D42A27DB-BD31-4B8C-83A1-F6EECF244321}">
                <p14:modId xmlns:p14="http://schemas.microsoft.com/office/powerpoint/2010/main" val="3273625003"/>
              </p:ext>
            </p:extLst>
          </p:nvPr>
        </p:nvGraphicFramePr>
        <p:xfrm>
          <a:off x="6344587" y="1163568"/>
          <a:ext cx="2488459" cy="2484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직사각형 24"/>
          <p:cNvSpPr/>
          <p:nvPr/>
        </p:nvSpPr>
        <p:spPr>
          <a:xfrm>
            <a:off x="9225994" y="3466821"/>
            <a:ext cx="163509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7F7F7F"/>
                </a:solidFill>
              </a:rPr>
              <a:t>주거형</a:t>
            </a:r>
            <a:r>
              <a:rPr lang="ko-KR" altLang="en-US" sz="1400" dirty="0">
                <a:solidFill>
                  <a:srgbClr val="7F7F7F"/>
                </a:solidFill>
              </a:rPr>
              <a:t>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29016" y="2106873"/>
            <a:ext cx="816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66%</a:t>
            </a:r>
          </a:p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1" name="차트 30"/>
          <p:cNvGraphicFramePr/>
          <p:nvPr>
            <p:extLst>
              <p:ext uri="{D42A27DB-BD31-4B8C-83A1-F6EECF244321}">
                <p14:modId xmlns:p14="http://schemas.microsoft.com/office/powerpoint/2010/main" val="2389959601"/>
              </p:ext>
            </p:extLst>
          </p:nvPr>
        </p:nvGraphicFramePr>
        <p:xfrm>
          <a:off x="3902648" y="1163568"/>
          <a:ext cx="2488459" cy="2484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200842" y="2174232"/>
            <a:ext cx="81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56%</a:t>
            </a:r>
          </a:p>
          <a:p>
            <a:pPr algn="ctr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9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-15680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rgbClr val="87726A"/>
                </a:solidFill>
              </a:rPr>
              <a:t>사용자 분석</a:t>
            </a:r>
            <a:r>
              <a:rPr lang="en-US" altLang="ko-KR" sz="3600" b="1" kern="0" dirty="0" smtClean="0">
                <a:solidFill>
                  <a:srgbClr val="87726A"/>
                </a:solidFill>
              </a:rPr>
              <a:t>(</a:t>
            </a:r>
            <a:r>
              <a:rPr lang="ko-KR" altLang="en-US" sz="3600" b="1" kern="0" dirty="0" smtClean="0">
                <a:solidFill>
                  <a:srgbClr val="87726A"/>
                </a:solidFill>
              </a:rPr>
              <a:t>설문조사</a:t>
            </a:r>
            <a:r>
              <a:rPr lang="en-US" altLang="ko-KR" sz="3600" b="1" kern="0" dirty="0" smtClean="0">
                <a:solidFill>
                  <a:srgbClr val="87726A"/>
                </a:solidFill>
              </a:rPr>
              <a:t>) </a:t>
            </a:r>
            <a:endParaRPr lang="en-US" altLang="ko-KR" sz="3600" b="1" kern="0" dirty="0">
              <a:solidFill>
                <a:srgbClr val="87726A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326820" y="1852685"/>
            <a:ext cx="6402614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시간 절약</a:t>
            </a:r>
            <a:endParaRPr lang="en-US" altLang="ko-KR" sz="14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부동산 어플리케이션의 장점은</a:t>
            </a:r>
            <a:r>
              <a:rPr lang="en-US" altLang="ko-KR" sz="1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?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84545" y="1829790"/>
            <a:ext cx="8386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87726A"/>
                </a:solidFill>
              </a:rPr>
              <a:t>Q&amp;A</a:t>
            </a:r>
            <a:endParaRPr lang="en-US" altLang="ko-KR" sz="1200" b="1" dirty="0">
              <a:solidFill>
                <a:srgbClr val="87726A"/>
              </a:solidFill>
            </a:endParaRPr>
          </a:p>
          <a:p>
            <a:pPr algn="ctr"/>
            <a:r>
              <a:rPr lang="en-US" altLang="ko-KR" sz="4400" b="1" dirty="0">
                <a:solidFill>
                  <a:srgbClr val="87726A"/>
                </a:solidFill>
              </a:rPr>
              <a:t>01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326820" y="3425644"/>
            <a:ext cx="6402614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원하는 조건을 빠르게 찾기 힘듦</a:t>
            </a:r>
            <a:endParaRPr lang="en-US" altLang="ko-KR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이용중</a:t>
            </a:r>
            <a:r>
              <a:rPr lang="ko-KR" altLang="en-US" sz="1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가장 불편한 점은</a:t>
            </a:r>
            <a:r>
              <a:rPr lang="en-US" altLang="ko-KR" sz="1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?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284545" y="3402749"/>
            <a:ext cx="8386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87726A"/>
                </a:solidFill>
              </a:rPr>
              <a:t>Q&amp;A</a:t>
            </a:r>
            <a:endParaRPr lang="en-US" altLang="ko-KR" sz="1200" b="1" dirty="0">
              <a:solidFill>
                <a:srgbClr val="87726A"/>
              </a:solidFill>
            </a:endParaRPr>
          </a:p>
          <a:p>
            <a:pPr algn="ctr"/>
            <a:r>
              <a:rPr lang="en-US" altLang="ko-KR" sz="4400" b="1" dirty="0">
                <a:solidFill>
                  <a:srgbClr val="87726A"/>
                </a:solidFill>
              </a:rPr>
              <a:t>02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326820" y="4998603"/>
            <a:ext cx="6402614" cy="907574"/>
          </a:xfrm>
          <a:prstGeom prst="roundRect">
            <a:avLst/>
          </a:prstGeom>
          <a:solidFill>
            <a:srgbClr val="F3EFEC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허위매물 차단 및 </a:t>
            </a:r>
            <a:r>
              <a:rPr lang="ko-KR" altLang="en-US" sz="14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집주변</a:t>
            </a:r>
            <a:r>
              <a:rPr lang="ko-KR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더 많은 정보</a:t>
            </a:r>
            <a:endParaRPr lang="en-US" altLang="ko-KR" sz="1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앞으로 개선 됐으면 하는 것은</a:t>
            </a:r>
            <a:r>
              <a:rPr lang="en-US" altLang="ko-KR" sz="1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?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284545" y="4975708"/>
            <a:ext cx="8386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87726A"/>
                </a:solidFill>
              </a:rPr>
              <a:t>Q&amp;</a:t>
            </a:r>
            <a:r>
              <a:rPr lang="en-US" altLang="ko-KR" sz="1200" b="1" dirty="0">
                <a:solidFill>
                  <a:srgbClr val="87726A"/>
                </a:solidFill>
              </a:rPr>
              <a:t>A</a:t>
            </a:r>
            <a:endParaRPr lang="en-US" altLang="ko-KR" sz="1200" b="1" dirty="0" smtClean="0">
              <a:solidFill>
                <a:srgbClr val="87726A"/>
              </a:solidFill>
            </a:endParaRPr>
          </a:p>
          <a:p>
            <a:pPr algn="ctr"/>
            <a:r>
              <a:rPr lang="en-US" altLang="ko-KR" sz="4400" b="1" dirty="0" smtClean="0">
                <a:solidFill>
                  <a:srgbClr val="87726A"/>
                </a:solidFill>
              </a:rPr>
              <a:t>03</a:t>
            </a:r>
            <a:endParaRPr lang="en-US" altLang="ko-KR" sz="4400" b="1" dirty="0">
              <a:solidFill>
                <a:srgbClr val="87726A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9284156" y="1947408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9681715" y="1951258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0079274" y="1955108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0476833" y="1958958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0874392" y="1962808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9284156" y="2380995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9681715" y="2384845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0079274" y="2388695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10476833" y="2392545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10874392" y="2396395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9284156" y="3529899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9681715" y="3533749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10079274" y="3537599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10476833" y="3541449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10874392" y="3545299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9284156" y="3963486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9681715" y="3967336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10079274" y="3971186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10476833" y="3975036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0874392" y="3978886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9284156" y="5112390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9681715" y="5116240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10079274" y="5120090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10476833" y="5123940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10874392" y="5127790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9284156" y="5545977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9681715" y="5549827"/>
            <a:ext cx="205920" cy="205920"/>
          </a:xfrm>
          <a:prstGeom prst="ellipse">
            <a:avLst/>
          </a:prstGeom>
          <a:solidFill>
            <a:srgbClr val="87726A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10079274" y="5553677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10476833" y="5557527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10874392" y="5561377"/>
            <a:ext cx="205920" cy="205920"/>
          </a:xfrm>
          <a:prstGeom prst="ellipse">
            <a:avLst/>
          </a:prstGeom>
          <a:solidFill>
            <a:schemeClr val="bg1"/>
          </a:solidFill>
          <a:ln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양쪽 모서리가 둥근 사각형 142"/>
          <p:cNvSpPr/>
          <p:nvPr/>
        </p:nvSpPr>
        <p:spPr>
          <a:xfrm rot="5400000">
            <a:off x="7532243" y="3136028"/>
            <a:ext cx="907574" cy="1486806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4" name="양쪽 모서리가 둥근 사각형 143"/>
          <p:cNvSpPr/>
          <p:nvPr/>
        </p:nvSpPr>
        <p:spPr>
          <a:xfrm rot="5400000">
            <a:off x="7532243" y="4708626"/>
            <a:ext cx="907574" cy="1486806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5" name="양쪽 모서리가 둥근 사각형 144"/>
          <p:cNvSpPr/>
          <p:nvPr/>
        </p:nvSpPr>
        <p:spPr>
          <a:xfrm rot="5400000">
            <a:off x="7532243" y="1563069"/>
            <a:ext cx="907574" cy="1486806"/>
          </a:xfrm>
          <a:prstGeom prst="round2SameRect">
            <a:avLst/>
          </a:prstGeom>
          <a:solidFill>
            <a:schemeClr val="bg1"/>
          </a:solidFill>
          <a:ln w="19050">
            <a:solidFill>
              <a:srgbClr val="BCAF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536229" y="1964640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87726A"/>
                </a:solidFill>
              </a:rPr>
              <a:t>80</a:t>
            </a:r>
            <a:r>
              <a:rPr lang="en-US" altLang="ko-KR" sz="1600" b="1" dirty="0" smtClean="0">
                <a:solidFill>
                  <a:srgbClr val="87726A"/>
                </a:solidFill>
              </a:rPr>
              <a:t>%</a:t>
            </a:r>
            <a:endParaRPr lang="en-US" altLang="ko-KR" sz="1600" b="1" dirty="0">
              <a:solidFill>
                <a:srgbClr val="87726A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536229" y="5110558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7726A"/>
                </a:solidFill>
              </a:rPr>
              <a:t>70</a:t>
            </a:r>
            <a:r>
              <a:rPr lang="en-US" altLang="ko-KR" sz="1600" b="1" dirty="0">
                <a:solidFill>
                  <a:srgbClr val="87726A"/>
                </a:solidFill>
              </a:rPr>
              <a:t>%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7536229" y="3537599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7726A"/>
                </a:solidFill>
              </a:rPr>
              <a:t>42</a:t>
            </a:r>
            <a:r>
              <a:rPr lang="en-US" altLang="ko-KR" sz="1600" b="1" dirty="0">
                <a:solidFill>
                  <a:srgbClr val="87726A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117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8146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-15680"/>
            <a:ext cx="593816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solidFill>
                  <a:srgbClr val="87726A"/>
                </a:solidFill>
              </a:rPr>
              <a:t>분석 결과 및 키워드</a:t>
            </a:r>
            <a:r>
              <a:rPr lang="en-US" altLang="ko-KR" sz="3200" b="1" kern="0" dirty="0" smtClean="0">
                <a:solidFill>
                  <a:srgbClr val="87726A"/>
                </a:solidFill>
              </a:rPr>
              <a:t>, </a:t>
            </a:r>
            <a:r>
              <a:rPr lang="ko-KR" altLang="en-US" sz="3200" b="1" kern="0" dirty="0" smtClean="0">
                <a:solidFill>
                  <a:srgbClr val="87726A"/>
                </a:solidFill>
              </a:rPr>
              <a:t>페르소나</a:t>
            </a:r>
            <a:endParaRPr lang="en-US" altLang="ko-KR" sz="3200" b="1" kern="0" dirty="0">
              <a:solidFill>
                <a:srgbClr val="87726A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69470" y="1320800"/>
            <a:ext cx="5375730" cy="5105400"/>
          </a:xfrm>
          <a:prstGeom prst="roundRect">
            <a:avLst/>
          </a:prstGeom>
          <a:noFill/>
          <a:ln w="28575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197600" y="1320800"/>
            <a:ext cx="5375730" cy="5105400"/>
          </a:xfrm>
          <a:prstGeom prst="roundRect">
            <a:avLst/>
          </a:prstGeom>
          <a:noFill/>
          <a:ln w="28575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8193" y="1148146"/>
            <a:ext cx="2249334" cy="461665"/>
          </a:xfrm>
          <a:prstGeom prst="rect">
            <a:avLst/>
          </a:prstGeom>
          <a:solidFill>
            <a:srgbClr val="87726A"/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분석 및 키워드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7600" y="1150378"/>
            <a:ext cx="1415772" cy="461665"/>
          </a:xfrm>
          <a:prstGeom prst="rect">
            <a:avLst/>
          </a:prstGeom>
          <a:solidFill>
            <a:srgbClr val="87726A"/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페르소나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7452" y="2617427"/>
            <a:ext cx="3701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rgbClr val="7F7F7F"/>
                </a:solidFill>
              </a:rPr>
              <a:t>#</a:t>
            </a:r>
            <a:r>
              <a:rPr lang="ko-KR" altLang="en-US" sz="7200" b="1" dirty="0" smtClean="0">
                <a:solidFill>
                  <a:srgbClr val="7F7F7F"/>
                </a:solidFill>
              </a:rPr>
              <a:t>시간 </a:t>
            </a:r>
            <a:endParaRPr lang="en-US" altLang="ko-KR" sz="7200" b="1" dirty="0">
              <a:solidFill>
                <a:srgbClr val="7F7F7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79535" y="1787657"/>
            <a:ext cx="3018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7F7F7F"/>
                </a:solidFill>
              </a:rPr>
              <a:t>#</a:t>
            </a:r>
            <a:r>
              <a:rPr lang="ko-KR" altLang="en-US" sz="4800" b="1" dirty="0" smtClean="0">
                <a:solidFill>
                  <a:srgbClr val="7F7F7F"/>
                </a:solidFill>
              </a:rPr>
              <a:t>편리</a:t>
            </a:r>
            <a:r>
              <a:rPr lang="ko-KR" altLang="en-US" sz="4800" b="1" dirty="0">
                <a:solidFill>
                  <a:srgbClr val="7F7F7F"/>
                </a:solidFill>
              </a:rPr>
              <a:t>함</a:t>
            </a:r>
            <a:endParaRPr lang="en-US" altLang="ko-KR" sz="4800" b="1" dirty="0">
              <a:solidFill>
                <a:srgbClr val="7F7F7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32650" y="3414861"/>
            <a:ext cx="2711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rgbClr val="7F7F7F"/>
                </a:solidFill>
              </a:rPr>
              <a:t>#2030</a:t>
            </a:r>
            <a:r>
              <a:rPr lang="ko-KR" altLang="en-US" sz="6000" b="1" dirty="0" smtClean="0">
                <a:solidFill>
                  <a:srgbClr val="7F7F7F"/>
                </a:solidFill>
              </a:rPr>
              <a:t> </a:t>
            </a:r>
            <a:endParaRPr lang="en-US" altLang="ko-KR" sz="6000" b="1" dirty="0">
              <a:solidFill>
                <a:srgbClr val="7F7F7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3002" y="1744736"/>
            <a:ext cx="3018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7F7F7F"/>
                </a:solidFill>
              </a:rPr>
              <a:t>#</a:t>
            </a:r>
            <a:r>
              <a:rPr lang="ko-KR" altLang="en-US" sz="4000" b="1" dirty="0" smtClean="0">
                <a:solidFill>
                  <a:srgbClr val="7F7F7F"/>
                </a:solidFill>
              </a:rPr>
              <a:t>정보</a:t>
            </a:r>
            <a:endParaRPr lang="en-US" altLang="ko-KR" sz="4000" b="1" dirty="0">
              <a:solidFill>
                <a:srgbClr val="7F7F7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97452" y="3556146"/>
            <a:ext cx="219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7F7F7F"/>
                </a:solidFill>
              </a:rPr>
              <a:t>#</a:t>
            </a:r>
            <a:r>
              <a:rPr lang="ko-KR" altLang="en-US" sz="2800" b="1" dirty="0" smtClean="0">
                <a:solidFill>
                  <a:srgbClr val="7F7F7F"/>
                </a:solidFill>
              </a:rPr>
              <a:t>집 앞 </a:t>
            </a:r>
            <a:endParaRPr lang="en-US" altLang="ko-KR" sz="2800" b="1" dirty="0">
              <a:solidFill>
                <a:srgbClr val="7F7F7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38200" y="254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3002" y="4876800"/>
            <a:ext cx="51571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7F7F7F"/>
                </a:solidFill>
              </a:rPr>
              <a:t>기존의 메이저 부동산 어플리케이션</a:t>
            </a:r>
            <a:r>
              <a:rPr lang="en-US" altLang="ko-KR" sz="1600" dirty="0" smtClean="0">
                <a:solidFill>
                  <a:srgbClr val="7F7F7F"/>
                </a:solidFill>
              </a:rPr>
              <a:t>(</a:t>
            </a:r>
            <a:r>
              <a:rPr lang="ko-KR" altLang="en-US" sz="1600" dirty="0" smtClean="0">
                <a:solidFill>
                  <a:srgbClr val="7F7F7F"/>
                </a:solidFill>
              </a:rPr>
              <a:t>직방</a:t>
            </a:r>
            <a:r>
              <a:rPr lang="en-US" altLang="ko-KR" sz="1600" dirty="0" smtClean="0">
                <a:solidFill>
                  <a:srgbClr val="7F7F7F"/>
                </a:solidFill>
              </a:rPr>
              <a:t>,</a:t>
            </a:r>
            <a:r>
              <a:rPr lang="ko-KR" altLang="en-US" sz="1600" dirty="0" smtClean="0">
                <a:solidFill>
                  <a:srgbClr val="7F7F7F"/>
                </a:solidFill>
              </a:rPr>
              <a:t>다방</a:t>
            </a:r>
            <a:r>
              <a:rPr lang="en-US" altLang="ko-KR" sz="1600" dirty="0" smtClean="0">
                <a:solidFill>
                  <a:srgbClr val="7F7F7F"/>
                </a:solidFill>
              </a:rPr>
              <a:t>)</a:t>
            </a:r>
            <a:r>
              <a:rPr lang="ko-KR" altLang="en-US" sz="1600" dirty="0" smtClean="0">
                <a:solidFill>
                  <a:srgbClr val="7F7F7F"/>
                </a:solidFill>
              </a:rPr>
              <a:t> 서비스</a:t>
            </a:r>
            <a:endParaRPr lang="en-US" altLang="ko-KR" sz="1600" dirty="0" smtClean="0">
              <a:solidFill>
                <a:srgbClr val="7F7F7F"/>
              </a:solidFill>
            </a:endParaRPr>
          </a:p>
          <a:p>
            <a:r>
              <a:rPr lang="ko-KR" altLang="en-US" sz="1600" dirty="0" smtClean="0">
                <a:solidFill>
                  <a:srgbClr val="7F7F7F"/>
                </a:solidFill>
              </a:rPr>
              <a:t>는 여러 하위 로컬 </a:t>
            </a:r>
            <a:r>
              <a:rPr lang="ko-KR" altLang="en-US" sz="1600" dirty="0" err="1" smtClean="0">
                <a:solidFill>
                  <a:srgbClr val="7F7F7F"/>
                </a:solidFill>
              </a:rPr>
              <a:t>네비게이션으로</a:t>
            </a:r>
            <a:r>
              <a:rPr lang="ko-KR" altLang="en-US" sz="1600" dirty="0" smtClean="0">
                <a:solidFill>
                  <a:srgbClr val="7F7F7F"/>
                </a:solidFill>
              </a:rPr>
              <a:t> 구성되어 복잡하고</a:t>
            </a:r>
            <a:endParaRPr lang="en-US" altLang="ko-KR" sz="1600" dirty="0" smtClean="0">
              <a:solidFill>
                <a:srgbClr val="7F7F7F"/>
              </a:solidFill>
            </a:endParaRPr>
          </a:p>
          <a:p>
            <a:r>
              <a:rPr lang="ko-KR" altLang="en-US" sz="1600" dirty="0" smtClean="0">
                <a:solidFill>
                  <a:srgbClr val="7F7F7F"/>
                </a:solidFill>
              </a:rPr>
              <a:t> 카테고리와 인터페이스가 불편한 구조로 되어있음</a:t>
            </a:r>
            <a:r>
              <a:rPr lang="en-US" altLang="ko-KR" sz="1600" dirty="0" smtClean="0">
                <a:solidFill>
                  <a:srgbClr val="7F7F7F"/>
                </a:solidFill>
              </a:rPr>
              <a:t>.</a:t>
            </a:r>
            <a:r>
              <a:rPr lang="ko-KR" altLang="en-US" sz="1600" dirty="0" smtClean="0">
                <a:solidFill>
                  <a:srgbClr val="7F7F7F"/>
                </a:solidFill>
              </a:rPr>
              <a:t> </a:t>
            </a:r>
            <a:endParaRPr lang="en-US" altLang="ko-KR" sz="1600" dirty="0" smtClean="0">
              <a:solidFill>
                <a:srgbClr val="7F7F7F"/>
              </a:solidFill>
            </a:endParaRPr>
          </a:p>
          <a:p>
            <a:r>
              <a:rPr lang="en-US" altLang="ko-KR" sz="1600" dirty="0" smtClean="0">
                <a:solidFill>
                  <a:srgbClr val="7F7F7F"/>
                </a:solidFill>
              </a:rPr>
              <a:t> 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6692900" y="1719282"/>
            <a:ext cx="1524000" cy="207302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92900" y="3922693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나이</a:t>
            </a:r>
            <a:r>
              <a:rPr lang="en-US" altLang="ko-KR" dirty="0" smtClean="0"/>
              <a:t>:28</a:t>
            </a:r>
            <a:r>
              <a:rPr lang="ko-KR" altLang="en-US" dirty="0" smtClean="0"/>
              <a:t>세</a:t>
            </a:r>
            <a:endParaRPr lang="en-US" altLang="ko-KR" dirty="0" smtClean="0"/>
          </a:p>
          <a:p>
            <a:r>
              <a:rPr lang="ko-KR" altLang="en-US" dirty="0" smtClean="0"/>
              <a:t>성별</a:t>
            </a:r>
            <a:r>
              <a:rPr lang="en-US" altLang="ko-KR" dirty="0" smtClean="0"/>
              <a:t>:</a:t>
            </a:r>
            <a:r>
              <a:rPr lang="ko-KR" altLang="en-US" dirty="0" smtClean="0"/>
              <a:t>여</a:t>
            </a:r>
            <a:endParaRPr lang="en-US" altLang="ko-KR" dirty="0" smtClean="0"/>
          </a:p>
          <a:p>
            <a:r>
              <a:rPr lang="ko-KR" altLang="en-US" dirty="0" smtClean="0"/>
              <a:t>지역</a:t>
            </a:r>
            <a:r>
              <a:rPr lang="en-US" altLang="ko-KR" dirty="0" smtClean="0"/>
              <a:t>:</a:t>
            </a:r>
            <a:r>
              <a:rPr lang="ko-KR" altLang="en-US" dirty="0" smtClean="0"/>
              <a:t>인천</a:t>
            </a:r>
            <a:endParaRPr lang="en-US" altLang="ko-KR" dirty="0" smtClean="0"/>
          </a:p>
          <a:p>
            <a:r>
              <a:rPr lang="ko-KR" altLang="en-US" dirty="0" smtClean="0"/>
              <a:t>취미</a:t>
            </a:r>
            <a:r>
              <a:rPr lang="en-US" altLang="ko-KR" dirty="0" smtClean="0"/>
              <a:t>:</a:t>
            </a:r>
            <a:r>
              <a:rPr lang="ko-KR" altLang="en-US" dirty="0" smtClean="0"/>
              <a:t>헬</a:t>
            </a:r>
            <a:r>
              <a:rPr lang="ko-KR" altLang="en-US" dirty="0"/>
              <a:t>스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442780" y="3609569"/>
            <a:ext cx="27813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F7F7F"/>
                </a:solidFill>
              </a:rPr>
              <a:t>상황</a:t>
            </a:r>
            <a:r>
              <a:rPr lang="en-US" altLang="ko-KR" sz="1600" dirty="0" smtClean="0">
                <a:solidFill>
                  <a:srgbClr val="7F7F7F"/>
                </a:solidFill>
              </a:rPr>
              <a:t>:</a:t>
            </a:r>
            <a:r>
              <a:rPr lang="ko-KR" altLang="en-US" sz="1600" dirty="0">
                <a:solidFill>
                  <a:srgbClr val="7F7F7F"/>
                </a:solidFill>
              </a:rPr>
              <a:t> </a:t>
            </a:r>
            <a:r>
              <a:rPr lang="ko-KR" altLang="en-US" sz="1600" dirty="0" smtClean="0">
                <a:solidFill>
                  <a:srgbClr val="7F7F7F"/>
                </a:solidFill>
              </a:rPr>
              <a:t>가족 형태의 큰 집 보다 오피스텔이나 원룸 형태의 집을 얻기 위해 열심히 알아보는 중이다</a:t>
            </a:r>
            <a:r>
              <a:rPr lang="en-US" altLang="ko-KR" sz="1600" dirty="0">
                <a:solidFill>
                  <a:srgbClr val="7F7F7F"/>
                </a:solidFill>
              </a:rPr>
              <a:t>. </a:t>
            </a:r>
            <a:r>
              <a:rPr lang="ko-KR" altLang="en-US" sz="1600" dirty="0" smtClean="0">
                <a:solidFill>
                  <a:srgbClr val="7F7F7F"/>
                </a:solidFill>
              </a:rPr>
              <a:t>밤낮으로 열심히 부동산 </a:t>
            </a:r>
            <a:r>
              <a:rPr lang="ko-KR" altLang="en-US" sz="1600" dirty="0" err="1" smtClean="0">
                <a:solidFill>
                  <a:srgbClr val="7F7F7F"/>
                </a:solidFill>
              </a:rPr>
              <a:t>어플을</a:t>
            </a:r>
            <a:r>
              <a:rPr lang="ko-KR" altLang="en-US" sz="1600" dirty="0" smtClean="0">
                <a:solidFill>
                  <a:srgbClr val="7F7F7F"/>
                </a:solidFill>
              </a:rPr>
              <a:t> 뒤져보지만 내게 맞는 매물이 적고</a:t>
            </a:r>
            <a:r>
              <a:rPr lang="en-US" altLang="ko-KR" sz="1600" dirty="0" smtClean="0">
                <a:solidFill>
                  <a:srgbClr val="7F7F7F"/>
                </a:solidFill>
              </a:rPr>
              <a:t> </a:t>
            </a:r>
            <a:r>
              <a:rPr lang="ko-KR" altLang="en-US" sz="1600" dirty="0" smtClean="0">
                <a:solidFill>
                  <a:srgbClr val="7F7F7F"/>
                </a:solidFill>
              </a:rPr>
              <a:t>허위매물로 점점 힘들어진다</a:t>
            </a:r>
            <a:r>
              <a:rPr lang="en-US" altLang="ko-KR" sz="1600" dirty="0" smtClean="0">
                <a:solidFill>
                  <a:srgbClr val="7F7F7F"/>
                </a:solidFill>
              </a:rPr>
              <a:t>. </a:t>
            </a:r>
            <a:r>
              <a:rPr lang="ko-KR" altLang="en-US" sz="1600" dirty="0" smtClean="0">
                <a:solidFill>
                  <a:srgbClr val="7F7F7F"/>
                </a:solidFill>
              </a:rPr>
              <a:t>만약 오늘이라도 좋은 매물이 올라온</a:t>
            </a:r>
            <a:r>
              <a:rPr lang="ko-KR" altLang="en-US" sz="1600" dirty="0">
                <a:solidFill>
                  <a:srgbClr val="7F7F7F"/>
                </a:solidFill>
              </a:rPr>
              <a:t>다</a:t>
            </a:r>
            <a:r>
              <a:rPr lang="ko-KR" altLang="en-US" sz="1600" dirty="0" smtClean="0">
                <a:solidFill>
                  <a:srgbClr val="7F7F7F"/>
                </a:solidFill>
              </a:rPr>
              <a:t>면 </a:t>
            </a:r>
            <a:r>
              <a:rPr lang="ko-KR" altLang="en-US" sz="1600" dirty="0" err="1" smtClean="0">
                <a:solidFill>
                  <a:srgbClr val="7F7F7F"/>
                </a:solidFill>
              </a:rPr>
              <a:t>쿨계약을</a:t>
            </a:r>
            <a:r>
              <a:rPr lang="ko-KR" altLang="en-US" sz="1600" dirty="0" smtClean="0">
                <a:solidFill>
                  <a:srgbClr val="7F7F7F"/>
                </a:solidFill>
              </a:rPr>
              <a:t> 마다하지 않을 것이다</a:t>
            </a:r>
            <a:r>
              <a:rPr lang="en-US" altLang="ko-KR" sz="1600" dirty="0" smtClean="0">
                <a:solidFill>
                  <a:srgbClr val="7F7F7F"/>
                </a:solidFill>
              </a:rPr>
              <a:t>.</a:t>
            </a:r>
            <a:endParaRPr lang="en-US" altLang="ko-KR" sz="1600" dirty="0">
              <a:solidFill>
                <a:srgbClr val="7F7F7F"/>
              </a:solidFill>
            </a:endParaRP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42780" y="2830086"/>
            <a:ext cx="278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7F7F7F"/>
                </a:solidFill>
              </a:rPr>
              <a:t>성격</a:t>
            </a:r>
            <a:r>
              <a:rPr lang="en-US" altLang="ko-KR" sz="1600" dirty="0" smtClean="0">
                <a:solidFill>
                  <a:srgbClr val="7F7F7F"/>
                </a:solidFill>
              </a:rPr>
              <a:t>: </a:t>
            </a:r>
            <a:r>
              <a:rPr lang="ko-KR" altLang="en-US" sz="1600" dirty="0" smtClean="0">
                <a:solidFill>
                  <a:srgbClr val="7F7F7F"/>
                </a:solidFill>
              </a:rPr>
              <a:t>겉으로 활발하지만 속으로 고민이 많은 편</a:t>
            </a:r>
            <a:endParaRPr lang="en-US" altLang="ko-KR" sz="1600" dirty="0" smtClean="0">
              <a:solidFill>
                <a:srgbClr val="7F7F7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2780" y="1612043"/>
            <a:ext cx="232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7F7F7F"/>
                </a:solidFill>
              </a:rPr>
              <a:t>니즈</a:t>
            </a:r>
            <a:r>
              <a:rPr lang="en-US" altLang="ko-KR" dirty="0" smtClean="0">
                <a:solidFill>
                  <a:srgbClr val="7F7F7F"/>
                </a:solidFill>
              </a:rPr>
              <a:t>: </a:t>
            </a:r>
          </a:p>
          <a:p>
            <a:r>
              <a:rPr lang="en-US" altLang="ko-KR" dirty="0" smtClean="0">
                <a:solidFill>
                  <a:srgbClr val="7F7F7F"/>
                </a:solidFill>
              </a:rPr>
              <a:t>1. </a:t>
            </a:r>
            <a:r>
              <a:rPr lang="ko-KR" altLang="en-US" dirty="0" smtClean="0">
                <a:solidFill>
                  <a:srgbClr val="7F7F7F"/>
                </a:solidFill>
              </a:rPr>
              <a:t>내 집 주변</a:t>
            </a:r>
            <a:endParaRPr lang="en-US" altLang="ko-KR" dirty="0">
              <a:solidFill>
                <a:srgbClr val="7F7F7F"/>
              </a:solidFill>
            </a:endParaRPr>
          </a:p>
          <a:p>
            <a:r>
              <a:rPr lang="en-US" altLang="ko-KR" dirty="0" smtClean="0">
                <a:solidFill>
                  <a:srgbClr val="7F7F7F"/>
                </a:solidFill>
              </a:rPr>
              <a:t>2. </a:t>
            </a:r>
            <a:r>
              <a:rPr lang="ko-KR" altLang="en-US" dirty="0" err="1" smtClean="0">
                <a:solidFill>
                  <a:srgbClr val="7F7F7F"/>
                </a:solidFill>
              </a:rPr>
              <a:t>실매물</a:t>
            </a:r>
            <a:endParaRPr lang="en-US" altLang="ko-KR" dirty="0">
              <a:solidFill>
                <a:srgbClr val="7F7F7F"/>
              </a:solidFill>
            </a:endParaRPr>
          </a:p>
        </p:txBody>
      </p:sp>
      <p:pic>
        <p:nvPicPr>
          <p:cNvPr id="2050" name="Picture 2" descr="C:\Users\12-1\AppData\Local\Microsoft\Windows\INetCache\IE\MK06KJC5\illustration-1123123_64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475" y="1807173"/>
            <a:ext cx="1262849" cy="189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2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rgbClr val="BCAFA5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-15680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rgbClr val="87726A"/>
                </a:solidFill>
              </a:rPr>
              <a:t>무드보드</a:t>
            </a:r>
            <a:endParaRPr lang="en-US" altLang="ko-KR" sz="3600" b="1" kern="0" dirty="0">
              <a:solidFill>
                <a:srgbClr val="87726A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475" y="1396544"/>
            <a:ext cx="2864109" cy="19511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032" y="3212866"/>
            <a:ext cx="4798885" cy="31980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05" y="1435100"/>
            <a:ext cx="6079325" cy="40512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79" y="1765299"/>
            <a:ext cx="3877937" cy="25145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6300" y="5892800"/>
            <a:ext cx="494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F7F7F"/>
                </a:solidFill>
                <a:latin typeface="+mj-lt"/>
              </a:rPr>
              <a:t>#</a:t>
            </a:r>
            <a:r>
              <a:rPr lang="ko-KR" altLang="en-US" sz="2000" dirty="0" err="1" smtClean="0">
                <a:solidFill>
                  <a:srgbClr val="7F7F7F"/>
                </a:solidFill>
                <a:latin typeface="+mj-lt"/>
              </a:rPr>
              <a:t>심플</a:t>
            </a:r>
            <a:r>
              <a:rPr lang="ko-KR" altLang="en-US" sz="2000" dirty="0">
                <a:solidFill>
                  <a:srgbClr val="7F7F7F"/>
                </a:solidFill>
                <a:latin typeface="+mj-lt"/>
              </a:rPr>
              <a:t> </a:t>
            </a:r>
            <a:r>
              <a:rPr lang="en-US" altLang="ko-KR" sz="2000" dirty="0" smtClean="0">
                <a:solidFill>
                  <a:srgbClr val="7F7F7F"/>
                </a:solidFill>
                <a:latin typeface="+mj-lt"/>
              </a:rPr>
              <a:t>#</a:t>
            </a:r>
            <a:r>
              <a:rPr lang="ko-KR" altLang="en-US" sz="2000" dirty="0" smtClean="0">
                <a:solidFill>
                  <a:srgbClr val="7F7F7F"/>
                </a:solidFill>
                <a:latin typeface="+mj-lt"/>
              </a:rPr>
              <a:t>화이트 </a:t>
            </a:r>
            <a:r>
              <a:rPr lang="ko-KR" altLang="en-US" sz="2000" dirty="0" err="1" smtClean="0">
                <a:solidFill>
                  <a:srgbClr val="7F7F7F"/>
                </a:solidFill>
                <a:latin typeface="+mj-lt"/>
              </a:rPr>
              <a:t>그레이</a:t>
            </a:r>
            <a:r>
              <a:rPr lang="ko-KR" altLang="en-US" sz="2000" dirty="0">
                <a:solidFill>
                  <a:srgbClr val="7F7F7F"/>
                </a:solidFill>
                <a:latin typeface="+mj-lt"/>
              </a:rPr>
              <a:t> </a:t>
            </a:r>
            <a:r>
              <a:rPr lang="en-US" altLang="ko-KR" sz="2000" dirty="0" smtClean="0">
                <a:solidFill>
                  <a:srgbClr val="7F7F7F"/>
                </a:solidFill>
                <a:latin typeface="+mj-lt"/>
              </a:rPr>
              <a:t>#</a:t>
            </a:r>
            <a:r>
              <a:rPr lang="ko-KR" altLang="en-US" sz="2000" dirty="0" smtClean="0">
                <a:solidFill>
                  <a:srgbClr val="7F7F7F"/>
                </a:solidFill>
                <a:latin typeface="+mj-lt"/>
              </a:rPr>
              <a:t>규칙패턴 </a:t>
            </a:r>
            <a:r>
              <a:rPr lang="en-US" altLang="ko-KR" sz="2000" dirty="0" smtClean="0">
                <a:solidFill>
                  <a:srgbClr val="7F7F7F"/>
                </a:solidFill>
                <a:latin typeface="+mj-lt"/>
              </a:rPr>
              <a:t>#</a:t>
            </a:r>
            <a:r>
              <a:rPr lang="ko-KR" altLang="en-US" sz="2000" dirty="0" err="1" smtClean="0">
                <a:solidFill>
                  <a:srgbClr val="7F7F7F"/>
                </a:solidFill>
                <a:latin typeface="+mj-lt"/>
              </a:rPr>
              <a:t>웜톤</a:t>
            </a:r>
            <a:r>
              <a:rPr lang="ko-KR" altLang="en-US" sz="2000" dirty="0">
                <a:solidFill>
                  <a:srgbClr val="7F7F7F"/>
                </a:solidFill>
                <a:latin typeface="+mj-lt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0931" y="815501"/>
            <a:ext cx="756938" cy="461665"/>
          </a:xfrm>
          <a:prstGeom prst="rect">
            <a:avLst/>
          </a:prstGeom>
          <a:solidFill>
            <a:srgbClr val="87726A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Im</a:t>
            </a:r>
            <a:r>
              <a:rPr lang="en-US" altLang="ko-KR" sz="2400" b="1" dirty="0" err="1">
                <a:solidFill>
                  <a:schemeClr val="bg1"/>
                </a:solidFill>
              </a:rPr>
              <a:t>g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8193" y="1143000"/>
            <a:ext cx="11355614" cy="5435600"/>
          </a:xfrm>
          <a:prstGeom prst="roundRect">
            <a:avLst>
              <a:gd name="adj" fmla="val 3562"/>
            </a:avLst>
          </a:prstGeom>
          <a:solidFill>
            <a:schemeClr val="bg1"/>
          </a:solidFill>
          <a:ln w="19050">
            <a:solidFill>
              <a:srgbClr val="877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6920" y="-15680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 smtClean="0">
                <a:solidFill>
                  <a:srgbClr val="87726A"/>
                </a:solidFill>
              </a:rPr>
              <a:t>무드보드</a:t>
            </a:r>
            <a:endParaRPr lang="en-US" altLang="ko-KR" sz="3600" b="1" kern="0" dirty="0">
              <a:solidFill>
                <a:srgbClr val="87726A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84583" y="2433345"/>
            <a:ext cx="2854910" cy="2854910"/>
          </a:xfrm>
          <a:prstGeom prst="ellipse">
            <a:avLst/>
          </a:prstGeom>
          <a:solidFill>
            <a:srgbClr val="877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135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114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106</a:t>
            </a:r>
          </a:p>
        </p:txBody>
      </p:sp>
      <p:sp>
        <p:nvSpPr>
          <p:cNvPr id="12" name="타원 11"/>
          <p:cNvSpPr/>
          <p:nvPr/>
        </p:nvSpPr>
        <p:spPr>
          <a:xfrm>
            <a:off x="3126920" y="2433345"/>
            <a:ext cx="2854910" cy="2854910"/>
          </a:xfrm>
          <a:prstGeom prst="ellipse">
            <a:avLst/>
          </a:prstGeom>
          <a:solidFill>
            <a:srgbClr val="F3EFE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243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0393" y="912167"/>
            <a:ext cx="970137" cy="461665"/>
          </a:xfrm>
          <a:prstGeom prst="rect">
            <a:avLst/>
          </a:prstGeom>
          <a:solidFill>
            <a:srgbClr val="87726A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Color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096000" y="1373832"/>
            <a:ext cx="0" cy="4912668"/>
          </a:xfrm>
          <a:prstGeom prst="line">
            <a:avLst/>
          </a:prstGeom>
          <a:ln w="28575">
            <a:solidFill>
              <a:srgbClr val="705F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44593" y="939799"/>
            <a:ext cx="843501" cy="461665"/>
          </a:xfrm>
          <a:prstGeom prst="rect">
            <a:avLst/>
          </a:prstGeom>
          <a:solidFill>
            <a:srgbClr val="87726A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Font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0" y="1556182"/>
            <a:ext cx="56642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맑은 고딕 본문 </a:t>
            </a:r>
            <a:r>
              <a:rPr lang="en-US" altLang="ko-KR" sz="1400" dirty="0"/>
              <a:t>16PX </a:t>
            </a:r>
          </a:p>
          <a:p>
            <a:r>
              <a:rPr lang="ko-KR" altLang="en-US" sz="1400" b="1" dirty="0"/>
              <a:t>맑은 고딕 본문 </a:t>
            </a:r>
            <a:r>
              <a:rPr lang="en-US" altLang="ko-KR" sz="1400" b="1" dirty="0"/>
              <a:t>16PX bold </a:t>
            </a:r>
            <a:endParaRPr lang="en-US" altLang="ko-KR" sz="3600" dirty="0" smtClean="0">
              <a:latin typeface="+mj-lt"/>
            </a:endParaRPr>
          </a:p>
          <a:p>
            <a:r>
              <a:rPr lang="ko-KR" altLang="en-US" sz="3600" dirty="0" smtClean="0">
                <a:latin typeface="+mj-lt"/>
              </a:rPr>
              <a:t>맑은 고딕 제목 </a:t>
            </a:r>
            <a:r>
              <a:rPr lang="en-US" altLang="ko-KR" sz="3600" dirty="0" smtClean="0">
                <a:latin typeface="+mj-lt"/>
              </a:rPr>
              <a:t>36px</a:t>
            </a:r>
          </a:p>
          <a:p>
            <a:r>
              <a:rPr lang="ko-KR" altLang="en-US" sz="3600" b="1" dirty="0" smtClean="0">
                <a:latin typeface="+mj-lt"/>
              </a:rPr>
              <a:t>맑은 고딕 제목 </a:t>
            </a:r>
            <a:r>
              <a:rPr lang="en-US" altLang="ko-KR" sz="3600" b="1" dirty="0" smtClean="0">
                <a:latin typeface="+mj-lt"/>
              </a:rPr>
              <a:t>36px bold</a:t>
            </a:r>
          </a:p>
          <a:p>
            <a:endParaRPr lang="ko-KR" alt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8444593" y="3599333"/>
            <a:ext cx="809837" cy="461665"/>
          </a:xfrm>
          <a:prstGeom prst="rect">
            <a:avLst/>
          </a:prstGeom>
          <a:solidFill>
            <a:srgbClr val="87726A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Icon</a:t>
            </a:r>
            <a:endParaRPr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3EFEC"/>
        </a:solidFill>
        <a:ln w="28575">
          <a:solidFill>
            <a:srgbClr val="87726A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342</Words>
  <Application>Microsoft Office PowerPoint</Application>
  <PresentationFormat>사용자 지정</PresentationFormat>
  <Paragraphs>100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12-1</cp:lastModifiedBy>
  <cp:revision>46</cp:revision>
  <dcterms:created xsi:type="dcterms:W3CDTF">2020-04-30T03:42:26Z</dcterms:created>
  <dcterms:modified xsi:type="dcterms:W3CDTF">2021-07-19T06:26:12Z</dcterms:modified>
</cp:coreProperties>
</file>