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258"/>
      </p:cViewPr>
      <p:guideLst>
        <p:guide orient="horz" pos="2160"/>
        <p:guide pos="2880"/>
        <p:guide pos="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1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4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1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6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3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5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0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4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54B2-24BC-410C-A51D-47FBD0EF0D8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9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54B2-24BC-410C-A51D-47FBD0EF0D8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4352C-3ED9-4837-BF19-717FAEAF8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교육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과제풀이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497388"/>
            <a:ext cx="6858000" cy="1655762"/>
          </a:xfrm>
        </p:spPr>
        <p:txBody>
          <a:bodyPr/>
          <a:lstStyle/>
          <a:p>
            <a:r>
              <a:rPr lang="en-US" altLang="ko-KR" dirty="0" smtClean="0"/>
              <a:t>2024.08.26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이명균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2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451" y="561975"/>
            <a:ext cx="3744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과제</a:t>
            </a:r>
            <a:r>
              <a:rPr lang="en-US" altLang="ko-KR" sz="1600" dirty="0" smtClean="0"/>
              <a:t>1 : </a:t>
            </a:r>
            <a:r>
              <a:rPr lang="ko-KR" altLang="en-US" sz="1600" dirty="0" smtClean="0"/>
              <a:t>다음테이블을 만드세요</a:t>
            </a:r>
          </a:p>
          <a:p>
            <a:pPr lvl="2"/>
            <a:r>
              <a:rPr lang="ko-KR" altLang="en-US" sz="1400" dirty="0" smtClean="0"/>
              <a:t>테이블 이름은 </a:t>
            </a:r>
            <a:r>
              <a:rPr lang="en-US" altLang="ko-KR" sz="1400" dirty="0" smtClean="0"/>
              <a:t>human</a:t>
            </a:r>
          </a:p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컬럼은 </a:t>
            </a:r>
            <a:r>
              <a:rPr lang="ko-KR" altLang="en-US" sz="1400" dirty="0" err="1" smtClean="0"/>
              <a:t>강의실번호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- 101, 102, 103</a:t>
            </a:r>
          </a:p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강의실이름은 한글로 최대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글자</a:t>
            </a:r>
          </a:p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수강생 수는 정수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자리까지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과제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84719"/>
              </p:ext>
            </p:extLst>
          </p:nvPr>
        </p:nvGraphicFramePr>
        <p:xfrm>
          <a:off x="287338" y="2420303"/>
          <a:ext cx="656113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037">
                  <a:extLst>
                    <a:ext uri="{9D8B030D-6E8A-4147-A177-3AD203B41FA5}">
                      <a16:colId xmlns:a16="http://schemas.microsoft.com/office/drawing/2014/main" val="1435373082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3547489269"/>
                    </a:ext>
                  </a:extLst>
                </a:gridCol>
                <a:gridCol w="1817290">
                  <a:extLst>
                    <a:ext uri="{9D8B030D-6E8A-4147-A177-3AD203B41FA5}">
                      <a16:colId xmlns:a16="http://schemas.microsoft.com/office/drawing/2014/main" val="722403558"/>
                    </a:ext>
                  </a:extLst>
                </a:gridCol>
                <a:gridCol w="1640284">
                  <a:extLst>
                    <a:ext uri="{9D8B030D-6E8A-4147-A177-3AD203B41FA5}">
                      <a16:colId xmlns:a16="http://schemas.microsoft.com/office/drawing/2014/main" val="2819373998"/>
                    </a:ext>
                  </a:extLst>
                </a:gridCol>
              </a:tblGrid>
              <a:tr h="18542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 </a:t>
                      </a:r>
                      <a:r>
                        <a:rPr lang="en-US" altLang="ko-KR" sz="1600" baseline="0" dirty="0" smtClean="0"/>
                        <a:t>: human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3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Room_no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Room_nm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Room_cnt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23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컬럼의미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강의실 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강의실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수강생 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Varchar2(3)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Varchar2(20)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Number(2)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054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제약조건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자리 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한글최대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글자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정수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자리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557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53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5275" y="5229225"/>
            <a:ext cx="72199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create table human (</a:t>
            </a:r>
          </a:p>
          <a:p>
            <a:r>
              <a:rPr lang="en-US" altLang="ko-KR" sz="1600" dirty="0" err="1" smtClean="0"/>
              <a:t>room_no</a:t>
            </a:r>
            <a:r>
              <a:rPr lang="en-US" altLang="ko-KR" sz="1600" dirty="0" smtClean="0"/>
              <a:t> varchar2(3),</a:t>
            </a:r>
          </a:p>
          <a:p>
            <a:r>
              <a:rPr lang="en-US" altLang="ko-KR" sz="1600" dirty="0" err="1" smtClean="0"/>
              <a:t>room_nm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varchar2(20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 err="1" smtClean="0"/>
              <a:t>room_cnt</a:t>
            </a:r>
            <a:r>
              <a:rPr lang="en-US" altLang="ko-KR" sz="1600" dirty="0" smtClean="0"/>
              <a:t> number(2)</a:t>
            </a:r>
          </a:p>
          <a:p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95275" y="211145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개념적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487" y="482750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물리적 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5229225"/>
            <a:ext cx="2905125" cy="1409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474083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테스트결과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17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451" y="561975"/>
            <a:ext cx="85026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과제</a:t>
            </a:r>
            <a:r>
              <a:rPr lang="en-US" altLang="ko-KR" sz="1600" dirty="0" smtClean="0"/>
              <a:t>2 : </a:t>
            </a:r>
            <a:r>
              <a:rPr lang="ko-KR" altLang="en-US" sz="1200" dirty="0" smtClean="0"/>
              <a:t>이번 프로젝트는 </a:t>
            </a:r>
            <a:r>
              <a:rPr lang="ko-KR" altLang="en-US" sz="1200" dirty="0" err="1" smtClean="0"/>
              <a:t>상품입출고</a:t>
            </a:r>
            <a:r>
              <a:rPr lang="ko-KR" altLang="en-US" sz="1200" dirty="0" smtClean="0"/>
              <a:t> 데이터베이스를 구축합니다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상품은 상품 번호가 있습니다</a:t>
            </a:r>
            <a:r>
              <a:rPr lang="en-US" altLang="ko-KR" sz="1200" dirty="0" smtClean="0"/>
              <a:t>.. </a:t>
            </a:r>
            <a:r>
              <a:rPr lang="ko-KR" altLang="en-US" sz="1200" dirty="0" smtClean="0"/>
              <a:t>상품 번호는 회사명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번호를 구성됩니다</a:t>
            </a:r>
          </a:p>
          <a:p>
            <a:pPr lvl="2"/>
            <a:r>
              <a:rPr lang="ko-KR" altLang="en-US" sz="1200" dirty="0" smtClean="0"/>
              <a:t>회사명은 </a:t>
            </a:r>
            <a:r>
              <a:rPr lang="en-US" altLang="ko-KR" sz="1200" dirty="0" smtClean="0"/>
              <a:t>HM</a:t>
            </a:r>
            <a:r>
              <a:rPr lang="ko-KR" altLang="en-US" sz="1200" dirty="0" smtClean="0"/>
              <a:t>이고 번호는 </a:t>
            </a:r>
            <a:r>
              <a:rPr lang="en-US" altLang="ko-KR" sz="1200" dirty="0" smtClean="0"/>
              <a:t>001</a:t>
            </a:r>
            <a:r>
              <a:rPr lang="ko-KR" altLang="en-US" sz="1200" dirty="0" smtClean="0"/>
              <a:t>부터 </a:t>
            </a:r>
            <a:r>
              <a:rPr lang="en-US" altLang="ko-KR" sz="1200" dirty="0" smtClean="0"/>
              <a:t>999</a:t>
            </a:r>
            <a:r>
              <a:rPr lang="ko-KR" altLang="en-US" sz="1200" dirty="0" smtClean="0"/>
              <a:t>번까지 입니다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상품은 담당자를 기록합니다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수량이 있으며 수량은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부터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까지 입니다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err="1" smtClean="0"/>
              <a:t>등록일이</a:t>
            </a:r>
            <a:r>
              <a:rPr lang="ko-KR" altLang="en-US" sz="1200" dirty="0" smtClean="0"/>
              <a:t> 있습니다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등록일은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년월일시분초를</a:t>
            </a:r>
            <a:r>
              <a:rPr lang="ko-KR" altLang="en-US" sz="1200" dirty="0" smtClean="0"/>
              <a:t> 저장합니다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err="1" smtClean="0"/>
              <a:t>창고별로</a:t>
            </a:r>
            <a:r>
              <a:rPr lang="ko-KR" altLang="en-US" sz="1200" dirty="0" smtClean="0"/>
              <a:t> 상품을 등록하고 있으며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창고는 창고</a:t>
            </a:r>
            <a:r>
              <a:rPr lang="en-US" altLang="ko-KR" sz="1200" dirty="0" smtClean="0"/>
              <a:t>1, </a:t>
            </a:r>
            <a:r>
              <a:rPr lang="ko-KR" altLang="en-US" sz="1200" dirty="0" smtClean="0"/>
              <a:t>창고</a:t>
            </a:r>
            <a:r>
              <a:rPr lang="en-US" altLang="ko-KR" sz="1200" dirty="0" smtClean="0"/>
              <a:t>2,</a:t>
            </a:r>
            <a:r>
              <a:rPr lang="ko-KR" altLang="en-US" sz="1200" dirty="0" smtClean="0"/>
              <a:t>창고</a:t>
            </a:r>
            <a:r>
              <a:rPr lang="en-US" altLang="ko-KR" sz="1200" dirty="0" smtClean="0"/>
              <a:t>3 3</a:t>
            </a:r>
            <a:r>
              <a:rPr lang="ko-KR" altLang="en-US" sz="1200" dirty="0" smtClean="0"/>
              <a:t>개입니다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과제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63029"/>
              </p:ext>
            </p:extLst>
          </p:nvPr>
        </p:nvGraphicFramePr>
        <p:xfrm>
          <a:off x="287338" y="2420303"/>
          <a:ext cx="851376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562">
                  <a:extLst>
                    <a:ext uri="{9D8B030D-6E8A-4147-A177-3AD203B41FA5}">
                      <a16:colId xmlns:a16="http://schemas.microsoft.com/office/drawing/2014/main" val="143537308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547489269"/>
                    </a:ext>
                  </a:extLst>
                </a:gridCol>
                <a:gridCol w="1332263">
                  <a:extLst>
                    <a:ext uri="{9D8B030D-6E8A-4147-A177-3AD203B41FA5}">
                      <a16:colId xmlns:a16="http://schemas.microsoft.com/office/drawing/2014/main" val="722403558"/>
                    </a:ext>
                  </a:extLst>
                </a:gridCol>
                <a:gridCol w="1201387">
                  <a:extLst>
                    <a:ext uri="{9D8B030D-6E8A-4147-A177-3AD203B41FA5}">
                      <a16:colId xmlns:a16="http://schemas.microsoft.com/office/drawing/2014/main" val="4105705287"/>
                    </a:ext>
                  </a:extLst>
                </a:gridCol>
                <a:gridCol w="1618922">
                  <a:extLst>
                    <a:ext uri="{9D8B030D-6E8A-4147-A177-3AD203B41FA5}">
                      <a16:colId xmlns:a16="http://schemas.microsoft.com/office/drawing/2014/main" val="4059752672"/>
                    </a:ext>
                  </a:extLst>
                </a:gridCol>
                <a:gridCol w="1705304">
                  <a:extLst>
                    <a:ext uri="{9D8B030D-6E8A-4147-A177-3AD203B41FA5}">
                      <a16:colId xmlns:a16="http://schemas.microsoft.com/office/drawing/2014/main" val="2819373998"/>
                    </a:ext>
                  </a:extLst>
                </a:gridCol>
              </a:tblGrid>
              <a:tr h="18542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en-US" altLang="ko-KR" sz="1600" baseline="0" dirty="0" err="1" smtClean="0"/>
                        <a:t>Goods_ledger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3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goods_no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damdang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count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changgo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reg_datetime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23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컬럼의미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상품번호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수량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창고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등록일시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vcarchar2(5)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number(3)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TIMESTAMP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054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제약조건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unique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회사명</a:t>
                      </a:r>
                      <a:r>
                        <a:rPr lang="en-US" altLang="ko-KR" sz="1200" dirty="0" smtClean="0"/>
                        <a:t>(2)+</a:t>
                      </a:r>
                      <a:r>
                        <a:rPr lang="ko-KR" altLang="en-US" sz="1200" dirty="0" smtClean="0"/>
                        <a:t>번호</a:t>
                      </a:r>
                      <a:r>
                        <a:rPr lang="en-US" altLang="ko-KR" sz="1200" dirty="0" smtClean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한글최대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글자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 1~100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창고</a:t>
                      </a:r>
                      <a:r>
                        <a:rPr lang="en-US" altLang="ko-KR" sz="1200" dirty="0" smtClean="0"/>
                        <a:t>1, </a:t>
                      </a:r>
                      <a:r>
                        <a:rPr lang="ko-KR" altLang="en-US" sz="1200" dirty="0" smtClean="0"/>
                        <a:t>창고</a:t>
                      </a:r>
                      <a:r>
                        <a:rPr lang="en-US" altLang="ko-KR" sz="1200" dirty="0" smtClean="0"/>
                        <a:t>2,</a:t>
                      </a:r>
                      <a:r>
                        <a:rPr lang="ko-KR" altLang="en-US" sz="1200" dirty="0" smtClean="0"/>
                        <a:t>창고</a:t>
                      </a:r>
                      <a:r>
                        <a:rPr lang="en-US" altLang="ko-KR" sz="1200" dirty="0" smtClean="0"/>
                        <a:t>3 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년월일시분초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557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예시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(HM001)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53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5275" y="5229225"/>
            <a:ext cx="7219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create table </a:t>
            </a:r>
            <a:r>
              <a:rPr lang="en-US" altLang="ko-KR" sz="1200" dirty="0" err="1" smtClean="0"/>
              <a:t>goods_ledger</a:t>
            </a:r>
            <a:r>
              <a:rPr lang="en-US" altLang="ko-KR" sz="1200" dirty="0" smtClean="0"/>
              <a:t> (</a:t>
            </a:r>
          </a:p>
          <a:p>
            <a:r>
              <a:rPr lang="en-US" altLang="ko-KR" sz="1200" dirty="0" err="1" smtClean="0"/>
              <a:t>goods_no</a:t>
            </a:r>
            <a:r>
              <a:rPr lang="en-US" altLang="ko-KR" sz="1200" dirty="0" smtClean="0"/>
              <a:t> varchar2(5) unique,</a:t>
            </a:r>
          </a:p>
          <a:p>
            <a:r>
              <a:rPr lang="en-US" altLang="ko-KR" sz="1200" dirty="0" err="1" smtClean="0"/>
              <a:t>damdang</a:t>
            </a:r>
            <a:r>
              <a:rPr lang="en-US" altLang="ko-KR" sz="1200" dirty="0" smtClean="0"/>
              <a:t> varchar2(20) not null,</a:t>
            </a:r>
          </a:p>
          <a:p>
            <a:r>
              <a:rPr lang="en-US" altLang="ko-KR" sz="1200" dirty="0" smtClean="0"/>
              <a:t>count number(3) check(count between 1 and 100),</a:t>
            </a:r>
          </a:p>
          <a:p>
            <a:r>
              <a:rPr lang="en-US" altLang="ko-KR" sz="1200" dirty="0" err="1" smtClean="0"/>
              <a:t>changgo</a:t>
            </a:r>
            <a:r>
              <a:rPr lang="en-US" altLang="ko-KR" sz="1200" dirty="0" smtClean="0"/>
              <a:t> varchar2(5) check(</a:t>
            </a:r>
            <a:r>
              <a:rPr lang="en-US" altLang="ko-KR" sz="1200" dirty="0" err="1" smtClean="0"/>
              <a:t>changgo</a:t>
            </a:r>
            <a:r>
              <a:rPr lang="en-US" altLang="ko-KR" sz="1200" dirty="0" smtClean="0"/>
              <a:t> in ('</a:t>
            </a:r>
            <a:r>
              <a:rPr lang="ko-KR" altLang="en-US" sz="1200" dirty="0" smtClean="0"/>
              <a:t>창고</a:t>
            </a:r>
            <a:r>
              <a:rPr lang="en-US" altLang="ko-KR" sz="1200" dirty="0" smtClean="0"/>
              <a:t>1','</a:t>
            </a:r>
            <a:r>
              <a:rPr lang="ko-KR" altLang="en-US" sz="1200" dirty="0" smtClean="0"/>
              <a:t>창고</a:t>
            </a:r>
            <a:r>
              <a:rPr lang="en-US" altLang="ko-KR" sz="1200" dirty="0" smtClean="0"/>
              <a:t>2','</a:t>
            </a:r>
            <a:r>
              <a:rPr lang="ko-KR" altLang="en-US" sz="1200" dirty="0" smtClean="0"/>
              <a:t>창고</a:t>
            </a:r>
            <a:r>
              <a:rPr lang="en-US" altLang="ko-KR" sz="1200" dirty="0" smtClean="0"/>
              <a:t>3')), </a:t>
            </a:r>
          </a:p>
          <a:p>
            <a:r>
              <a:rPr lang="en-US" altLang="ko-KR" sz="1200" dirty="0" err="1" smtClean="0"/>
              <a:t>reg_datetime</a:t>
            </a:r>
            <a:r>
              <a:rPr lang="en-US" altLang="ko-KR" sz="1200" dirty="0" smtClean="0"/>
              <a:t> TIMESTAMP</a:t>
            </a:r>
          </a:p>
          <a:p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5275" y="211145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개념적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487" y="482750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물리적 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74083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테스트결과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10163"/>
            <a:ext cx="3876675" cy="170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8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451" y="561975"/>
            <a:ext cx="85026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과제</a:t>
            </a:r>
            <a:r>
              <a:rPr lang="en-US" altLang="ko-KR" sz="1600" dirty="0" smtClean="0"/>
              <a:t>3 : </a:t>
            </a:r>
            <a:r>
              <a:rPr lang="ko-KR" altLang="en-US" sz="1200" dirty="0" smtClean="0"/>
              <a:t>고객의 정보를 저장하는 테이블을 구축합니다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고객은 아이디와 이름과 성별과 포인트와 전화번호를 입력합니다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아이디와 이름은 필수로 입력해야 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아이디는 </a:t>
            </a:r>
            <a:r>
              <a:rPr lang="en-US" altLang="ko-KR" sz="1200" dirty="0" smtClean="0"/>
              <a:t>8</a:t>
            </a:r>
            <a:r>
              <a:rPr lang="ko-KR" altLang="en-US" sz="1200" dirty="0" smtClean="0"/>
              <a:t>글자 입니다</a:t>
            </a:r>
            <a:r>
              <a:rPr lang="en-US" altLang="ko-KR" sz="1200" dirty="0" smtClean="0"/>
              <a:t>. </a:t>
            </a:r>
          </a:p>
          <a:p>
            <a:pPr lvl="2"/>
            <a:r>
              <a:rPr lang="ko-KR" altLang="en-US" sz="1200" dirty="0" smtClean="0"/>
              <a:t>이름은 한글로 최대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글자까지 가능합니다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성별은 </a:t>
            </a:r>
            <a:r>
              <a:rPr lang="ko-KR" altLang="en-US" sz="1200" dirty="0" err="1" smtClean="0"/>
              <a:t>남또는</a:t>
            </a:r>
            <a:r>
              <a:rPr lang="ko-KR" altLang="en-US" sz="1200" dirty="0" smtClean="0"/>
              <a:t> 여로 입력합니다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포인트는 숫자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자리와 소수점</a:t>
            </a:r>
            <a:r>
              <a:rPr lang="en-US" altLang="ko-KR" sz="1200" dirty="0" smtClean="0"/>
              <a:t>2</a:t>
            </a:r>
            <a:r>
              <a:rPr lang="ko-KR" altLang="en-US" sz="1200" dirty="0" err="1" smtClean="0"/>
              <a:t>째자리</a:t>
            </a:r>
            <a:r>
              <a:rPr lang="ko-KR" altLang="en-US" sz="1200" dirty="0" smtClean="0"/>
              <a:t> 까지 가능합니다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ko-KR" altLang="en-US" sz="1200" dirty="0" smtClean="0"/>
              <a:t>전화번호는 </a:t>
            </a:r>
            <a:r>
              <a:rPr lang="en-US" altLang="ko-KR" sz="1200" dirty="0" smtClean="0"/>
              <a:t>000-1111-2222 </a:t>
            </a:r>
            <a:r>
              <a:rPr lang="ko-KR" altLang="en-US" sz="1200" dirty="0" smtClean="0"/>
              <a:t>총 </a:t>
            </a:r>
            <a:r>
              <a:rPr lang="en-US" altLang="ko-KR" sz="1200" dirty="0" smtClean="0"/>
              <a:t>13</a:t>
            </a:r>
            <a:r>
              <a:rPr lang="ko-KR" altLang="en-US" sz="1200" dirty="0" smtClean="0"/>
              <a:t>자리 입니다</a:t>
            </a:r>
            <a:r>
              <a:rPr lang="en-US" altLang="ko-KR" sz="1200" dirty="0" smtClean="0"/>
              <a:t>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9525"/>
            <a:ext cx="914400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과제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01319"/>
              </p:ext>
            </p:extLst>
          </p:nvPr>
        </p:nvGraphicFramePr>
        <p:xfrm>
          <a:off x="287338" y="2420303"/>
          <a:ext cx="851376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37">
                  <a:extLst>
                    <a:ext uri="{9D8B030D-6E8A-4147-A177-3AD203B41FA5}">
                      <a16:colId xmlns:a16="http://schemas.microsoft.com/office/drawing/2014/main" val="1435373082"/>
                    </a:ext>
                  </a:extLst>
                </a:gridCol>
                <a:gridCol w="1493024">
                  <a:extLst>
                    <a:ext uri="{9D8B030D-6E8A-4147-A177-3AD203B41FA5}">
                      <a16:colId xmlns:a16="http://schemas.microsoft.com/office/drawing/2014/main" val="3547489269"/>
                    </a:ext>
                  </a:extLst>
                </a:gridCol>
                <a:gridCol w="1488301">
                  <a:extLst>
                    <a:ext uri="{9D8B030D-6E8A-4147-A177-3AD203B41FA5}">
                      <a16:colId xmlns:a16="http://schemas.microsoft.com/office/drawing/2014/main" val="106971878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722403558"/>
                    </a:ext>
                  </a:extLst>
                </a:gridCol>
                <a:gridCol w="1381287">
                  <a:extLst>
                    <a:ext uri="{9D8B030D-6E8A-4147-A177-3AD203B41FA5}">
                      <a16:colId xmlns:a16="http://schemas.microsoft.com/office/drawing/2014/main" val="4105705287"/>
                    </a:ext>
                  </a:extLst>
                </a:gridCol>
                <a:gridCol w="1800064">
                  <a:extLst>
                    <a:ext uri="{9D8B030D-6E8A-4147-A177-3AD203B41FA5}">
                      <a16:colId xmlns:a16="http://schemas.microsoft.com/office/drawing/2014/main" val="4059752672"/>
                    </a:ext>
                  </a:extLst>
                </a:gridCol>
              </a:tblGrid>
              <a:tr h="18542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Table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 </a:t>
                      </a:r>
                      <a:r>
                        <a:rPr lang="en-US" altLang="ko-KR" sz="1600" baseline="0" dirty="0" smtClean="0"/>
                        <a:t>: Customer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93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컬럼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gender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point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tel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238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컬럼의미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아이디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고객명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포인트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전화번호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vcarchar2(8)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varchar2(50)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float(3.2)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varchar2(13)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054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제약조건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 null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글자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Not null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한글최대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Check ‘</a:t>
                      </a:r>
                      <a:r>
                        <a:rPr lang="ko-KR" altLang="en-US" sz="1200" dirty="0" smtClean="0"/>
                        <a:t>남</a:t>
                      </a:r>
                      <a:r>
                        <a:rPr lang="en-US" altLang="ko-KR" sz="1200" dirty="0" smtClean="0"/>
                        <a:t>’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or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‘</a:t>
                      </a:r>
                      <a:r>
                        <a:rPr lang="ko-KR" altLang="en-US" sz="1200" dirty="0" smtClean="0"/>
                        <a:t>여</a:t>
                      </a:r>
                      <a:r>
                        <a:rPr lang="en-US" altLang="ko-KR" sz="1200" dirty="0" smtClean="0"/>
                        <a:t>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숫자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자리와 소수점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err="1" smtClean="0"/>
                        <a:t>째자리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총 </a:t>
                      </a:r>
                      <a:r>
                        <a:rPr lang="en-US" altLang="ko-KR" sz="1200" dirty="0" smtClean="0"/>
                        <a:t>13</a:t>
                      </a:r>
                      <a:r>
                        <a:rPr lang="ko-KR" altLang="en-US" sz="1200" dirty="0" smtClean="0"/>
                        <a:t>자리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557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예시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000-1111-2222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53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5275" y="5229225"/>
            <a:ext cx="7219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create table customer (</a:t>
            </a:r>
          </a:p>
          <a:p>
            <a:r>
              <a:rPr lang="en-US" altLang="ko-KR" sz="1200" dirty="0" smtClean="0"/>
              <a:t>id varchar2(8) not null,</a:t>
            </a:r>
          </a:p>
          <a:p>
            <a:r>
              <a:rPr lang="en-US" altLang="ko-KR" sz="1200" dirty="0" smtClean="0"/>
              <a:t>name varchar2(20) not null,</a:t>
            </a:r>
          </a:p>
          <a:p>
            <a:r>
              <a:rPr lang="en-US" altLang="ko-KR" sz="1200" dirty="0" smtClean="0"/>
              <a:t>gender varchar2(2) check (gender in ('</a:t>
            </a:r>
            <a:r>
              <a:rPr lang="ko-KR" altLang="en-US" sz="1200" dirty="0" smtClean="0"/>
              <a:t>남</a:t>
            </a:r>
            <a:r>
              <a:rPr lang="en-US" altLang="ko-KR" sz="1200" dirty="0" smtClean="0"/>
              <a:t>','</a:t>
            </a:r>
            <a:r>
              <a:rPr lang="ko-KR" altLang="en-US" sz="1200" dirty="0" smtClean="0"/>
              <a:t>여</a:t>
            </a:r>
            <a:r>
              <a:rPr lang="en-US" altLang="ko-KR" sz="1200" dirty="0" smtClean="0"/>
              <a:t>')),</a:t>
            </a:r>
          </a:p>
          <a:p>
            <a:r>
              <a:rPr lang="en-US" altLang="ko-KR" sz="1200" dirty="0" smtClean="0"/>
              <a:t>point </a:t>
            </a:r>
            <a:r>
              <a:rPr lang="en-US" altLang="ko-KR" sz="1200" dirty="0" smtClean="0"/>
              <a:t>number(3,2</a:t>
            </a:r>
            <a:r>
              <a:rPr lang="en-US" altLang="ko-KR" sz="1200" dirty="0" smtClean="0"/>
              <a:t>),</a:t>
            </a:r>
          </a:p>
          <a:p>
            <a:r>
              <a:rPr lang="en-US" altLang="ko-KR" sz="1200" dirty="0" err="1" smtClean="0"/>
              <a:t>tel</a:t>
            </a:r>
            <a:r>
              <a:rPr lang="en-US" altLang="ko-KR" sz="1200" dirty="0" smtClean="0"/>
              <a:t> varchar2(13)</a:t>
            </a:r>
          </a:p>
          <a:p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5275" y="2111455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개념적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487" y="482750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물리적 설계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74083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테스트결과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96840"/>
            <a:ext cx="4364595" cy="13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8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409</Words>
  <Application>Microsoft Office PowerPoint</Application>
  <PresentationFormat>화면 슬라이드 쇼(4:3)</PresentationFormat>
  <Paragraphs>130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데이터베이스 교육 (과제풀이)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교육 (과제풀이)</dc:title>
  <dc:creator>human-17</dc:creator>
  <cp:lastModifiedBy>human-17</cp:lastModifiedBy>
  <cp:revision>12</cp:revision>
  <dcterms:created xsi:type="dcterms:W3CDTF">2024-08-26T06:03:54Z</dcterms:created>
  <dcterms:modified xsi:type="dcterms:W3CDTF">2024-08-26T08:26:13Z</dcterms:modified>
</cp:coreProperties>
</file>