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5" r:id="rId3"/>
    <p:sldId id="281" r:id="rId4"/>
    <p:sldId id="265" r:id="rId5"/>
    <p:sldId id="288" r:id="rId6"/>
    <p:sldId id="290" r:id="rId7"/>
    <p:sldId id="283" r:id="rId8"/>
    <p:sldId id="300" r:id="rId9"/>
    <p:sldId id="299" r:id="rId10"/>
    <p:sldId id="286" r:id="rId11"/>
    <p:sldId id="297" r:id="rId12"/>
    <p:sldId id="291" r:id="rId13"/>
    <p:sldId id="287" r:id="rId14"/>
    <p:sldId id="292" r:id="rId15"/>
    <p:sldId id="294" r:id="rId16"/>
    <p:sldId id="301" r:id="rId17"/>
    <p:sldId id="302" r:id="rId18"/>
    <p:sldId id="296" r:id="rId19"/>
    <p:sldId id="295" r:id="rId20"/>
    <p:sldId id="278" r:id="rId21"/>
    <p:sldId id="280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D8D9"/>
    <a:srgbClr val="F7F7F7"/>
    <a:srgbClr val="797DE8"/>
    <a:srgbClr val="AD8BE1"/>
    <a:srgbClr val="E29FBE"/>
    <a:srgbClr val="FC9598"/>
    <a:srgbClr val="AFD7D9"/>
    <a:srgbClr val="D8C9C6"/>
    <a:srgbClr val="F8ADA8"/>
    <a:srgbClr val="FD767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-78" y="-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pPr/>
              <a:t>2022/8/22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1707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pPr/>
              <a:t>2022/8/22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0173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pPr/>
              <a:t>2022/8/22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407231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pPr/>
              <a:t>2022/8/22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70667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pPr/>
              <a:t>2022/8/22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421646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pPr/>
              <a:t>2022/8/22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4365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pPr/>
              <a:t>2022/8/22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6850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pPr/>
              <a:t>2022/8/22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3812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pPr/>
              <a:t>2022/8/22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66401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pPr/>
              <a:t>2022/8/22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72384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pPr/>
              <a:t>2022/8/22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59121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6E86-9C0A-4A2D-8618-9781F5C54702}" type="datetimeFigureOut">
              <a:rPr kumimoji="1" lang="ja-JP" altLang="en-US" smtClean="0"/>
              <a:pPr/>
              <a:t>2022/8/22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919F-88F7-4BB0-AC89-BD75B24D6DD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9314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552121" y="1885121"/>
            <a:ext cx="3087757" cy="3087757"/>
          </a:xfrm>
          <a:prstGeom prst="rect">
            <a:avLst/>
          </a:prstGeom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092624" y="5170378"/>
            <a:ext cx="4038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b="1" spc="-150" dirty="0" smtClean="0">
                <a:solidFill>
                  <a:schemeClr val="bg1"/>
                </a:solidFill>
              </a:rPr>
              <a:t>Database </a:t>
            </a:r>
            <a:r>
              <a:rPr lang="en-US" altLang="ja-JP" sz="3200" b="1" spc="-150" dirty="0" smtClean="0">
                <a:solidFill>
                  <a:schemeClr val="bg1"/>
                </a:solidFill>
              </a:rPr>
              <a:t>mini project</a:t>
            </a:r>
            <a:endParaRPr kumimoji="1" lang="ja-JP" altLang="en-US" sz="3200" b="1" spc="-150" dirty="0">
              <a:solidFill>
                <a:schemeClr val="bg1"/>
              </a:solidFill>
            </a:endParaRPr>
          </a:p>
        </p:txBody>
      </p:sp>
      <p:sp>
        <p:nvSpPr>
          <p:cNvPr id="4" name="テキスト ボックス 2"/>
          <p:cNvSpPr txBox="1"/>
          <p:nvPr/>
        </p:nvSpPr>
        <p:spPr>
          <a:xfrm>
            <a:off x="5246213" y="5685396"/>
            <a:ext cx="2937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 spc="-150" dirty="0" smtClean="0">
                <a:solidFill>
                  <a:schemeClr val="bg1"/>
                </a:solidFill>
              </a:rPr>
              <a:t>4</a:t>
            </a:r>
            <a:r>
              <a:rPr kumimoji="1" lang="ko-KR" altLang="en-US" sz="2000" b="1" spc="-150" dirty="0" smtClean="0">
                <a:solidFill>
                  <a:schemeClr val="bg1"/>
                </a:solidFill>
              </a:rPr>
              <a:t>조 김진호</a:t>
            </a:r>
            <a:r>
              <a:rPr kumimoji="1" lang="en-US" altLang="ko-KR" sz="2000" b="1" spc="-150" dirty="0" smtClean="0">
                <a:solidFill>
                  <a:schemeClr val="bg1"/>
                </a:solidFill>
              </a:rPr>
              <a:t>, </a:t>
            </a:r>
            <a:r>
              <a:rPr kumimoji="1" lang="ko-KR" altLang="en-US" sz="2000" b="1" spc="-150" dirty="0" smtClean="0">
                <a:solidFill>
                  <a:schemeClr val="bg1"/>
                </a:solidFill>
              </a:rPr>
              <a:t>김하영</a:t>
            </a:r>
            <a:r>
              <a:rPr kumimoji="1" lang="en-US" altLang="ko-KR" sz="2000" b="1" spc="-150" dirty="0" smtClean="0">
                <a:solidFill>
                  <a:schemeClr val="bg1"/>
                </a:solidFill>
              </a:rPr>
              <a:t>, </a:t>
            </a:r>
            <a:r>
              <a:rPr kumimoji="1" lang="ko-KR" altLang="en-US" sz="2000" b="1" spc="-150" dirty="0" smtClean="0">
                <a:solidFill>
                  <a:schemeClr val="bg1"/>
                </a:solidFill>
              </a:rPr>
              <a:t>홍성욱</a:t>
            </a:r>
            <a:endParaRPr kumimoji="1" lang="ja-JP" altLang="en-US" sz="20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39406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795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테이블 생성</a:t>
            </a:r>
            <a:r>
              <a:rPr lang="en-US" altLang="ko-KR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_update </a:t>
            </a:r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연계설정</a:t>
            </a:r>
            <a:r>
              <a:rPr lang="en-US" altLang="ko-KR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ja-JP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75" name="Picture 3" descr="C:\Users\human\Desktop\cascad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5711" y="931425"/>
            <a:ext cx="3642895" cy="5464343"/>
          </a:xfrm>
          <a:prstGeom prst="rect">
            <a:avLst/>
          </a:prstGeom>
          <a:noFill/>
        </p:spPr>
      </p:pic>
      <p:sp>
        <p:nvSpPr>
          <p:cNvPr id="7" name="テキスト ボックス 4"/>
          <p:cNvSpPr txBox="1"/>
          <p:nvPr/>
        </p:nvSpPr>
        <p:spPr>
          <a:xfrm>
            <a:off x="8569570" y="5263661"/>
            <a:ext cx="34348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*create or replace trigger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트리거이름</a:t>
            </a:r>
            <a:endParaRPr lang="ko-KR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after update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부모컬럼명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on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부모</a:t>
            </a:r>
          </a:p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for each row</a:t>
            </a:r>
          </a:p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begin</a:t>
            </a:r>
          </a:p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update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자식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set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자식외래키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= :new.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외래키</a:t>
            </a:r>
            <a:endParaRPr lang="ko-KR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where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자식외래키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=:old.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부모외래키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;</a:t>
            </a:r>
          </a:p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end;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557845" y="5158154"/>
            <a:ext cx="3200401" cy="155916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9853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13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튜플입력</a:t>
            </a:r>
            <a:r>
              <a:rPr lang="en-US" altLang="ko-KR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(1)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ja-JP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100" name="Picture 4" descr="C:\Users\human\Desktop\미니프로젝트_4조_2\쿼리테이블\loc q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96" y="886914"/>
            <a:ext cx="2167272" cy="3078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4101" name="Picture 5" descr="C:\Users\human\Desktop\미니프로젝트_4조_2\쿼리테이블\member q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3097" y="889503"/>
            <a:ext cx="3993818" cy="54461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19853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13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튜플입력</a:t>
            </a:r>
            <a:r>
              <a:rPr lang="en-US" altLang="ko-KR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ja-JP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123" name="Picture 3" descr="C:\Users\human\Desktop\미니프로젝트_4조_2\쿼리테이블\mercate q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895" y="896185"/>
            <a:ext cx="1847852" cy="2855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124" name="Picture 4" descr="C:\Users\human\Desktop\미니프로젝트_4조_2\쿼리테이블\item q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7449" y="894848"/>
            <a:ext cx="9575527" cy="2088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126" name="Picture 6" descr="C:\Users\human\Desktop\미니프로젝트_4조_2\쿼리테이블\reply q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90536" y="3747491"/>
            <a:ext cx="5558590" cy="2993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19853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5904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TEST(</a:t>
            </a:r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스칼라서브쿼리</a:t>
            </a:r>
            <a:r>
              <a:rPr lang="en-US" altLang="ko-KR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ja-JP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テキスト ボックス 4"/>
          <p:cNvSpPr txBox="1"/>
          <p:nvPr/>
        </p:nvSpPr>
        <p:spPr>
          <a:xfrm>
            <a:off x="316455" y="887225"/>
            <a:ext cx="11523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select (select </a:t>
            </a:r>
            <a:r>
              <a:rPr lang="en-US" altLang="ko-KR" sz="1400" b="1" spc="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locname</a:t>
            </a:r>
            <a:r>
              <a:rPr lang="en-US" altLang="ko-KR" sz="14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 from loc where </a:t>
            </a:r>
            <a:r>
              <a:rPr lang="en-US" altLang="ko-KR" sz="1400" b="1" spc="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loccode</a:t>
            </a:r>
            <a:r>
              <a:rPr lang="en-US" altLang="ko-KR" sz="14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=</a:t>
            </a:r>
            <a:r>
              <a:rPr lang="en-US" altLang="ko-KR" sz="1400" b="1" spc="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m.loccode</a:t>
            </a:r>
            <a:r>
              <a:rPr lang="en-US" altLang="ko-KR" sz="14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)</a:t>
            </a:r>
            <a:r>
              <a:rPr lang="ko-KR" altLang="en-US" sz="14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지역</a:t>
            </a:r>
            <a:r>
              <a:rPr lang="en-US" altLang="ko-KR" sz="14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en-US" altLang="ko-KR" sz="1400" b="1" spc="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id,name</a:t>
            </a:r>
            <a:r>
              <a:rPr lang="en-US" altLang="ko-KR" sz="14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 from member m;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3993" y="1576518"/>
            <a:ext cx="3507762" cy="496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テキスト ボックス 4"/>
          <p:cNvSpPr txBox="1"/>
          <p:nvPr/>
        </p:nvSpPr>
        <p:spPr>
          <a:xfrm>
            <a:off x="9718836" y="6025661"/>
            <a:ext cx="2285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*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서브쿼리에서 나온 결과값을 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select (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속성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)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에 이용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671537" y="6013939"/>
            <a:ext cx="2332893" cy="46892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9853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428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TEST(</a:t>
            </a:r>
            <a:r>
              <a:rPr lang="ko-KR" altLang="en-US" sz="3600" b="1" spc="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인라인뷰</a:t>
            </a:r>
            <a:r>
              <a:rPr lang="en-US" altLang="ko-KR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 6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テキスト ボックス 4"/>
          <p:cNvSpPr txBox="1"/>
          <p:nvPr/>
        </p:nvSpPr>
        <p:spPr>
          <a:xfrm>
            <a:off x="316455" y="887225"/>
            <a:ext cx="115234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select </a:t>
            </a:r>
            <a:r>
              <a:rPr lang="en-US" altLang="ko-KR" sz="1400" b="1" spc="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s.locname</a:t>
            </a:r>
            <a:r>
              <a:rPr lang="en-US" altLang="ko-KR" sz="14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, m.name </a:t>
            </a:r>
          </a:p>
          <a:p>
            <a:r>
              <a:rPr lang="en-US" altLang="ko-KR" sz="14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from member m,</a:t>
            </a:r>
          </a:p>
          <a:p>
            <a:r>
              <a:rPr lang="en-US" altLang="ko-KR" sz="14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(select * from loc where </a:t>
            </a:r>
            <a:r>
              <a:rPr lang="en-US" altLang="ko-KR" sz="1400" b="1" spc="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locname</a:t>
            </a:r>
            <a:r>
              <a:rPr lang="en-US" altLang="ko-KR" sz="14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 = '</a:t>
            </a:r>
            <a:r>
              <a:rPr lang="ko-KR" altLang="en-US" sz="14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서울</a:t>
            </a:r>
            <a:r>
              <a:rPr lang="en-US" altLang="ko-KR" sz="14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') s</a:t>
            </a:r>
          </a:p>
          <a:p>
            <a:r>
              <a:rPr lang="en-US" altLang="ko-KR" sz="14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where </a:t>
            </a:r>
            <a:r>
              <a:rPr lang="en-US" altLang="ko-KR" sz="1400" b="1" spc="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s.loccode</a:t>
            </a:r>
            <a:r>
              <a:rPr lang="en-US" altLang="ko-KR" sz="14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 = </a:t>
            </a:r>
            <a:r>
              <a:rPr lang="en-US" altLang="ko-KR" sz="1400" b="1" spc="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m.loccode</a:t>
            </a:r>
            <a:r>
              <a:rPr lang="en-US" altLang="ko-KR" sz="14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;</a:t>
            </a:r>
          </a:p>
        </p:txBody>
      </p:sp>
      <p:pic>
        <p:nvPicPr>
          <p:cNvPr id="7170" name="Picture 2" descr="C:\Users\human\Desktop\미니프로젝트_4조_2\이중쿼리결과\from 쿼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3260" y="2564250"/>
            <a:ext cx="2912092" cy="1581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8" name="テキスト ボックス 4"/>
          <p:cNvSpPr txBox="1"/>
          <p:nvPr/>
        </p:nvSpPr>
        <p:spPr>
          <a:xfrm>
            <a:off x="9754004" y="5931876"/>
            <a:ext cx="2437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*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서브쿼리에서 나온 결과값을 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from (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테이블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)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에 이용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*inner join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사용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41877" y="5955323"/>
            <a:ext cx="2262554" cy="62132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9853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7032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TEST(</a:t>
            </a:r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서브쿼리 </a:t>
            </a:r>
            <a:r>
              <a:rPr lang="en-US" altLang="ko-KR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Where </a:t>
            </a:r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절</a:t>
            </a:r>
            <a:r>
              <a:rPr lang="en-US" altLang="ko-KR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ja-JP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テキスト ボックス 4"/>
          <p:cNvSpPr txBox="1"/>
          <p:nvPr/>
        </p:nvSpPr>
        <p:spPr>
          <a:xfrm>
            <a:off x="316455" y="887225"/>
            <a:ext cx="115234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select no, </a:t>
            </a:r>
            <a:r>
              <a:rPr lang="en-US" altLang="ko-KR" sz="1400" b="1" spc="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itemname</a:t>
            </a:r>
            <a:r>
              <a:rPr lang="en-US" altLang="ko-KR" sz="14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, price </a:t>
            </a:r>
          </a:p>
          <a:p>
            <a:r>
              <a:rPr lang="en-US" altLang="ko-KR" sz="14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from item </a:t>
            </a:r>
          </a:p>
          <a:p>
            <a:r>
              <a:rPr lang="en-US" altLang="ko-KR" sz="14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where price&lt;(select </a:t>
            </a:r>
            <a:r>
              <a:rPr lang="en-US" altLang="ko-KR" sz="1400" b="1" spc="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avg</a:t>
            </a:r>
            <a:r>
              <a:rPr lang="en-US" altLang="ko-KR" sz="14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(price) from item);</a:t>
            </a:r>
            <a:endParaRPr lang="en-US" altLang="ja-JP" sz="1400" spc="6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8194" name="Picture 2" descr="C:\Users\human\Desktop\미니프로젝트_4조_2\이중쿼리결과\where 절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535" y="2000084"/>
            <a:ext cx="3555265" cy="2800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8" name="テキスト ボックス 4"/>
          <p:cNvSpPr txBox="1"/>
          <p:nvPr/>
        </p:nvSpPr>
        <p:spPr>
          <a:xfrm>
            <a:off x="9660219" y="5779477"/>
            <a:ext cx="2297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*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서브쿼리에서 나온 결과값을 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where (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튜플선택조건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)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에 이용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*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avg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()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함수 이용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*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비교연산자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&lt;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이용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612923" y="5756031"/>
            <a:ext cx="2309446" cy="855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9853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ja-JP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テキスト ボックス 3"/>
          <p:cNvSpPr txBox="1"/>
          <p:nvPr/>
        </p:nvSpPr>
        <p:spPr>
          <a:xfrm>
            <a:off x="1274182" y="198782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TEST(update)</a:t>
            </a:r>
          </a:p>
        </p:txBody>
      </p:sp>
      <p:pic>
        <p:nvPicPr>
          <p:cNvPr id="2050" name="Picture 2" descr="C:\Users\User\Desktop\캡처ite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5311" y="937602"/>
            <a:ext cx="8183563" cy="1552575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 flipV="1">
            <a:off x="3657600" y="1266093"/>
            <a:ext cx="422030" cy="11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858" y="2920511"/>
            <a:ext cx="8943670" cy="44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5717" y="3608876"/>
            <a:ext cx="822007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직선 화살표 연결선 9"/>
          <p:cNvCxnSpPr/>
          <p:nvPr/>
        </p:nvCxnSpPr>
        <p:spPr>
          <a:xfrm>
            <a:off x="3938954" y="1289538"/>
            <a:ext cx="82061" cy="2649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9853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ja-JP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テキスト ボックス 3"/>
          <p:cNvSpPr txBox="1"/>
          <p:nvPr/>
        </p:nvSpPr>
        <p:spPr>
          <a:xfrm>
            <a:off x="1274182" y="198782"/>
            <a:ext cx="3929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TEST(delete)</a:t>
            </a:r>
            <a:endParaRPr lang="en-US" altLang="ko-KR" sz="3600" b="1" spc="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7952" y="1064969"/>
            <a:ext cx="82486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1861" y="3823920"/>
            <a:ext cx="816292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8710" y="2977664"/>
            <a:ext cx="5166490" cy="51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직선 화살표 연결선 13"/>
          <p:cNvCxnSpPr/>
          <p:nvPr/>
        </p:nvCxnSpPr>
        <p:spPr>
          <a:xfrm flipH="1">
            <a:off x="8499231" y="1641231"/>
            <a:ext cx="117231" cy="2051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8217878" y="1664677"/>
            <a:ext cx="422030" cy="11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172307" y="5146431"/>
            <a:ext cx="8112369" cy="18756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9853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ja-JP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テキスト ボックス 3"/>
          <p:cNvSpPr txBox="1"/>
          <p:nvPr/>
        </p:nvSpPr>
        <p:spPr>
          <a:xfrm>
            <a:off x="1274182" y="198782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TEST(update)</a:t>
            </a:r>
          </a:p>
        </p:txBody>
      </p:sp>
      <p:pic>
        <p:nvPicPr>
          <p:cNvPr id="2050" name="Picture 2" descr="C:\Users\User\Desktop\캡처ite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5311" y="937602"/>
            <a:ext cx="8183563" cy="1552575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8865" y="2819401"/>
            <a:ext cx="6412889" cy="5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205" y="3977055"/>
            <a:ext cx="82581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직선 화살표 연결선 9"/>
          <p:cNvCxnSpPr/>
          <p:nvPr/>
        </p:nvCxnSpPr>
        <p:spPr>
          <a:xfrm flipH="1">
            <a:off x="8030309" y="1453662"/>
            <a:ext cx="11722" cy="2989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7713785" y="1453662"/>
            <a:ext cx="422030" cy="11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9853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ja-JP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C:\Users\User\Desktop\다운로드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7732" y="1383324"/>
            <a:ext cx="6305734" cy="1291370"/>
          </a:xfrm>
          <a:prstGeom prst="rect">
            <a:avLst/>
          </a:prstGeom>
          <a:noFill/>
        </p:spPr>
      </p:pic>
      <p:pic>
        <p:nvPicPr>
          <p:cNvPr id="1027" name="Picture 3" descr="C:\Users\User\Desktop\다운로드 (2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0102" y="2849563"/>
            <a:ext cx="6865736" cy="1124560"/>
          </a:xfrm>
          <a:prstGeom prst="rect">
            <a:avLst/>
          </a:prstGeom>
          <a:noFill/>
        </p:spPr>
      </p:pic>
      <p:pic>
        <p:nvPicPr>
          <p:cNvPr id="1028" name="Picture 4" descr="C:\Users\User\Desktop\다운로드 (1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95550" y="4282953"/>
            <a:ext cx="5417526" cy="2380796"/>
          </a:xfrm>
          <a:prstGeom prst="rect">
            <a:avLst/>
          </a:prstGeom>
          <a:noFill/>
        </p:spPr>
      </p:pic>
      <p:sp>
        <p:nvSpPr>
          <p:cNvPr id="12" name="テキスト ボックス 3"/>
          <p:cNvSpPr txBox="1"/>
          <p:nvPr/>
        </p:nvSpPr>
        <p:spPr>
          <a:xfrm>
            <a:off x="1274182" y="198782"/>
            <a:ext cx="6365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TEST(delete set null)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540371" y="5087815"/>
            <a:ext cx="527538" cy="21101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9853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2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E8B84"/>
              </a:clrFrom>
              <a:clrTo>
                <a:srgbClr val="FE8B8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243" t="16425" r="16374" b="22513"/>
          <a:stretch/>
        </p:blipFill>
        <p:spPr>
          <a:xfrm>
            <a:off x="8760995" y="1765851"/>
            <a:ext cx="2410512" cy="3326297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xmlns="" id="{54B06272-D923-4A3E-9139-6A17E7858F83}"/>
              </a:ext>
            </a:extLst>
          </p:cNvPr>
          <p:cNvSpPr txBox="1"/>
          <p:nvPr/>
        </p:nvSpPr>
        <p:spPr>
          <a:xfrm>
            <a:off x="1246268" y="170892"/>
            <a:ext cx="4149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000" b="1" spc="-150" dirty="0">
                <a:solidFill>
                  <a:schemeClr val="bg1"/>
                </a:solidFill>
              </a:rPr>
              <a:t>Table of Contents</a:t>
            </a:r>
            <a:endParaRPr kumimoji="1" lang="ja-JP" altLang="en-US" sz="40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A0F9463-4505-451F-8BF5-877E3F648D14}"/>
              </a:ext>
            </a:extLst>
          </p:cNvPr>
          <p:cNvSpPr txBox="1"/>
          <p:nvPr/>
        </p:nvSpPr>
        <p:spPr>
          <a:xfrm flipH="1">
            <a:off x="572692" y="1325446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01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2">
            <a:extLst>
              <a:ext uri="{FF2B5EF4-FFF2-40B4-BE49-F238E27FC236}">
                <a16:creationId xmlns:a16="http://schemas.microsoft.com/office/drawing/2014/main" xmlns="" id="{7CC15B21-9934-4063-A981-1254F24D8805}"/>
              </a:ext>
            </a:extLst>
          </p:cNvPr>
          <p:cNvSpPr txBox="1"/>
          <p:nvPr/>
        </p:nvSpPr>
        <p:spPr>
          <a:xfrm>
            <a:off x="1310061" y="1563804"/>
            <a:ext cx="2185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spc="300" dirty="0" smtClean="0">
                <a:solidFill>
                  <a:schemeClr val="bg1"/>
                </a:solidFill>
              </a:rPr>
              <a:t>요구사항</a:t>
            </a:r>
            <a:endParaRPr kumimoji="1" lang="en-US" altLang="ko-KR" sz="3600" b="1" spc="300" dirty="0" smtClean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4DB5A7E-51DA-45F0-A929-5431E5D5A880}"/>
              </a:ext>
            </a:extLst>
          </p:cNvPr>
          <p:cNvSpPr txBox="1"/>
          <p:nvPr/>
        </p:nvSpPr>
        <p:spPr>
          <a:xfrm flipH="1">
            <a:off x="572692" y="2252683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02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2">
            <a:extLst>
              <a:ext uri="{FF2B5EF4-FFF2-40B4-BE49-F238E27FC236}">
                <a16:creationId xmlns:a16="http://schemas.microsoft.com/office/drawing/2014/main" xmlns="" id="{684CA1B1-84A5-4407-9F98-DBDDC4410CA8}"/>
              </a:ext>
            </a:extLst>
          </p:cNvPr>
          <p:cNvSpPr txBox="1"/>
          <p:nvPr/>
        </p:nvSpPr>
        <p:spPr>
          <a:xfrm>
            <a:off x="1310061" y="2494982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3600" b="1" spc="300" dirty="0" smtClean="0">
                <a:solidFill>
                  <a:schemeClr val="bg1"/>
                </a:solidFill>
              </a:rPr>
              <a:t>ERD</a:t>
            </a:r>
            <a:endParaRPr kumimoji="1" lang="ja-JP" altLang="en-US" sz="3600" b="1" spc="3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BBC6803-C36E-419F-B459-0FEDB76C58AE}"/>
              </a:ext>
            </a:extLst>
          </p:cNvPr>
          <p:cNvSpPr txBox="1"/>
          <p:nvPr/>
        </p:nvSpPr>
        <p:spPr>
          <a:xfrm flipH="1">
            <a:off x="572692" y="3179920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03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16" name="テキスト ボックス 2">
            <a:extLst>
              <a:ext uri="{FF2B5EF4-FFF2-40B4-BE49-F238E27FC236}">
                <a16:creationId xmlns:a16="http://schemas.microsoft.com/office/drawing/2014/main" xmlns="" id="{2000CC67-EC4F-443A-AD62-490557A2DC6F}"/>
              </a:ext>
            </a:extLst>
          </p:cNvPr>
          <p:cNvSpPr txBox="1"/>
          <p:nvPr/>
        </p:nvSpPr>
        <p:spPr>
          <a:xfrm>
            <a:off x="1310061" y="3426160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spc="300" dirty="0" smtClean="0">
                <a:solidFill>
                  <a:schemeClr val="bg1"/>
                </a:solidFill>
              </a:rPr>
              <a:t>정의서</a:t>
            </a:r>
            <a:endParaRPr kumimoji="1" lang="ja-JP" altLang="en-US" sz="3600" b="1" spc="300" dirty="0">
              <a:solidFill>
                <a:schemeClr val="bg1"/>
              </a:solidFill>
            </a:endParaRPr>
          </a:p>
        </p:txBody>
      </p:sp>
      <p:sp>
        <p:nvSpPr>
          <p:cNvPr id="19" name="正方形/長方形 1">
            <a:extLst>
              <a:ext uri="{FF2B5EF4-FFF2-40B4-BE49-F238E27FC236}">
                <a16:creationId xmlns:a16="http://schemas.microsoft.com/office/drawing/2014/main" xmlns="" id="{CACB1BF2-EB4E-4F36-8540-C3A1A7F0AD1E}"/>
              </a:ext>
            </a:extLst>
          </p:cNvPr>
          <p:cNvSpPr/>
          <p:nvPr/>
        </p:nvSpPr>
        <p:spPr>
          <a:xfrm>
            <a:off x="764078" y="1725501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">
            <a:extLst>
              <a:ext uri="{FF2B5EF4-FFF2-40B4-BE49-F238E27FC236}">
                <a16:creationId xmlns:a16="http://schemas.microsoft.com/office/drawing/2014/main" xmlns="" id="{9D4C5111-349B-4C66-9360-465CACA0780D}"/>
              </a:ext>
            </a:extLst>
          </p:cNvPr>
          <p:cNvSpPr/>
          <p:nvPr/>
        </p:nvSpPr>
        <p:spPr>
          <a:xfrm>
            <a:off x="764078" y="2656679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1">
            <a:extLst>
              <a:ext uri="{FF2B5EF4-FFF2-40B4-BE49-F238E27FC236}">
                <a16:creationId xmlns:a16="http://schemas.microsoft.com/office/drawing/2014/main" xmlns="" id="{60B14E28-E606-4F67-BC37-14433FFBA3C5}"/>
              </a:ext>
            </a:extLst>
          </p:cNvPr>
          <p:cNvSpPr/>
          <p:nvPr/>
        </p:nvSpPr>
        <p:spPr>
          <a:xfrm>
            <a:off x="764078" y="3587857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BBC6803-C36E-419F-B459-0FEDB76C58AE}"/>
              </a:ext>
            </a:extLst>
          </p:cNvPr>
          <p:cNvSpPr txBox="1"/>
          <p:nvPr/>
        </p:nvSpPr>
        <p:spPr>
          <a:xfrm flipH="1">
            <a:off x="551666" y="4107157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 smtClean="0">
                <a:solidFill>
                  <a:schemeClr val="bg1"/>
                </a:solidFill>
              </a:rPr>
              <a:t>04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15" name="テキスト ボックス 2">
            <a:extLst>
              <a:ext uri="{FF2B5EF4-FFF2-40B4-BE49-F238E27FC236}">
                <a16:creationId xmlns:a16="http://schemas.microsoft.com/office/drawing/2014/main" xmlns="" id="{2000CC67-EC4F-443A-AD62-490557A2DC6F}"/>
              </a:ext>
            </a:extLst>
          </p:cNvPr>
          <p:cNvSpPr txBox="1"/>
          <p:nvPr/>
        </p:nvSpPr>
        <p:spPr>
          <a:xfrm>
            <a:off x="1289035" y="4357338"/>
            <a:ext cx="2685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300" dirty="0" smtClean="0">
                <a:solidFill>
                  <a:schemeClr val="bg1"/>
                </a:solidFill>
              </a:rPr>
              <a:t>테이블작성</a:t>
            </a:r>
            <a:endParaRPr kumimoji="1" lang="ja-JP" altLang="en-US" sz="3600" b="1" spc="300" dirty="0">
              <a:solidFill>
                <a:schemeClr val="bg1"/>
              </a:solidFill>
            </a:endParaRPr>
          </a:p>
        </p:txBody>
      </p:sp>
      <p:sp>
        <p:nvSpPr>
          <p:cNvPr id="17" name="正方形/長方形 1">
            <a:extLst>
              <a:ext uri="{FF2B5EF4-FFF2-40B4-BE49-F238E27FC236}">
                <a16:creationId xmlns:a16="http://schemas.microsoft.com/office/drawing/2014/main" xmlns="" id="{60B14E28-E606-4F67-BC37-14433FFBA3C5}"/>
              </a:ext>
            </a:extLst>
          </p:cNvPr>
          <p:cNvSpPr/>
          <p:nvPr/>
        </p:nvSpPr>
        <p:spPr>
          <a:xfrm>
            <a:off x="743052" y="4519035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BBC6803-C36E-419F-B459-0FEDB76C58AE}"/>
              </a:ext>
            </a:extLst>
          </p:cNvPr>
          <p:cNvSpPr txBox="1"/>
          <p:nvPr/>
        </p:nvSpPr>
        <p:spPr>
          <a:xfrm flipH="1">
            <a:off x="562172" y="5034392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 smtClean="0">
                <a:solidFill>
                  <a:schemeClr val="bg1"/>
                </a:solidFill>
              </a:rPr>
              <a:t>05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23" name="テキスト ボックス 2">
            <a:extLst>
              <a:ext uri="{FF2B5EF4-FFF2-40B4-BE49-F238E27FC236}">
                <a16:creationId xmlns:a16="http://schemas.microsoft.com/office/drawing/2014/main" xmlns="" id="{2000CC67-EC4F-443A-AD62-490557A2DC6F}"/>
              </a:ext>
            </a:extLst>
          </p:cNvPr>
          <p:cNvSpPr txBox="1"/>
          <p:nvPr/>
        </p:nvSpPr>
        <p:spPr>
          <a:xfrm>
            <a:off x="1299541" y="5288520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300" dirty="0" err="1" smtClean="0">
                <a:solidFill>
                  <a:schemeClr val="bg1"/>
                </a:solidFill>
              </a:rPr>
              <a:t>튜플입력</a:t>
            </a:r>
            <a:endParaRPr kumimoji="1" lang="ja-JP" altLang="en-US" sz="3600" b="1" spc="300" dirty="0">
              <a:solidFill>
                <a:schemeClr val="bg1"/>
              </a:solidFill>
            </a:endParaRPr>
          </a:p>
        </p:txBody>
      </p:sp>
      <p:sp>
        <p:nvSpPr>
          <p:cNvPr id="24" name="正方形/長方形 1">
            <a:extLst>
              <a:ext uri="{FF2B5EF4-FFF2-40B4-BE49-F238E27FC236}">
                <a16:creationId xmlns:a16="http://schemas.microsoft.com/office/drawing/2014/main" xmlns="" id="{60B14E28-E606-4F67-BC37-14433FFBA3C5}"/>
              </a:ext>
            </a:extLst>
          </p:cNvPr>
          <p:cNvSpPr/>
          <p:nvPr/>
        </p:nvSpPr>
        <p:spPr>
          <a:xfrm>
            <a:off x="753558" y="5450213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BBC6803-C36E-419F-B459-0FEDB76C58AE}"/>
              </a:ext>
            </a:extLst>
          </p:cNvPr>
          <p:cNvSpPr txBox="1"/>
          <p:nvPr/>
        </p:nvSpPr>
        <p:spPr>
          <a:xfrm flipH="1">
            <a:off x="4172877" y="1283007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 smtClean="0">
                <a:solidFill>
                  <a:schemeClr val="bg1"/>
                </a:solidFill>
              </a:rPr>
              <a:t>06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28" name="テキスト ボックス 2">
            <a:extLst>
              <a:ext uri="{FF2B5EF4-FFF2-40B4-BE49-F238E27FC236}">
                <a16:creationId xmlns:a16="http://schemas.microsoft.com/office/drawing/2014/main" xmlns="" id="{2000CC67-EC4F-443A-AD62-490557A2DC6F}"/>
              </a:ext>
            </a:extLst>
          </p:cNvPr>
          <p:cNvSpPr txBox="1"/>
          <p:nvPr/>
        </p:nvSpPr>
        <p:spPr>
          <a:xfrm>
            <a:off x="5079549" y="1537135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600" b="1" spc="300" dirty="0" smtClean="0">
                <a:solidFill>
                  <a:schemeClr val="bg1"/>
                </a:solidFill>
              </a:rPr>
              <a:t>TEST</a:t>
            </a:r>
            <a:endParaRPr kumimoji="1" lang="ja-JP" altLang="en-US" sz="3600" b="1" spc="300" dirty="0">
              <a:solidFill>
                <a:schemeClr val="bg1"/>
              </a:solidFill>
            </a:endParaRPr>
          </a:p>
        </p:txBody>
      </p:sp>
      <p:sp>
        <p:nvSpPr>
          <p:cNvPr id="29" name="正方形/長方形 1">
            <a:extLst>
              <a:ext uri="{FF2B5EF4-FFF2-40B4-BE49-F238E27FC236}">
                <a16:creationId xmlns:a16="http://schemas.microsoft.com/office/drawing/2014/main" xmlns="" id="{60B14E28-E606-4F67-BC37-14433FFBA3C5}"/>
              </a:ext>
            </a:extLst>
          </p:cNvPr>
          <p:cNvSpPr/>
          <p:nvPr/>
        </p:nvSpPr>
        <p:spPr>
          <a:xfrm>
            <a:off x="4364263" y="1698828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705973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3740888" y="2910508"/>
            <a:ext cx="4710223" cy="1036983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86942A6-6B66-4A6F-A44A-5A6FFAB9CDB9}"/>
              </a:ext>
            </a:extLst>
          </p:cNvPr>
          <p:cNvSpPr txBox="1"/>
          <p:nvPr/>
        </p:nvSpPr>
        <p:spPr>
          <a:xfrm>
            <a:off x="5077130" y="3044279"/>
            <a:ext cx="20456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</a:rPr>
              <a:t># Q&amp; A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33517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xmlns="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72029" y="1210058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D82F33-5629-4A89-96F7-5348A5E7BF64}"/>
              </a:ext>
            </a:extLst>
          </p:cNvPr>
          <p:cNvSpPr txBox="1"/>
          <p:nvPr/>
        </p:nvSpPr>
        <p:spPr>
          <a:xfrm>
            <a:off x="3877059" y="499731"/>
            <a:ext cx="44378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32774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요구사항</a:t>
            </a:r>
            <a:endParaRPr lang="en-US" altLang="ko-KR" sz="3600" b="1" spc="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ja-JP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テキスト ボックス 4"/>
          <p:cNvSpPr txBox="1"/>
          <p:nvPr/>
        </p:nvSpPr>
        <p:spPr>
          <a:xfrm>
            <a:off x="316455" y="887225"/>
            <a:ext cx="115234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당근마켓에는 </a:t>
            </a:r>
          </a:p>
          <a:p>
            <a:r>
              <a:rPr lang="ko-KR" altLang="en-US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지역 테이블이 있다</a:t>
            </a:r>
            <a:r>
              <a:rPr lang="en-US" altLang="ko-KR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. </a:t>
            </a:r>
            <a:r>
              <a:rPr lang="ko-KR" altLang="en-US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지역 테이블에는 지역코드</a:t>
            </a:r>
            <a:r>
              <a:rPr lang="en-US" altLang="ko-KR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2000" b="1" spc="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지역명이</a:t>
            </a:r>
            <a:r>
              <a:rPr lang="ko-KR" altLang="en-US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 있고 지역은 지역코드로 식별된다</a:t>
            </a:r>
            <a:r>
              <a:rPr lang="en-US" altLang="ko-KR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. </a:t>
            </a:r>
          </a:p>
          <a:p>
            <a:r>
              <a:rPr lang="ko-KR" altLang="en-US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회원 테이블에는 회원</a:t>
            </a:r>
            <a:r>
              <a:rPr lang="en-US" altLang="ko-KR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ID, </a:t>
            </a:r>
            <a:r>
              <a:rPr lang="ko-KR" altLang="en-US" sz="2000" b="1" spc="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지역명</a:t>
            </a:r>
            <a:r>
              <a:rPr lang="en-US" altLang="ko-KR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이름</a:t>
            </a:r>
            <a:r>
              <a:rPr lang="en-US" altLang="ko-KR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휴대폰번호</a:t>
            </a:r>
            <a:r>
              <a:rPr lang="en-US" altLang="ko-KR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2000" b="1" spc="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가입일이</a:t>
            </a:r>
            <a:r>
              <a:rPr lang="ko-KR" altLang="en-US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 있다</a:t>
            </a:r>
            <a:r>
              <a:rPr lang="en-US" altLang="ko-KR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. </a:t>
            </a:r>
            <a:r>
              <a:rPr lang="ko-KR" altLang="en-US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회원은 </a:t>
            </a:r>
            <a:r>
              <a:rPr lang="en-US" altLang="ko-KR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ID</a:t>
            </a:r>
            <a:r>
              <a:rPr lang="ko-KR" altLang="en-US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로 식별된다</a:t>
            </a:r>
            <a:r>
              <a:rPr lang="en-US" altLang="ko-KR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r>
              <a:rPr lang="ko-KR" altLang="en-US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회원가입을 하려면 지역코드를 </a:t>
            </a:r>
            <a:r>
              <a:rPr lang="ko-KR" altLang="en-US" sz="2000" b="1" spc="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입력해야한다</a:t>
            </a:r>
            <a:r>
              <a:rPr lang="en-US" altLang="ko-KR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. </a:t>
            </a:r>
            <a:r>
              <a:rPr lang="ko-KR" altLang="en-US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회원은 여러 지역코드를 입력할 수 없고</a:t>
            </a:r>
            <a:r>
              <a:rPr lang="en-US" altLang="ko-KR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, </a:t>
            </a:r>
          </a:p>
          <a:p>
            <a:r>
              <a:rPr lang="ko-KR" altLang="en-US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하나의 지역코드는 </a:t>
            </a:r>
            <a:r>
              <a:rPr lang="ko-KR" altLang="en-US" sz="2000" b="1" spc="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여러회원이</a:t>
            </a:r>
            <a:r>
              <a:rPr lang="ko-KR" altLang="en-US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 등록할 수 있다</a:t>
            </a:r>
            <a:r>
              <a:rPr lang="en-US" altLang="ko-KR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. </a:t>
            </a:r>
          </a:p>
          <a:p>
            <a:r>
              <a:rPr lang="ko-KR" altLang="en-US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상품등록테이블은 </a:t>
            </a:r>
            <a:r>
              <a:rPr lang="ko-KR" altLang="en-US" sz="2000" b="1" spc="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글번호</a:t>
            </a:r>
            <a:r>
              <a:rPr lang="en-US" altLang="ko-KR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회원</a:t>
            </a:r>
            <a:r>
              <a:rPr lang="en-US" altLang="ko-KR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ID, </a:t>
            </a:r>
            <a:r>
              <a:rPr lang="ko-KR" altLang="en-US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상품명</a:t>
            </a:r>
            <a:r>
              <a:rPr lang="en-US" altLang="ko-KR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2000" b="1" spc="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글제목</a:t>
            </a:r>
            <a:r>
              <a:rPr lang="en-US" altLang="ko-KR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2000" b="1" spc="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글내용</a:t>
            </a:r>
            <a:r>
              <a:rPr lang="en-US" altLang="ko-KR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가격</a:t>
            </a:r>
            <a:r>
              <a:rPr lang="en-US" altLang="ko-KR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2000" b="1" spc="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등록일이</a:t>
            </a:r>
            <a:r>
              <a:rPr lang="ko-KR" altLang="en-US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 있으며 </a:t>
            </a:r>
            <a:r>
              <a:rPr lang="ko-KR" altLang="en-US" sz="2000" b="1" spc="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글번호로</a:t>
            </a:r>
            <a:r>
              <a:rPr lang="ko-KR" altLang="en-US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 식별된다</a:t>
            </a:r>
            <a:r>
              <a:rPr lang="en-US" altLang="ko-KR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r>
              <a:rPr lang="ko-KR" altLang="en-US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회원은 여러 상품을 등록할 수 있지만</a:t>
            </a:r>
            <a:r>
              <a:rPr lang="en-US" altLang="ko-KR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하나의 상품은 하나의 회원이 등록한다</a:t>
            </a:r>
            <a:r>
              <a:rPr lang="en-US" altLang="ko-KR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. </a:t>
            </a:r>
          </a:p>
          <a:p>
            <a:r>
              <a:rPr lang="ko-KR" altLang="en-US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상품분류 테이블은 분류코드</a:t>
            </a:r>
            <a:r>
              <a:rPr lang="en-US" altLang="ko-KR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카테고리가 있으며 분류코드로 식별된다</a:t>
            </a:r>
            <a:r>
              <a:rPr lang="en-US" altLang="ko-KR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r>
              <a:rPr lang="ko-KR" altLang="en-US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회원이 탈퇴하면 상품등록의 회원</a:t>
            </a:r>
            <a:r>
              <a:rPr lang="en-US" altLang="ko-KR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ID</a:t>
            </a:r>
            <a:r>
              <a:rPr lang="ko-KR" altLang="en-US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는 삭제되지만 나머지 정보는 남는다</a:t>
            </a:r>
            <a:r>
              <a:rPr lang="en-US" altLang="ko-KR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r>
              <a:rPr lang="ko-KR" altLang="en-US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회원</a:t>
            </a:r>
            <a:r>
              <a:rPr lang="en-US" altLang="ko-KR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ID</a:t>
            </a:r>
            <a:r>
              <a:rPr lang="ko-KR" altLang="en-US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가 수정되면 상품등록도 수정된다</a:t>
            </a:r>
            <a:r>
              <a:rPr lang="en-US" altLang="ko-KR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r>
              <a:rPr lang="ko-KR" altLang="en-US" sz="2000" b="1" spc="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댓글테이블은</a:t>
            </a:r>
            <a:r>
              <a:rPr lang="ko-KR" altLang="en-US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2000" b="1" spc="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댓글</a:t>
            </a:r>
            <a:r>
              <a:rPr lang="en-US" altLang="ko-KR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2000" b="1" spc="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등록일이</a:t>
            </a:r>
            <a:r>
              <a:rPr lang="ko-KR" altLang="en-US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 있으며 등록된 상품에 작성할 수 있다</a:t>
            </a:r>
            <a:r>
              <a:rPr lang="en-US" altLang="ko-KR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. </a:t>
            </a:r>
          </a:p>
          <a:p>
            <a:r>
              <a:rPr lang="ko-KR" altLang="en-US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등록된 상품은 여러 </a:t>
            </a:r>
            <a:r>
              <a:rPr lang="ko-KR" altLang="en-US" sz="2000" b="1" spc="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댓글이</a:t>
            </a:r>
            <a:r>
              <a:rPr lang="ko-KR" altLang="en-US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 달릴 수 있다</a:t>
            </a:r>
            <a:r>
              <a:rPr lang="en-US" altLang="ko-KR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. </a:t>
            </a:r>
            <a:r>
              <a:rPr lang="ko-KR" altLang="en-US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등록된 상품이 삭제되면</a:t>
            </a:r>
            <a:r>
              <a:rPr lang="en-US" altLang="ko-KR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2000" b="1" spc="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댓글도</a:t>
            </a:r>
            <a:r>
              <a:rPr lang="ko-KR" altLang="en-US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 삭제된다</a:t>
            </a:r>
            <a:r>
              <a:rPr lang="en-US" altLang="ko-KR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ja-JP" sz="2000" spc="6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4853" y="1263316"/>
            <a:ext cx="1876926" cy="32485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4853" y="1872932"/>
            <a:ext cx="1876926" cy="32485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4853" y="4624165"/>
            <a:ext cx="2494547" cy="32485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4853" y="5522524"/>
            <a:ext cx="1716505" cy="32485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4853" y="3376893"/>
            <a:ext cx="2298031" cy="32485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1537884" y="5193323"/>
            <a:ext cx="9880393" cy="52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1784685" y="5486400"/>
            <a:ext cx="4616115" cy="92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566775" y="6100933"/>
            <a:ext cx="3948825" cy="67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95854" y="6386606"/>
            <a:ext cx="2634915" cy="24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9853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ja-JP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207846" y="1606637"/>
            <a:ext cx="969439" cy="60868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u="sng" dirty="0" smtClean="0">
                <a:solidFill>
                  <a:schemeClr val="tx1"/>
                </a:solidFill>
              </a:rPr>
              <a:t>아이디</a:t>
            </a:r>
            <a:endParaRPr kumimoji="1" lang="ko-KR" altLang="en-US" sz="1050" b="1" u="sng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207846" y="2271469"/>
            <a:ext cx="969439" cy="6086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이름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07846" y="2936301"/>
            <a:ext cx="969439" cy="6086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휴대폰번호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876062" y="4738270"/>
            <a:ext cx="969439" cy="60868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가입일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840616" y="455969"/>
            <a:ext cx="969439" cy="60868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u="sng" dirty="0" smtClean="0">
                <a:solidFill>
                  <a:schemeClr val="tx1"/>
                </a:solidFill>
              </a:rPr>
              <a:t>번호</a:t>
            </a:r>
            <a:endParaRPr kumimoji="1" lang="ko-KR" altLang="en-US" sz="1050" b="1" u="sng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994476" y="455969"/>
            <a:ext cx="969439" cy="6086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err="1" smtClean="0">
                <a:solidFill>
                  <a:schemeClr val="tx1"/>
                </a:solidFill>
              </a:rPr>
              <a:t>댓글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185944" y="1112461"/>
            <a:ext cx="969439" cy="60868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등록일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083004" y="455969"/>
            <a:ext cx="969439" cy="6086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err="1" smtClean="0">
                <a:solidFill>
                  <a:schemeClr val="tx1"/>
                </a:solidFill>
              </a:rPr>
              <a:t>글번호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31705" y="2293784"/>
            <a:ext cx="1744990" cy="9706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 smtClean="0">
                <a:solidFill>
                  <a:schemeClr val="tx1"/>
                </a:solidFill>
              </a:rPr>
              <a:t>회원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>
            <a:stCxn id="7" idx="6"/>
            <a:endCxn id="16" idx="1"/>
          </p:cNvCxnSpPr>
          <p:nvPr/>
        </p:nvCxnSpPr>
        <p:spPr>
          <a:xfrm>
            <a:off x="2177285" y="1910980"/>
            <a:ext cx="654420" cy="8681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8" idx="6"/>
            <a:endCxn id="16" idx="1"/>
          </p:cNvCxnSpPr>
          <p:nvPr/>
        </p:nvCxnSpPr>
        <p:spPr>
          <a:xfrm>
            <a:off x="2177285" y="2575812"/>
            <a:ext cx="654420" cy="203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9" idx="6"/>
            <a:endCxn id="16" idx="1"/>
          </p:cNvCxnSpPr>
          <p:nvPr/>
        </p:nvCxnSpPr>
        <p:spPr>
          <a:xfrm flipV="1">
            <a:off x="2177285" y="2779088"/>
            <a:ext cx="654420" cy="4615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0" idx="6"/>
            <a:endCxn id="94" idx="1"/>
          </p:cNvCxnSpPr>
          <p:nvPr/>
        </p:nvCxnSpPr>
        <p:spPr>
          <a:xfrm flipV="1">
            <a:off x="2845501" y="3874477"/>
            <a:ext cx="495573" cy="1168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383907" y="1495881"/>
            <a:ext cx="1744990" cy="9706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댓글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>
            <a:stCxn id="11" idx="4"/>
            <a:endCxn id="21" idx="0"/>
          </p:cNvCxnSpPr>
          <p:nvPr/>
        </p:nvCxnSpPr>
        <p:spPr>
          <a:xfrm>
            <a:off x="6325336" y="1064654"/>
            <a:ext cx="1931066" cy="431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3" idx="4"/>
            <a:endCxn id="21" idx="0"/>
          </p:cNvCxnSpPr>
          <p:nvPr/>
        </p:nvCxnSpPr>
        <p:spPr>
          <a:xfrm>
            <a:off x="7479196" y="1064654"/>
            <a:ext cx="777206" cy="431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4" idx="4"/>
            <a:endCxn id="105" idx="0"/>
          </p:cNvCxnSpPr>
          <p:nvPr/>
        </p:nvCxnSpPr>
        <p:spPr>
          <a:xfrm>
            <a:off x="4670664" y="1721146"/>
            <a:ext cx="1161566" cy="49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5" idx="4"/>
            <a:endCxn id="21" idx="0"/>
          </p:cNvCxnSpPr>
          <p:nvPr/>
        </p:nvCxnSpPr>
        <p:spPr>
          <a:xfrm flipH="1">
            <a:off x="8256402" y="1064654"/>
            <a:ext cx="311322" cy="431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388965" y="2938549"/>
            <a:ext cx="1744990" cy="9706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 smtClean="0">
                <a:solidFill>
                  <a:schemeClr val="tx1"/>
                </a:solidFill>
              </a:rPr>
              <a:t>상품목록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0570108" y="1636328"/>
            <a:ext cx="969439" cy="6086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상품명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0570108" y="2438578"/>
            <a:ext cx="969439" cy="6086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err="1" smtClean="0">
                <a:solidFill>
                  <a:schemeClr val="tx1"/>
                </a:solidFill>
              </a:rPr>
              <a:t>글제목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0570108" y="4066524"/>
            <a:ext cx="969439" cy="6086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가격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0570108" y="4991090"/>
            <a:ext cx="969439" cy="6086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회원 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ID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/>
          <p:cNvCxnSpPr>
            <a:stCxn id="28" idx="2"/>
            <a:endCxn id="27" idx="3"/>
          </p:cNvCxnSpPr>
          <p:nvPr/>
        </p:nvCxnSpPr>
        <p:spPr>
          <a:xfrm flipH="1">
            <a:off x="9133955" y="1103252"/>
            <a:ext cx="1436153" cy="2320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9" idx="2"/>
            <a:endCxn id="27" idx="3"/>
          </p:cNvCxnSpPr>
          <p:nvPr/>
        </p:nvCxnSpPr>
        <p:spPr>
          <a:xfrm flipH="1">
            <a:off x="9133955" y="1940671"/>
            <a:ext cx="1436153" cy="1483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30" idx="2"/>
            <a:endCxn id="27" idx="3"/>
          </p:cNvCxnSpPr>
          <p:nvPr/>
        </p:nvCxnSpPr>
        <p:spPr>
          <a:xfrm flipH="1">
            <a:off x="9133955" y="2742921"/>
            <a:ext cx="1436153" cy="680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31" idx="2"/>
            <a:endCxn id="27" idx="3"/>
          </p:cNvCxnSpPr>
          <p:nvPr/>
        </p:nvCxnSpPr>
        <p:spPr>
          <a:xfrm flipH="1" flipV="1">
            <a:off x="9133955" y="3423853"/>
            <a:ext cx="1436153" cy="9470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32" idx="2"/>
            <a:endCxn id="27" idx="3"/>
          </p:cNvCxnSpPr>
          <p:nvPr/>
        </p:nvCxnSpPr>
        <p:spPr>
          <a:xfrm flipH="1" flipV="1">
            <a:off x="9133955" y="3423853"/>
            <a:ext cx="1436153" cy="1871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6" idx="3"/>
            <a:endCxn id="27" idx="1"/>
          </p:cNvCxnSpPr>
          <p:nvPr/>
        </p:nvCxnSpPr>
        <p:spPr>
          <a:xfrm>
            <a:off x="4576695" y="2779088"/>
            <a:ext cx="2812270" cy="644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7057419" y="3308279"/>
            <a:ext cx="145480" cy="1460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 rot="16200000" flipH="1">
            <a:off x="6965556" y="3428100"/>
            <a:ext cx="449314" cy="656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40" idx="6"/>
          </p:cNvCxnSpPr>
          <p:nvPr/>
        </p:nvCxnSpPr>
        <p:spPr>
          <a:xfrm flipV="1">
            <a:off x="7202899" y="3201634"/>
            <a:ext cx="168438" cy="17965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40" idx="6"/>
          </p:cNvCxnSpPr>
          <p:nvPr/>
        </p:nvCxnSpPr>
        <p:spPr>
          <a:xfrm>
            <a:off x="7202899" y="3381290"/>
            <a:ext cx="180470" cy="1692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7376265" y="4409069"/>
            <a:ext cx="1744990" cy="9706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 smtClean="0">
                <a:solidFill>
                  <a:schemeClr val="tx1"/>
                </a:solidFill>
              </a:rPr>
              <a:t>상품분류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0570108" y="5840232"/>
            <a:ext cx="969439" cy="6086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b="1" dirty="0" smtClean="0">
                <a:solidFill>
                  <a:schemeClr val="tx1"/>
                </a:solidFill>
              </a:rPr>
              <a:t>카테고리번호</a:t>
            </a:r>
            <a:endParaRPr kumimoji="1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593700" y="4678698"/>
            <a:ext cx="1744990" cy="9706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 smtClean="0">
                <a:solidFill>
                  <a:schemeClr val="tx1"/>
                </a:solidFill>
              </a:rPr>
              <a:t>지역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4" name="직선 연결선 53"/>
          <p:cNvCxnSpPr>
            <a:stCxn id="215" idx="4"/>
            <a:endCxn id="21" idx="0"/>
          </p:cNvCxnSpPr>
          <p:nvPr/>
        </p:nvCxnSpPr>
        <p:spPr>
          <a:xfrm flipH="1">
            <a:off x="8256402" y="1050605"/>
            <a:ext cx="1423124" cy="445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1243992" y="3618574"/>
            <a:ext cx="969439" cy="6086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b="1" dirty="0" smtClean="0">
                <a:solidFill>
                  <a:schemeClr val="tx1"/>
                </a:solidFill>
              </a:rPr>
              <a:t>지역코드</a:t>
            </a:r>
            <a:endParaRPr kumimoji="1"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/>
          <p:cNvCxnSpPr>
            <a:stCxn id="61" idx="6"/>
            <a:endCxn id="16" idx="1"/>
          </p:cNvCxnSpPr>
          <p:nvPr/>
        </p:nvCxnSpPr>
        <p:spPr>
          <a:xfrm flipV="1">
            <a:off x="2213431" y="2779088"/>
            <a:ext cx="618274" cy="1143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50" idx="2"/>
            <a:endCxn id="27" idx="3"/>
          </p:cNvCxnSpPr>
          <p:nvPr/>
        </p:nvCxnSpPr>
        <p:spPr>
          <a:xfrm flipH="1" flipV="1">
            <a:off x="9133955" y="3423853"/>
            <a:ext cx="1436153" cy="2720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/>
          <p:cNvSpPr/>
          <p:nvPr/>
        </p:nvSpPr>
        <p:spPr>
          <a:xfrm>
            <a:off x="10570108" y="3205659"/>
            <a:ext cx="969439" cy="6086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err="1" smtClean="0">
                <a:solidFill>
                  <a:schemeClr val="tx1"/>
                </a:solidFill>
              </a:rPr>
              <a:t>글내용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80" name="직선 연결선 79"/>
          <p:cNvCxnSpPr>
            <a:stCxn id="79" idx="2"/>
            <a:endCxn id="27" idx="3"/>
          </p:cNvCxnSpPr>
          <p:nvPr/>
        </p:nvCxnSpPr>
        <p:spPr>
          <a:xfrm flipH="1" flipV="1">
            <a:off x="9133955" y="3423853"/>
            <a:ext cx="1436153" cy="86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3477730" y="5782406"/>
            <a:ext cx="969439" cy="60868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b="1" u="sng" dirty="0" smtClean="0">
                <a:solidFill>
                  <a:schemeClr val="tx1"/>
                </a:solidFill>
              </a:rPr>
              <a:t>지역코드</a:t>
            </a:r>
            <a:endParaRPr kumimoji="1" lang="ko-KR" altLang="en-US" sz="900" b="1" u="sng" dirty="0">
              <a:solidFill>
                <a:schemeClr val="tx1"/>
              </a:solidFill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4534440" y="5794129"/>
            <a:ext cx="969439" cy="6086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err="1" smtClean="0">
                <a:solidFill>
                  <a:schemeClr val="tx1"/>
                </a:solidFill>
              </a:rPr>
              <a:t>지역명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7231063" y="5588000"/>
            <a:ext cx="969439" cy="60868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b="1" u="sng" dirty="0" smtClean="0">
                <a:solidFill>
                  <a:schemeClr val="tx1"/>
                </a:solidFill>
              </a:rPr>
              <a:t>분류코드</a:t>
            </a:r>
            <a:endParaRPr kumimoji="1" lang="ko-KR" altLang="en-US" sz="900" b="1" u="sng" dirty="0">
              <a:solidFill>
                <a:schemeClr val="tx1"/>
              </a:solidFill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8388396" y="5575300"/>
            <a:ext cx="969439" cy="6086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b="1" dirty="0" smtClean="0">
                <a:solidFill>
                  <a:schemeClr val="tx1"/>
                </a:solidFill>
              </a:rPr>
              <a:t>카테고리</a:t>
            </a:r>
            <a:endParaRPr kumimoji="1" lang="en-US" altLang="ko-KR" sz="900" b="1" dirty="0" smtClean="0">
              <a:solidFill>
                <a:schemeClr val="tx1"/>
              </a:solidFill>
            </a:endParaRPr>
          </a:p>
        </p:txBody>
      </p:sp>
      <p:cxnSp>
        <p:nvCxnSpPr>
          <p:cNvPr id="87" name="직선 연결선 86"/>
          <p:cNvCxnSpPr>
            <a:endCxn id="51" idx="2"/>
          </p:cNvCxnSpPr>
          <p:nvPr/>
        </p:nvCxnSpPr>
        <p:spPr>
          <a:xfrm rot="5400000" flipH="1" flipV="1">
            <a:off x="4136049" y="5463983"/>
            <a:ext cx="144824" cy="5154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84" idx="0"/>
            <a:endCxn id="51" idx="2"/>
          </p:cNvCxnSpPr>
          <p:nvPr/>
        </p:nvCxnSpPr>
        <p:spPr>
          <a:xfrm rot="16200000" flipV="1">
            <a:off x="4670266" y="5445234"/>
            <a:ext cx="144824" cy="552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85" idx="0"/>
            <a:endCxn id="49" idx="2"/>
          </p:cNvCxnSpPr>
          <p:nvPr/>
        </p:nvCxnSpPr>
        <p:spPr>
          <a:xfrm flipV="1">
            <a:off x="7715783" y="5379676"/>
            <a:ext cx="532977" cy="208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86" idx="0"/>
            <a:endCxn id="49" idx="2"/>
          </p:cNvCxnSpPr>
          <p:nvPr/>
        </p:nvCxnSpPr>
        <p:spPr>
          <a:xfrm flipH="1" flipV="1">
            <a:off x="8248760" y="5379676"/>
            <a:ext cx="624356" cy="195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stCxn id="16" idx="2"/>
            <a:endCxn id="51" idx="0"/>
          </p:cNvCxnSpPr>
          <p:nvPr/>
        </p:nvCxnSpPr>
        <p:spPr>
          <a:xfrm>
            <a:off x="3704200" y="3264391"/>
            <a:ext cx="761995" cy="141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4233954" y="4612052"/>
            <a:ext cx="330200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 flipV="1">
            <a:off x="4302369" y="4557502"/>
            <a:ext cx="90457" cy="1434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3579420" y="3312500"/>
            <a:ext cx="330200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 rot="5400000">
            <a:off x="7975217" y="4145284"/>
            <a:ext cx="480794" cy="2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8078141" y="4330700"/>
            <a:ext cx="330200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8090842" y="3920403"/>
            <a:ext cx="114299" cy="10817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 rot="5400000">
            <a:off x="8250088" y="3906986"/>
            <a:ext cx="102057" cy="14113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8103541" y="4015880"/>
            <a:ext cx="330200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10570108" y="798909"/>
            <a:ext cx="969439" cy="60868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u="sng" dirty="0" err="1" smtClean="0">
                <a:solidFill>
                  <a:schemeClr val="tx1"/>
                </a:solidFill>
              </a:rPr>
              <a:t>글번호</a:t>
            </a:r>
            <a:endParaRPr kumimoji="1" lang="ko-KR" altLang="en-US" sz="1050" b="1" u="sng" dirty="0">
              <a:solidFill>
                <a:schemeClr val="tx1"/>
              </a:solidFill>
            </a:endParaRPr>
          </a:p>
        </p:txBody>
      </p:sp>
      <p:sp>
        <p:nvSpPr>
          <p:cNvPr id="165" name="타원 164"/>
          <p:cNvSpPr/>
          <p:nvPr/>
        </p:nvSpPr>
        <p:spPr>
          <a:xfrm>
            <a:off x="5423677" y="3637852"/>
            <a:ext cx="969439" cy="60868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smtClean="0">
                <a:solidFill>
                  <a:schemeClr val="tx1"/>
                </a:solidFill>
              </a:rPr>
              <a:t>등록일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166" name="직선 연결선 165"/>
          <p:cNvCxnSpPr>
            <a:stCxn id="165" idx="0"/>
            <a:endCxn id="104" idx="2"/>
          </p:cNvCxnSpPr>
          <p:nvPr/>
        </p:nvCxnSpPr>
        <p:spPr>
          <a:xfrm flipH="1" flipV="1">
            <a:off x="5890846" y="3387970"/>
            <a:ext cx="17551" cy="24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endCxn id="21" idx="1"/>
          </p:cNvCxnSpPr>
          <p:nvPr/>
        </p:nvCxnSpPr>
        <p:spPr>
          <a:xfrm flipV="1">
            <a:off x="4548554" y="1981185"/>
            <a:ext cx="2835353" cy="32826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テキスト ボックス 3"/>
          <p:cNvSpPr txBox="1"/>
          <p:nvPr/>
        </p:nvSpPr>
        <p:spPr>
          <a:xfrm>
            <a:off x="1274182" y="198782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ERD</a:t>
            </a:r>
          </a:p>
        </p:txBody>
      </p:sp>
      <p:sp>
        <p:nvSpPr>
          <p:cNvPr id="198" name="타원 197"/>
          <p:cNvSpPr/>
          <p:nvPr/>
        </p:nvSpPr>
        <p:spPr>
          <a:xfrm>
            <a:off x="8137177" y="4012897"/>
            <a:ext cx="145480" cy="1460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9" name="타원 198"/>
          <p:cNvSpPr/>
          <p:nvPr/>
        </p:nvSpPr>
        <p:spPr>
          <a:xfrm>
            <a:off x="4331809" y="4446649"/>
            <a:ext cx="145480" cy="1460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01" name="직선 연결선 200"/>
          <p:cNvCxnSpPr/>
          <p:nvPr/>
        </p:nvCxnSpPr>
        <p:spPr>
          <a:xfrm rot="5400000">
            <a:off x="8019329" y="2685396"/>
            <a:ext cx="480794" cy="2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>
            <a:off x="8122253" y="2870812"/>
            <a:ext cx="330200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/>
          <p:nvPr/>
        </p:nvCxnSpPr>
        <p:spPr>
          <a:xfrm>
            <a:off x="8134954" y="2460515"/>
            <a:ext cx="114299" cy="10817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/>
          <p:nvPr/>
        </p:nvCxnSpPr>
        <p:spPr>
          <a:xfrm rot="5400000">
            <a:off x="8294200" y="2447098"/>
            <a:ext cx="102057" cy="14113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>
            <a:off x="8147653" y="2555992"/>
            <a:ext cx="330200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타원 205"/>
          <p:cNvSpPr/>
          <p:nvPr/>
        </p:nvSpPr>
        <p:spPr>
          <a:xfrm>
            <a:off x="8181289" y="2553009"/>
            <a:ext cx="145480" cy="1460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5" name="타원 214"/>
          <p:cNvSpPr/>
          <p:nvPr/>
        </p:nvSpPr>
        <p:spPr>
          <a:xfrm>
            <a:off x="9194806" y="441920"/>
            <a:ext cx="969439" cy="6086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회원 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ID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219" name="타원 218"/>
          <p:cNvSpPr/>
          <p:nvPr/>
        </p:nvSpPr>
        <p:spPr>
          <a:xfrm>
            <a:off x="7064817" y="1932615"/>
            <a:ext cx="145480" cy="1460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20" name="직선 연결선 219"/>
          <p:cNvCxnSpPr/>
          <p:nvPr/>
        </p:nvCxnSpPr>
        <p:spPr>
          <a:xfrm rot="16200000" flipH="1">
            <a:off x="6984986" y="2052436"/>
            <a:ext cx="449314" cy="656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/>
          <p:cNvCxnSpPr>
            <a:stCxn id="219" idx="6"/>
          </p:cNvCxnSpPr>
          <p:nvPr/>
        </p:nvCxnSpPr>
        <p:spPr>
          <a:xfrm flipV="1">
            <a:off x="7210297" y="1825970"/>
            <a:ext cx="168438" cy="17965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219" idx="6"/>
          </p:cNvCxnSpPr>
          <p:nvPr/>
        </p:nvCxnSpPr>
        <p:spPr>
          <a:xfrm>
            <a:off x="7210297" y="2005626"/>
            <a:ext cx="180470" cy="1692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다이아몬드 93"/>
          <p:cNvSpPr/>
          <p:nvPr/>
        </p:nvSpPr>
        <p:spPr>
          <a:xfrm>
            <a:off x="3341074" y="3552093"/>
            <a:ext cx="1230924" cy="644768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가입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다이아몬드 103"/>
          <p:cNvSpPr/>
          <p:nvPr/>
        </p:nvSpPr>
        <p:spPr>
          <a:xfrm>
            <a:off x="5275384" y="2743202"/>
            <a:ext cx="1230924" cy="644768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상품등록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다이아몬드 104"/>
          <p:cNvSpPr/>
          <p:nvPr/>
        </p:nvSpPr>
        <p:spPr>
          <a:xfrm>
            <a:off x="5216768" y="1770186"/>
            <a:ext cx="1230924" cy="644768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댓글등록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18" name="직선 연결선 117"/>
          <p:cNvCxnSpPr/>
          <p:nvPr/>
        </p:nvCxnSpPr>
        <p:spPr>
          <a:xfrm>
            <a:off x="4618892" y="2157046"/>
            <a:ext cx="128954" cy="24618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flipV="1">
            <a:off x="4642338" y="2684586"/>
            <a:ext cx="128954" cy="24618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9853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4493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정의서</a:t>
            </a:r>
            <a:r>
              <a:rPr lang="en-US" altLang="ko-KR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</a:t>
            </a:r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지역</a:t>
            </a:r>
            <a:r>
              <a:rPr lang="en-US" altLang="ko-KR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회원</a:t>
            </a:r>
            <a:endParaRPr lang="en-US" altLang="ko-KR" sz="3600" b="1" spc="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ja-JP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C:\Users\User\Desktop\KakaoTalk_20220818_15381161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33" y="917694"/>
            <a:ext cx="12192000" cy="2638318"/>
          </a:xfrm>
          <a:prstGeom prst="rect">
            <a:avLst/>
          </a:prstGeom>
          <a:noFill/>
        </p:spPr>
      </p:pic>
      <p:pic>
        <p:nvPicPr>
          <p:cNvPr id="7" name="Picture 2" descr="C:\Users\User\Desktop\KakaoTalk_20220818_15385755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33" y="3860797"/>
            <a:ext cx="12192000" cy="27474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985307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428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정의서</a:t>
            </a:r>
            <a:r>
              <a:rPr lang="en-US" altLang="ko-KR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</a:t>
            </a:r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상품분류</a:t>
            </a:r>
            <a:endParaRPr lang="en-US" altLang="ko-KR" sz="3600" b="1" spc="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ja-JP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098" name="Picture 2" descr="C:\Users\User\Desktop\KakaoTalk_20220818_15391518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19049"/>
            <a:ext cx="12192000" cy="23452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985307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ja-JP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テキスト ボックス 3"/>
          <p:cNvSpPr txBox="1"/>
          <p:nvPr/>
        </p:nvSpPr>
        <p:spPr>
          <a:xfrm>
            <a:off x="1274182" y="198782"/>
            <a:ext cx="428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정의서</a:t>
            </a:r>
            <a:r>
              <a:rPr lang="en-US" altLang="ko-KR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</a:t>
            </a:r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상품등록</a:t>
            </a:r>
            <a:endParaRPr lang="en-US" altLang="ko-KR" sz="3600" b="1" spc="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4022" y="945540"/>
            <a:ext cx="1061085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7491046" y="4103077"/>
            <a:ext cx="2954216" cy="215704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9853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ja-JP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テキスト ボックス 3"/>
          <p:cNvSpPr txBox="1"/>
          <p:nvPr/>
        </p:nvSpPr>
        <p:spPr>
          <a:xfrm>
            <a:off x="1274182" y="198782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정의서</a:t>
            </a:r>
            <a:r>
              <a:rPr lang="en-US" altLang="ko-KR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</a:t>
            </a:r>
            <a:r>
              <a:rPr lang="ko-KR" altLang="en-US" sz="3600" b="1" spc="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댓글</a:t>
            </a:r>
            <a:endParaRPr lang="en-US" altLang="ko-KR" sz="3600" b="1" spc="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1913" y="1114059"/>
            <a:ext cx="9544050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7197969" y="3610708"/>
            <a:ext cx="2954216" cy="215704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9853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테이블 생성</a:t>
            </a:r>
            <a:endParaRPr lang="en-US" altLang="ko-KR" sz="3600" b="1" spc="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ja-JP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9412" y="973382"/>
            <a:ext cx="25622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62704" y="1099772"/>
            <a:ext cx="43053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0768" y="4189169"/>
            <a:ext cx="23050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2861" y="890954"/>
            <a:ext cx="40481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06299" y="3593855"/>
            <a:ext cx="50387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직선 연결선 11"/>
          <p:cNvCxnSpPr/>
          <p:nvPr/>
        </p:nvCxnSpPr>
        <p:spPr>
          <a:xfrm>
            <a:off x="6166338" y="5076092"/>
            <a:ext cx="1184031" cy="11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060831" y="4923692"/>
            <a:ext cx="1184031" cy="11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574214" y="2790092"/>
            <a:ext cx="1312986" cy="23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9853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Coral_2019">
      <a:dk1>
        <a:sysClr val="windowText" lastClr="000000"/>
      </a:dk1>
      <a:lt1>
        <a:sysClr val="window" lastClr="FFFFFF"/>
      </a:lt1>
      <a:dk2>
        <a:srgbClr val="D0CECE"/>
      </a:dk2>
      <a:lt2>
        <a:srgbClr val="FFFFFF"/>
      </a:lt2>
      <a:accent1>
        <a:srgbClr val="F86F6C"/>
      </a:accent1>
      <a:accent2>
        <a:srgbClr val="E9D3C6"/>
      </a:accent2>
      <a:accent3>
        <a:srgbClr val="EAA65F"/>
      </a:accent3>
      <a:accent4>
        <a:srgbClr val="BBAB94"/>
      </a:accent4>
      <a:accent5>
        <a:srgbClr val="BEDAE5"/>
      </a:accent5>
      <a:accent6>
        <a:srgbClr val="688084"/>
      </a:accent6>
      <a:hlink>
        <a:srgbClr val="44546A"/>
      </a:hlink>
      <a:folHlink>
        <a:srgbClr val="44546A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424</Words>
  <Application>Microsoft Office PowerPoint</Application>
  <PresentationFormat>사용자 지정</PresentationFormat>
  <Paragraphs>117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テーマ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User</cp:lastModifiedBy>
  <cp:revision>105</cp:revision>
  <dcterms:created xsi:type="dcterms:W3CDTF">2018-12-07T00:32:38Z</dcterms:created>
  <dcterms:modified xsi:type="dcterms:W3CDTF">2022-08-22T05:33:00Z</dcterms:modified>
</cp:coreProperties>
</file>