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2"/>
    <p:sldId id="315" r:id="rId3"/>
    <p:sldId id="319" r:id="rId4"/>
    <p:sldId id="316" r:id="rId5"/>
    <p:sldId id="258" r:id="rId6"/>
    <p:sldId id="296" r:id="rId7"/>
    <p:sldId id="318" r:id="rId8"/>
    <p:sldId id="266" r:id="rId9"/>
    <p:sldId id="263" r:id="rId10"/>
    <p:sldId id="297" r:id="rId11"/>
    <p:sldId id="270" r:id="rId12"/>
    <p:sldId id="298" r:id="rId13"/>
    <p:sldId id="278" r:id="rId14"/>
    <p:sldId id="286" r:id="rId15"/>
    <p:sldId id="287" r:id="rId16"/>
    <p:sldId id="289" r:id="rId17"/>
    <p:sldId id="320" r:id="rId18"/>
    <p:sldId id="321" r:id="rId19"/>
    <p:sldId id="322" r:id="rId20"/>
    <p:sldId id="323" r:id="rId21"/>
    <p:sldId id="326" r:id="rId22"/>
    <p:sldId id="327" r:id="rId23"/>
    <p:sldId id="325" r:id="rId24"/>
    <p:sldId id="309" r:id="rId25"/>
    <p:sldId id="305" r:id="rId26"/>
    <p:sldId id="306" r:id="rId27"/>
    <p:sldId id="307" r:id="rId28"/>
    <p:sldId id="308" r:id="rId29"/>
    <p:sldId id="311" r:id="rId30"/>
    <p:sldId id="304" r:id="rId31"/>
    <p:sldId id="310" r:id="rId32"/>
    <p:sldId id="312" r:id="rId33"/>
    <p:sldId id="313" r:id="rId34"/>
    <p:sldId id="285" r:id="rId35"/>
    <p:sldId id="328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8387"/>
    <a:srgbClr val="FBCE01"/>
    <a:srgbClr val="FCFBF7"/>
    <a:srgbClr val="EDE5D5"/>
    <a:srgbClr val="A6A7A9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6149" autoAdjust="0"/>
  </p:normalViewPr>
  <p:slideViewPr>
    <p:cSldViewPr snapToGrid="0" showGuides="1">
      <p:cViewPr varScale="1">
        <p:scale>
          <a:sx n="81" d="100"/>
          <a:sy n="81" d="100"/>
        </p:scale>
        <p:origin x="120" y="5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03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C43D7-D551-461B-8C8F-F36024B35829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379B3-5527-4767-AAF2-F6BB7D5A4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838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D3F6D-0388-4791-A194-C6D63C2790B7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73224-B309-4127-AFE8-33B5609F5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90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73224-B309-4127-AFE8-33B5609F552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05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CE01-91D4-480E-A8E5-FB045CC009E7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A1F7-132C-4E43-A627-4DEFDE71C04D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FD29-2EC4-43DB-9D90-5BDF3B1289DE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5571-9BE1-4E21-94F0-084F8EF90439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A17A-3A55-43B5-9BB8-CD3C714FBB97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9854B-A51A-4354-B309-4D561F2A0C73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755E-6AD6-4EA1-8947-BCA209070779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F4F5-C1FB-4E8F-AE1A-C7C8672EE9C4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8AF14-18E5-4C96-9784-BEE109D12909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5589-7498-4A56-906A-84280B343472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3B88F-A3B6-45DD-ACCA-F909D752C6B7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7B7C1-0BAB-4396-BB92-F55878548174}" type="datetime1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695607" y="6356350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Slide</a:t>
            </a:r>
            <a:fld id="{25ED71BA-C5AA-4C2B-A054-B3366A7B5243}" type="slidenum">
              <a:rPr lang="ko-KR" altLang="en-US" smtClean="0"/>
              <a:t>‹#›</a:t>
            </a:fld>
            <a:r>
              <a:rPr lang="en-US" altLang="ko-KR" dirty="0" smtClean="0"/>
              <a:t>/34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5779742" y="4898627"/>
            <a:ext cx="202170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생산관리 시스템 </a:t>
            </a:r>
            <a:r>
              <a:rPr lang="en-US" altLang="ko-KR" sz="130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300" dirty="0" smtClean="0">
                <a:solidFill>
                  <a:schemeClr val="accent4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endParaRPr lang="ko-KR" altLang="en-US" sz="1300" dirty="0">
              <a:solidFill>
                <a:schemeClr val="accent4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628900" y="4356705"/>
            <a:ext cx="6934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spc="-150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FACTORY</a:t>
            </a:r>
            <a:endParaRPr lang="ko-KR" altLang="en-US" sz="3000" b="1" spc="-15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9965"/>
            <a:ext cx="2996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ERD – ERD 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C</a:t>
            </a:r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loud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766" y="1451278"/>
            <a:ext cx="9563162" cy="487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5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84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accent4">
                    <a:lumMod val="50000"/>
                  </a:schemeClr>
                </a:solidFill>
              </a:rPr>
              <a:t>테이블 명세서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4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1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9965"/>
            <a:ext cx="5674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테이블 명세서 </a:t>
            </a:r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–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테이블 구조 유추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1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68631"/>
              </p:ext>
            </p:extLst>
          </p:nvPr>
        </p:nvGraphicFramePr>
        <p:xfrm>
          <a:off x="212558" y="2717800"/>
          <a:ext cx="1905000" cy="312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979267628"/>
                    </a:ext>
                  </a:extLst>
                </a:gridCol>
              </a:tblGrid>
              <a:tr h="592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원재료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코드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(PK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89298"/>
                  </a:ext>
                </a:extLst>
              </a:tr>
              <a:tr h="2531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원재료명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원재료 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27707"/>
                  </a:ext>
                </a:extLst>
              </a:tr>
            </a:tbl>
          </a:graphicData>
        </a:graphic>
      </p:graphicFrame>
      <p:graphicFrame>
        <p:nvGraphicFramePr>
          <p:cNvPr id="1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34689"/>
              </p:ext>
            </p:extLst>
          </p:nvPr>
        </p:nvGraphicFramePr>
        <p:xfrm>
          <a:off x="2646947" y="2717799"/>
          <a:ext cx="1905000" cy="312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979267628"/>
                    </a:ext>
                  </a:extLst>
                </a:gridCol>
              </a:tblGrid>
              <a:tr h="592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완제품 코드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(PK)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89298"/>
                  </a:ext>
                </a:extLst>
              </a:tr>
              <a:tr h="2531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완제품명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완제품 수량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완제품 생산단가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27707"/>
                  </a:ext>
                </a:extLst>
              </a:tr>
            </a:tbl>
          </a:graphicData>
        </a:graphic>
      </p:graphicFrame>
      <p:graphicFrame>
        <p:nvGraphicFramePr>
          <p:cNvPr id="1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718049"/>
              </p:ext>
            </p:extLst>
          </p:nvPr>
        </p:nvGraphicFramePr>
        <p:xfrm>
          <a:off x="5081336" y="2717799"/>
          <a:ext cx="1905000" cy="312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979267628"/>
                    </a:ext>
                  </a:extLst>
                </a:gridCol>
              </a:tblGrid>
              <a:tr h="592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기계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코드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(PK)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89298"/>
                  </a:ext>
                </a:extLst>
              </a:tr>
              <a:tr h="2531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기계명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2770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53570" y="2169180"/>
            <a:ext cx="1422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원재료</a:t>
            </a:r>
            <a:endParaRPr lang="en-US" altLang="ko-KR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934146" y="2143780"/>
            <a:ext cx="1330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완제품</a:t>
            </a:r>
            <a:endParaRPr lang="en-US" altLang="ko-KR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368535" y="2169180"/>
            <a:ext cx="1330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기계</a:t>
            </a:r>
            <a:endParaRPr lang="en-US" altLang="ko-KR" sz="2800" b="1" dirty="0"/>
          </a:p>
        </p:txBody>
      </p:sp>
      <p:graphicFrame>
        <p:nvGraphicFramePr>
          <p:cNvPr id="22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689006"/>
              </p:ext>
            </p:extLst>
          </p:nvPr>
        </p:nvGraphicFramePr>
        <p:xfrm>
          <a:off x="7515725" y="2717799"/>
          <a:ext cx="1905000" cy="312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979267628"/>
                    </a:ext>
                  </a:extLst>
                </a:gridCol>
              </a:tblGrid>
              <a:tr h="592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직원 아이디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(PK)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89298"/>
                  </a:ext>
                </a:extLst>
              </a:tr>
              <a:tr h="2531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직원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27707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802924" y="2141106"/>
            <a:ext cx="1330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직원</a:t>
            </a:r>
            <a:endParaRPr lang="en-US" altLang="ko-KR" sz="2800" b="1" dirty="0"/>
          </a:p>
        </p:txBody>
      </p:sp>
      <p:graphicFrame>
        <p:nvGraphicFramePr>
          <p:cNvPr id="2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42969"/>
              </p:ext>
            </p:extLst>
          </p:nvPr>
        </p:nvGraphicFramePr>
        <p:xfrm>
          <a:off x="9938081" y="2717799"/>
          <a:ext cx="1905000" cy="3124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979267628"/>
                    </a:ext>
                  </a:extLst>
                </a:gridCol>
              </a:tblGrid>
              <a:tr h="592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생산 번호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(PK)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89298"/>
                  </a:ext>
                </a:extLst>
              </a:tr>
              <a:tr h="2531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생산 날짜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생산 수량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소모 원재료 량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기계 </a:t>
                      </a:r>
                      <a:r>
                        <a:rPr lang="ko-KR" altLang="en-US" dirty="0" smtClean="0"/>
                        <a:t>코드</a:t>
                      </a:r>
                      <a:r>
                        <a:rPr lang="en-US" altLang="ko-KR" dirty="0" smtClean="0"/>
                        <a:t>(FK)</a:t>
                      </a:r>
                      <a:endParaRPr lang="en-US" altLang="ko-KR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직원 </a:t>
                      </a:r>
                      <a:r>
                        <a:rPr lang="ko-KR" altLang="en-US" dirty="0" smtClean="0"/>
                        <a:t>아이디</a:t>
                      </a:r>
                      <a:r>
                        <a:rPr lang="en-US" altLang="ko-KR" dirty="0" smtClean="0"/>
                        <a:t>(FK)</a:t>
                      </a:r>
                      <a:endParaRPr lang="en-US" altLang="ko-KR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완제품 </a:t>
                      </a:r>
                      <a:r>
                        <a:rPr lang="ko-KR" altLang="en-US" dirty="0" smtClean="0"/>
                        <a:t>코드</a:t>
                      </a:r>
                      <a:r>
                        <a:rPr lang="en-US" altLang="ko-KR" dirty="0" smtClean="0"/>
                        <a:t>(FK)</a:t>
                      </a:r>
                      <a:endParaRPr lang="en-US" altLang="ko-KR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원재료 </a:t>
                      </a:r>
                      <a:r>
                        <a:rPr lang="ko-KR" altLang="en-US" dirty="0" smtClean="0"/>
                        <a:t>코드</a:t>
                      </a:r>
                      <a:r>
                        <a:rPr lang="en-US" altLang="ko-KR" dirty="0" smtClean="0"/>
                        <a:t>(FK)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27707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0081681" y="2141106"/>
            <a:ext cx="161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생산일지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01207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241858"/>
            <a:ext cx="4549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테이블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명세서 </a:t>
            </a:r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기계</a:t>
            </a:r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직원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E2C49A-AEC4-459A-BD40-6AF1A2A31EB4}"/>
              </a:ext>
            </a:extLst>
          </p:cNvPr>
          <p:cNvSpPr txBox="1"/>
          <p:nvPr/>
        </p:nvSpPr>
        <p:spPr>
          <a:xfrm>
            <a:off x="800978" y="6046012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직원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54D632-2249-4BD8-822D-917FBCFB8FA6}"/>
              </a:ext>
            </a:extLst>
          </p:cNvPr>
          <p:cNvSpPr txBox="1"/>
          <p:nvPr/>
        </p:nvSpPr>
        <p:spPr>
          <a:xfrm>
            <a:off x="800978" y="3489798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기계</a:t>
            </a: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110898"/>
              </p:ext>
            </p:extLst>
          </p:nvPr>
        </p:nvGraphicFramePr>
        <p:xfrm>
          <a:off x="800978" y="1539791"/>
          <a:ext cx="10590040" cy="1959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166">
                  <a:extLst>
                    <a:ext uri="{9D8B030D-6E8A-4147-A177-3AD203B41FA5}">
                      <a16:colId xmlns:a16="http://schemas.microsoft.com/office/drawing/2014/main" val="241567182"/>
                    </a:ext>
                  </a:extLst>
                </a:gridCol>
                <a:gridCol w="609996">
                  <a:extLst>
                    <a:ext uri="{9D8B030D-6E8A-4147-A177-3AD203B41FA5}">
                      <a16:colId xmlns:a16="http://schemas.microsoft.com/office/drawing/2014/main" val="2282469410"/>
                    </a:ext>
                  </a:extLst>
                </a:gridCol>
                <a:gridCol w="1496454">
                  <a:extLst>
                    <a:ext uri="{9D8B030D-6E8A-4147-A177-3AD203B41FA5}">
                      <a16:colId xmlns:a16="http://schemas.microsoft.com/office/drawing/2014/main" val="1648399776"/>
                    </a:ext>
                  </a:extLst>
                </a:gridCol>
                <a:gridCol w="740997">
                  <a:extLst>
                    <a:ext uri="{9D8B030D-6E8A-4147-A177-3AD203B41FA5}">
                      <a16:colId xmlns:a16="http://schemas.microsoft.com/office/drawing/2014/main" val="3258877745"/>
                    </a:ext>
                  </a:extLst>
                </a:gridCol>
                <a:gridCol w="630412">
                  <a:extLst>
                    <a:ext uri="{9D8B030D-6E8A-4147-A177-3AD203B41FA5}">
                      <a16:colId xmlns:a16="http://schemas.microsoft.com/office/drawing/2014/main" val="1912627713"/>
                    </a:ext>
                  </a:extLst>
                </a:gridCol>
                <a:gridCol w="353646">
                  <a:extLst>
                    <a:ext uri="{9D8B030D-6E8A-4147-A177-3AD203B41FA5}">
                      <a16:colId xmlns:a16="http://schemas.microsoft.com/office/drawing/2014/main" val="3406649623"/>
                    </a:ext>
                  </a:extLst>
                </a:gridCol>
                <a:gridCol w="394347">
                  <a:extLst>
                    <a:ext uri="{9D8B030D-6E8A-4147-A177-3AD203B41FA5}">
                      <a16:colId xmlns:a16="http://schemas.microsoft.com/office/drawing/2014/main" val="2816281582"/>
                    </a:ext>
                  </a:extLst>
                </a:gridCol>
                <a:gridCol w="754724">
                  <a:extLst>
                    <a:ext uri="{9D8B030D-6E8A-4147-A177-3AD203B41FA5}">
                      <a16:colId xmlns:a16="http://schemas.microsoft.com/office/drawing/2014/main" val="1808954268"/>
                    </a:ext>
                  </a:extLst>
                </a:gridCol>
                <a:gridCol w="420471">
                  <a:extLst>
                    <a:ext uri="{9D8B030D-6E8A-4147-A177-3AD203B41FA5}">
                      <a16:colId xmlns:a16="http://schemas.microsoft.com/office/drawing/2014/main" val="4097405810"/>
                    </a:ext>
                  </a:extLst>
                </a:gridCol>
                <a:gridCol w="1038985">
                  <a:extLst>
                    <a:ext uri="{9D8B030D-6E8A-4147-A177-3AD203B41FA5}">
                      <a16:colId xmlns:a16="http://schemas.microsoft.com/office/drawing/2014/main" val="1936581868"/>
                    </a:ext>
                  </a:extLst>
                </a:gridCol>
                <a:gridCol w="353646">
                  <a:extLst>
                    <a:ext uri="{9D8B030D-6E8A-4147-A177-3AD203B41FA5}">
                      <a16:colId xmlns:a16="http://schemas.microsoft.com/office/drawing/2014/main" val="4167370899"/>
                    </a:ext>
                  </a:extLst>
                </a:gridCol>
                <a:gridCol w="963606">
                  <a:extLst>
                    <a:ext uri="{9D8B030D-6E8A-4147-A177-3AD203B41FA5}">
                      <a16:colId xmlns:a16="http://schemas.microsoft.com/office/drawing/2014/main" val="3768823842"/>
                    </a:ext>
                  </a:extLst>
                </a:gridCol>
                <a:gridCol w="1452590">
                  <a:extLst>
                    <a:ext uri="{9D8B030D-6E8A-4147-A177-3AD203B41FA5}">
                      <a16:colId xmlns:a16="http://schemas.microsoft.com/office/drawing/2014/main" val="4228468123"/>
                    </a:ext>
                  </a:extLst>
                </a:gridCol>
              </a:tblGrid>
              <a:tr h="6001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machine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차명규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2024-02-07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383680"/>
                  </a:ext>
                </a:extLst>
              </a:tr>
              <a:tr h="600154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속성명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타입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제약조건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기본값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컬럼내용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45740"/>
                  </a:ext>
                </a:extLst>
              </a:tr>
              <a:tr h="3795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mach_code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 코드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760571"/>
                  </a:ext>
                </a:extLst>
              </a:tr>
              <a:tr h="37952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mach_name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기계명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76560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09155"/>
              </p:ext>
            </p:extLst>
          </p:nvPr>
        </p:nvGraphicFramePr>
        <p:xfrm>
          <a:off x="800978" y="4096004"/>
          <a:ext cx="10590042" cy="19593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5009">
                  <a:extLst>
                    <a:ext uri="{9D8B030D-6E8A-4147-A177-3AD203B41FA5}">
                      <a16:colId xmlns:a16="http://schemas.microsoft.com/office/drawing/2014/main" val="241567182"/>
                    </a:ext>
                  </a:extLst>
                </a:gridCol>
                <a:gridCol w="855546">
                  <a:extLst>
                    <a:ext uri="{9D8B030D-6E8A-4147-A177-3AD203B41FA5}">
                      <a16:colId xmlns:a16="http://schemas.microsoft.com/office/drawing/2014/main" val="2282469410"/>
                    </a:ext>
                  </a:extLst>
                </a:gridCol>
                <a:gridCol w="1556904">
                  <a:extLst>
                    <a:ext uri="{9D8B030D-6E8A-4147-A177-3AD203B41FA5}">
                      <a16:colId xmlns:a16="http://schemas.microsoft.com/office/drawing/2014/main" val="1648399776"/>
                    </a:ext>
                  </a:extLst>
                </a:gridCol>
                <a:gridCol w="770931">
                  <a:extLst>
                    <a:ext uri="{9D8B030D-6E8A-4147-A177-3AD203B41FA5}">
                      <a16:colId xmlns:a16="http://schemas.microsoft.com/office/drawing/2014/main" val="3258877745"/>
                    </a:ext>
                  </a:extLst>
                </a:gridCol>
                <a:gridCol w="598951">
                  <a:extLst>
                    <a:ext uri="{9D8B030D-6E8A-4147-A177-3AD203B41FA5}">
                      <a16:colId xmlns:a16="http://schemas.microsoft.com/office/drawing/2014/main" val="1912627713"/>
                    </a:ext>
                  </a:extLst>
                </a:gridCol>
                <a:gridCol w="188673">
                  <a:extLst>
                    <a:ext uri="{9D8B030D-6E8A-4147-A177-3AD203B41FA5}">
                      <a16:colId xmlns:a16="http://schemas.microsoft.com/office/drawing/2014/main" val="3406649623"/>
                    </a:ext>
                  </a:extLst>
                </a:gridCol>
                <a:gridCol w="410277">
                  <a:extLst>
                    <a:ext uri="{9D8B030D-6E8A-4147-A177-3AD203B41FA5}">
                      <a16:colId xmlns:a16="http://schemas.microsoft.com/office/drawing/2014/main" val="2816281582"/>
                    </a:ext>
                  </a:extLst>
                </a:gridCol>
                <a:gridCol w="785211">
                  <a:extLst>
                    <a:ext uri="{9D8B030D-6E8A-4147-A177-3AD203B41FA5}">
                      <a16:colId xmlns:a16="http://schemas.microsoft.com/office/drawing/2014/main" val="1808954268"/>
                    </a:ext>
                  </a:extLst>
                </a:gridCol>
                <a:gridCol w="437457">
                  <a:extLst>
                    <a:ext uri="{9D8B030D-6E8A-4147-A177-3AD203B41FA5}">
                      <a16:colId xmlns:a16="http://schemas.microsoft.com/office/drawing/2014/main" val="4097405810"/>
                    </a:ext>
                  </a:extLst>
                </a:gridCol>
                <a:gridCol w="1080955">
                  <a:extLst>
                    <a:ext uri="{9D8B030D-6E8A-4147-A177-3AD203B41FA5}">
                      <a16:colId xmlns:a16="http://schemas.microsoft.com/office/drawing/2014/main" val="1936581868"/>
                    </a:ext>
                  </a:extLst>
                </a:gridCol>
                <a:gridCol w="176329">
                  <a:extLst>
                    <a:ext uri="{9D8B030D-6E8A-4147-A177-3AD203B41FA5}">
                      <a16:colId xmlns:a16="http://schemas.microsoft.com/office/drawing/2014/main" val="4167370899"/>
                    </a:ext>
                  </a:extLst>
                </a:gridCol>
                <a:gridCol w="1002531">
                  <a:extLst>
                    <a:ext uri="{9D8B030D-6E8A-4147-A177-3AD203B41FA5}">
                      <a16:colId xmlns:a16="http://schemas.microsoft.com/office/drawing/2014/main" val="3768823842"/>
                    </a:ext>
                  </a:extLst>
                </a:gridCol>
                <a:gridCol w="1511268">
                  <a:extLst>
                    <a:ext uri="{9D8B030D-6E8A-4147-A177-3AD203B41FA5}">
                      <a16:colId xmlns:a16="http://schemas.microsoft.com/office/drawing/2014/main" val="4228468123"/>
                    </a:ext>
                  </a:extLst>
                </a:gridCol>
              </a:tblGrid>
              <a:tr h="4898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employee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차명규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2024-02-07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383680"/>
                  </a:ext>
                </a:extLst>
              </a:tr>
              <a:tr h="48983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속성명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제약조건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기본값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컬럼내용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45740"/>
                  </a:ext>
                </a:extLst>
              </a:tr>
              <a:tr h="48983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emp_id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 아이디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21599"/>
                  </a:ext>
                </a:extLst>
              </a:tr>
              <a:tr h="48983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emp_name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 이름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54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28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241858"/>
            <a:ext cx="5293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테이블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명세서 </a:t>
            </a:r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원재료</a:t>
            </a:r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완제품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E2C49A-AEC4-459A-BD40-6AF1A2A31EB4}"/>
              </a:ext>
            </a:extLst>
          </p:cNvPr>
          <p:cNvSpPr txBox="1"/>
          <p:nvPr/>
        </p:nvSpPr>
        <p:spPr>
          <a:xfrm>
            <a:off x="720000" y="605837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완제품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54D632-2249-4BD8-822D-917FBCFB8FA6}"/>
              </a:ext>
            </a:extLst>
          </p:cNvPr>
          <p:cNvSpPr txBox="1"/>
          <p:nvPr/>
        </p:nvSpPr>
        <p:spPr>
          <a:xfrm>
            <a:off x="800976" y="349914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원재료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57712"/>
              </p:ext>
            </p:extLst>
          </p:nvPr>
        </p:nvGraphicFramePr>
        <p:xfrm>
          <a:off x="800978" y="1539791"/>
          <a:ext cx="10590040" cy="1959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876">
                  <a:extLst>
                    <a:ext uri="{9D8B030D-6E8A-4147-A177-3AD203B41FA5}">
                      <a16:colId xmlns:a16="http://schemas.microsoft.com/office/drawing/2014/main" val="241567182"/>
                    </a:ext>
                  </a:extLst>
                </a:gridCol>
                <a:gridCol w="856158">
                  <a:extLst>
                    <a:ext uri="{9D8B030D-6E8A-4147-A177-3AD203B41FA5}">
                      <a16:colId xmlns:a16="http://schemas.microsoft.com/office/drawing/2014/main" val="2282469410"/>
                    </a:ext>
                  </a:extLst>
                </a:gridCol>
                <a:gridCol w="1558017">
                  <a:extLst>
                    <a:ext uri="{9D8B030D-6E8A-4147-A177-3AD203B41FA5}">
                      <a16:colId xmlns:a16="http://schemas.microsoft.com/office/drawing/2014/main" val="1648399776"/>
                    </a:ext>
                  </a:extLst>
                </a:gridCol>
                <a:gridCol w="771482">
                  <a:extLst>
                    <a:ext uri="{9D8B030D-6E8A-4147-A177-3AD203B41FA5}">
                      <a16:colId xmlns:a16="http://schemas.microsoft.com/office/drawing/2014/main" val="3258877745"/>
                    </a:ext>
                  </a:extLst>
                </a:gridCol>
                <a:gridCol w="599378">
                  <a:extLst>
                    <a:ext uri="{9D8B030D-6E8A-4147-A177-3AD203B41FA5}">
                      <a16:colId xmlns:a16="http://schemas.microsoft.com/office/drawing/2014/main" val="1912627713"/>
                    </a:ext>
                  </a:extLst>
                </a:gridCol>
                <a:gridCol w="188808">
                  <a:extLst>
                    <a:ext uri="{9D8B030D-6E8A-4147-A177-3AD203B41FA5}">
                      <a16:colId xmlns:a16="http://schemas.microsoft.com/office/drawing/2014/main" val="3406649623"/>
                    </a:ext>
                  </a:extLst>
                </a:gridCol>
                <a:gridCol w="410570">
                  <a:extLst>
                    <a:ext uri="{9D8B030D-6E8A-4147-A177-3AD203B41FA5}">
                      <a16:colId xmlns:a16="http://schemas.microsoft.com/office/drawing/2014/main" val="2816281582"/>
                    </a:ext>
                  </a:extLst>
                </a:gridCol>
                <a:gridCol w="785771">
                  <a:extLst>
                    <a:ext uri="{9D8B030D-6E8A-4147-A177-3AD203B41FA5}">
                      <a16:colId xmlns:a16="http://schemas.microsoft.com/office/drawing/2014/main" val="1808954268"/>
                    </a:ext>
                  </a:extLst>
                </a:gridCol>
                <a:gridCol w="437769">
                  <a:extLst>
                    <a:ext uri="{9D8B030D-6E8A-4147-A177-3AD203B41FA5}">
                      <a16:colId xmlns:a16="http://schemas.microsoft.com/office/drawing/2014/main" val="4097405810"/>
                    </a:ext>
                  </a:extLst>
                </a:gridCol>
                <a:gridCol w="1081727">
                  <a:extLst>
                    <a:ext uri="{9D8B030D-6E8A-4147-A177-3AD203B41FA5}">
                      <a16:colId xmlns:a16="http://schemas.microsoft.com/office/drawing/2014/main" val="1936581868"/>
                    </a:ext>
                  </a:extLst>
                </a:gridCol>
                <a:gridCol w="168891">
                  <a:extLst>
                    <a:ext uri="{9D8B030D-6E8A-4147-A177-3AD203B41FA5}">
                      <a16:colId xmlns:a16="http://schemas.microsoft.com/office/drawing/2014/main" val="4167370899"/>
                    </a:ext>
                  </a:extLst>
                </a:gridCol>
                <a:gridCol w="1003247">
                  <a:extLst>
                    <a:ext uri="{9D8B030D-6E8A-4147-A177-3AD203B41FA5}">
                      <a16:colId xmlns:a16="http://schemas.microsoft.com/office/drawing/2014/main" val="3768823842"/>
                    </a:ext>
                  </a:extLst>
                </a:gridCol>
                <a:gridCol w="1512346">
                  <a:extLst>
                    <a:ext uri="{9D8B030D-6E8A-4147-A177-3AD203B41FA5}">
                      <a16:colId xmlns:a16="http://schemas.microsoft.com/office/drawing/2014/main" val="4228468123"/>
                    </a:ext>
                  </a:extLst>
                </a:gridCol>
              </a:tblGrid>
              <a:tr h="3918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material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차명규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2024-02-07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383680"/>
                  </a:ext>
                </a:extLst>
              </a:tr>
              <a:tr h="39187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속성명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타입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제약조건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기본값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컬럼내용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45740"/>
                  </a:ext>
                </a:extLst>
              </a:tr>
              <a:tr h="39187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mtr_code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원재료 코드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978810"/>
                  </a:ext>
                </a:extLst>
              </a:tr>
              <a:tr h="39187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mtr_name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원재료명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5681"/>
                  </a:ext>
                </a:extLst>
              </a:tr>
              <a:tr h="39187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mtr_amount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원재료 수량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6289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008522"/>
              </p:ext>
            </p:extLst>
          </p:nvPr>
        </p:nvGraphicFramePr>
        <p:xfrm>
          <a:off x="800976" y="4096004"/>
          <a:ext cx="10590043" cy="195935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5876">
                  <a:extLst>
                    <a:ext uri="{9D8B030D-6E8A-4147-A177-3AD203B41FA5}">
                      <a16:colId xmlns:a16="http://schemas.microsoft.com/office/drawing/2014/main" val="241567182"/>
                    </a:ext>
                  </a:extLst>
                </a:gridCol>
                <a:gridCol w="856157">
                  <a:extLst>
                    <a:ext uri="{9D8B030D-6E8A-4147-A177-3AD203B41FA5}">
                      <a16:colId xmlns:a16="http://schemas.microsoft.com/office/drawing/2014/main" val="2282469410"/>
                    </a:ext>
                  </a:extLst>
                </a:gridCol>
                <a:gridCol w="1558016">
                  <a:extLst>
                    <a:ext uri="{9D8B030D-6E8A-4147-A177-3AD203B41FA5}">
                      <a16:colId xmlns:a16="http://schemas.microsoft.com/office/drawing/2014/main" val="1648399776"/>
                    </a:ext>
                  </a:extLst>
                </a:gridCol>
                <a:gridCol w="771483">
                  <a:extLst>
                    <a:ext uri="{9D8B030D-6E8A-4147-A177-3AD203B41FA5}">
                      <a16:colId xmlns:a16="http://schemas.microsoft.com/office/drawing/2014/main" val="3258877745"/>
                    </a:ext>
                  </a:extLst>
                </a:gridCol>
                <a:gridCol w="599379">
                  <a:extLst>
                    <a:ext uri="{9D8B030D-6E8A-4147-A177-3AD203B41FA5}">
                      <a16:colId xmlns:a16="http://schemas.microsoft.com/office/drawing/2014/main" val="1912627713"/>
                    </a:ext>
                  </a:extLst>
                </a:gridCol>
                <a:gridCol w="188808">
                  <a:extLst>
                    <a:ext uri="{9D8B030D-6E8A-4147-A177-3AD203B41FA5}">
                      <a16:colId xmlns:a16="http://schemas.microsoft.com/office/drawing/2014/main" val="3406649623"/>
                    </a:ext>
                  </a:extLst>
                </a:gridCol>
                <a:gridCol w="410571">
                  <a:extLst>
                    <a:ext uri="{9D8B030D-6E8A-4147-A177-3AD203B41FA5}">
                      <a16:colId xmlns:a16="http://schemas.microsoft.com/office/drawing/2014/main" val="2816281582"/>
                    </a:ext>
                  </a:extLst>
                </a:gridCol>
                <a:gridCol w="785771">
                  <a:extLst>
                    <a:ext uri="{9D8B030D-6E8A-4147-A177-3AD203B41FA5}">
                      <a16:colId xmlns:a16="http://schemas.microsoft.com/office/drawing/2014/main" val="1808954268"/>
                    </a:ext>
                  </a:extLst>
                </a:gridCol>
                <a:gridCol w="437769">
                  <a:extLst>
                    <a:ext uri="{9D8B030D-6E8A-4147-A177-3AD203B41FA5}">
                      <a16:colId xmlns:a16="http://schemas.microsoft.com/office/drawing/2014/main" val="4097405810"/>
                    </a:ext>
                  </a:extLst>
                </a:gridCol>
                <a:gridCol w="1081727">
                  <a:extLst>
                    <a:ext uri="{9D8B030D-6E8A-4147-A177-3AD203B41FA5}">
                      <a16:colId xmlns:a16="http://schemas.microsoft.com/office/drawing/2014/main" val="1936581868"/>
                    </a:ext>
                  </a:extLst>
                </a:gridCol>
                <a:gridCol w="168891">
                  <a:extLst>
                    <a:ext uri="{9D8B030D-6E8A-4147-A177-3AD203B41FA5}">
                      <a16:colId xmlns:a16="http://schemas.microsoft.com/office/drawing/2014/main" val="4167370899"/>
                    </a:ext>
                  </a:extLst>
                </a:gridCol>
                <a:gridCol w="1003248">
                  <a:extLst>
                    <a:ext uri="{9D8B030D-6E8A-4147-A177-3AD203B41FA5}">
                      <a16:colId xmlns:a16="http://schemas.microsoft.com/office/drawing/2014/main" val="3768823842"/>
                    </a:ext>
                  </a:extLst>
                </a:gridCol>
                <a:gridCol w="1512347">
                  <a:extLst>
                    <a:ext uri="{9D8B030D-6E8A-4147-A177-3AD203B41FA5}">
                      <a16:colId xmlns:a16="http://schemas.microsoft.com/office/drawing/2014/main" val="4228468123"/>
                    </a:ext>
                  </a:extLst>
                </a:gridCol>
              </a:tblGrid>
              <a:tr h="3265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테이블명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goods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차명규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2024-02-07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383680"/>
                  </a:ext>
                </a:extLst>
              </a:tr>
              <a:tr h="32655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컬럼명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 err="1"/>
                        <a:t>속성명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데이터 타입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Null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PK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FK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제약조건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기본값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컬럼내용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45740"/>
                  </a:ext>
                </a:extLst>
              </a:tr>
              <a:tr h="32655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goods_code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varchar2(5)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PK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완제품 코드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52009"/>
                  </a:ext>
                </a:extLst>
              </a:tr>
              <a:tr h="32655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goods_name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varchar2(10)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완제품 명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80465"/>
                  </a:ext>
                </a:extLst>
              </a:tr>
              <a:tr h="32655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goods_amount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완제품 수량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375989"/>
                  </a:ext>
                </a:extLst>
              </a:tr>
              <a:tr h="32655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goods_cost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number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완제품 생산단가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81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18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241858"/>
            <a:ext cx="4350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테이블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명세서 </a:t>
            </a:r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생산일지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E2C49A-AEC4-459A-BD40-6AF1A2A31EB4}"/>
              </a:ext>
            </a:extLst>
          </p:cNvPr>
          <p:cNvSpPr txBox="1"/>
          <p:nvPr/>
        </p:nvSpPr>
        <p:spPr>
          <a:xfrm>
            <a:off x="899536" y="606064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생산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252556"/>
              </p:ext>
            </p:extLst>
          </p:nvPr>
        </p:nvGraphicFramePr>
        <p:xfrm>
          <a:off x="800978" y="1539787"/>
          <a:ext cx="10590040" cy="45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876">
                  <a:extLst>
                    <a:ext uri="{9D8B030D-6E8A-4147-A177-3AD203B41FA5}">
                      <a16:colId xmlns:a16="http://schemas.microsoft.com/office/drawing/2014/main" val="241567182"/>
                    </a:ext>
                  </a:extLst>
                </a:gridCol>
                <a:gridCol w="856158">
                  <a:extLst>
                    <a:ext uri="{9D8B030D-6E8A-4147-A177-3AD203B41FA5}">
                      <a16:colId xmlns:a16="http://schemas.microsoft.com/office/drawing/2014/main" val="2282469410"/>
                    </a:ext>
                  </a:extLst>
                </a:gridCol>
                <a:gridCol w="1558017">
                  <a:extLst>
                    <a:ext uri="{9D8B030D-6E8A-4147-A177-3AD203B41FA5}">
                      <a16:colId xmlns:a16="http://schemas.microsoft.com/office/drawing/2014/main" val="1648399776"/>
                    </a:ext>
                  </a:extLst>
                </a:gridCol>
                <a:gridCol w="771482">
                  <a:extLst>
                    <a:ext uri="{9D8B030D-6E8A-4147-A177-3AD203B41FA5}">
                      <a16:colId xmlns:a16="http://schemas.microsoft.com/office/drawing/2014/main" val="3258877745"/>
                    </a:ext>
                  </a:extLst>
                </a:gridCol>
                <a:gridCol w="599378">
                  <a:extLst>
                    <a:ext uri="{9D8B030D-6E8A-4147-A177-3AD203B41FA5}">
                      <a16:colId xmlns:a16="http://schemas.microsoft.com/office/drawing/2014/main" val="1912627713"/>
                    </a:ext>
                  </a:extLst>
                </a:gridCol>
                <a:gridCol w="188808">
                  <a:extLst>
                    <a:ext uri="{9D8B030D-6E8A-4147-A177-3AD203B41FA5}">
                      <a16:colId xmlns:a16="http://schemas.microsoft.com/office/drawing/2014/main" val="3406649623"/>
                    </a:ext>
                  </a:extLst>
                </a:gridCol>
                <a:gridCol w="410570">
                  <a:extLst>
                    <a:ext uri="{9D8B030D-6E8A-4147-A177-3AD203B41FA5}">
                      <a16:colId xmlns:a16="http://schemas.microsoft.com/office/drawing/2014/main" val="2816281582"/>
                    </a:ext>
                  </a:extLst>
                </a:gridCol>
                <a:gridCol w="785771">
                  <a:extLst>
                    <a:ext uri="{9D8B030D-6E8A-4147-A177-3AD203B41FA5}">
                      <a16:colId xmlns:a16="http://schemas.microsoft.com/office/drawing/2014/main" val="1808954268"/>
                    </a:ext>
                  </a:extLst>
                </a:gridCol>
                <a:gridCol w="437769">
                  <a:extLst>
                    <a:ext uri="{9D8B030D-6E8A-4147-A177-3AD203B41FA5}">
                      <a16:colId xmlns:a16="http://schemas.microsoft.com/office/drawing/2014/main" val="4097405810"/>
                    </a:ext>
                  </a:extLst>
                </a:gridCol>
                <a:gridCol w="1081727">
                  <a:extLst>
                    <a:ext uri="{9D8B030D-6E8A-4147-A177-3AD203B41FA5}">
                      <a16:colId xmlns:a16="http://schemas.microsoft.com/office/drawing/2014/main" val="1936581868"/>
                    </a:ext>
                  </a:extLst>
                </a:gridCol>
                <a:gridCol w="168891">
                  <a:extLst>
                    <a:ext uri="{9D8B030D-6E8A-4147-A177-3AD203B41FA5}">
                      <a16:colId xmlns:a16="http://schemas.microsoft.com/office/drawing/2014/main" val="4167370899"/>
                    </a:ext>
                  </a:extLst>
                </a:gridCol>
                <a:gridCol w="1003247">
                  <a:extLst>
                    <a:ext uri="{9D8B030D-6E8A-4147-A177-3AD203B41FA5}">
                      <a16:colId xmlns:a16="http://schemas.microsoft.com/office/drawing/2014/main" val="3768823842"/>
                    </a:ext>
                  </a:extLst>
                </a:gridCol>
                <a:gridCol w="1512346">
                  <a:extLst>
                    <a:ext uri="{9D8B030D-6E8A-4147-A177-3AD203B41FA5}">
                      <a16:colId xmlns:a16="http://schemas.microsoft.com/office/drawing/2014/main" val="4228468123"/>
                    </a:ext>
                  </a:extLst>
                </a:gridCol>
              </a:tblGrid>
              <a:tr h="4515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production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차명규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2024-02-07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383680"/>
                  </a:ext>
                </a:extLst>
              </a:tr>
              <a:tr h="45155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속성명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타입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제약조건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기본값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컬럼내용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45740"/>
                  </a:ext>
                </a:extLst>
              </a:tr>
              <a:tr h="451557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prd_no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번호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16501"/>
                  </a:ext>
                </a:extLst>
              </a:tr>
              <a:tr h="451557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prd_date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timestamp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날짜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242267"/>
                  </a:ext>
                </a:extLst>
              </a:tr>
              <a:tr h="451557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prd_amount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수량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231330"/>
                  </a:ext>
                </a:extLst>
              </a:tr>
              <a:tr h="451557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prd_cons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 원재료 수량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172681"/>
                  </a:ext>
                </a:extLst>
              </a:tr>
              <a:tr h="451557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mach_code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 코드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766420"/>
                  </a:ext>
                </a:extLst>
              </a:tr>
              <a:tr h="451557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emp_id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 아이디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202978"/>
                  </a:ext>
                </a:extLst>
              </a:tr>
              <a:tr h="451557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goods_code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완제품 코드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217603"/>
                  </a:ext>
                </a:extLst>
              </a:tr>
              <a:tr h="451557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mtr_code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varchar2(5)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원재료 코드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801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16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784777"/>
              </p:ext>
            </p:extLst>
          </p:nvPr>
        </p:nvGraphicFramePr>
        <p:xfrm>
          <a:off x="456947" y="1157009"/>
          <a:ext cx="11257808" cy="52806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08352">
                  <a:extLst>
                    <a:ext uri="{9D8B030D-6E8A-4147-A177-3AD203B41FA5}">
                      <a16:colId xmlns:a16="http://schemas.microsoft.com/office/drawing/2014/main" val="3930343339"/>
                    </a:ext>
                  </a:extLst>
                </a:gridCol>
                <a:gridCol w="1217739">
                  <a:extLst>
                    <a:ext uri="{9D8B030D-6E8A-4147-A177-3AD203B41FA5}">
                      <a16:colId xmlns:a16="http://schemas.microsoft.com/office/drawing/2014/main" val="847449058"/>
                    </a:ext>
                  </a:extLst>
                </a:gridCol>
                <a:gridCol w="1747567">
                  <a:extLst>
                    <a:ext uri="{9D8B030D-6E8A-4147-A177-3AD203B41FA5}">
                      <a16:colId xmlns:a16="http://schemas.microsoft.com/office/drawing/2014/main" val="241567182"/>
                    </a:ext>
                  </a:extLst>
                </a:gridCol>
                <a:gridCol w="1314043">
                  <a:extLst>
                    <a:ext uri="{9D8B030D-6E8A-4147-A177-3AD203B41FA5}">
                      <a16:colId xmlns:a16="http://schemas.microsoft.com/office/drawing/2014/main" val="1648399776"/>
                    </a:ext>
                  </a:extLst>
                </a:gridCol>
                <a:gridCol w="650674">
                  <a:extLst>
                    <a:ext uri="{9D8B030D-6E8A-4147-A177-3AD203B41FA5}">
                      <a16:colId xmlns:a16="http://schemas.microsoft.com/office/drawing/2014/main" val="3258877745"/>
                    </a:ext>
                  </a:extLst>
                </a:gridCol>
                <a:gridCol w="505521">
                  <a:extLst>
                    <a:ext uri="{9D8B030D-6E8A-4147-A177-3AD203B41FA5}">
                      <a16:colId xmlns:a16="http://schemas.microsoft.com/office/drawing/2014/main" val="1912627713"/>
                    </a:ext>
                  </a:extLst>
                </a:gridCol>
                <a:gridCol w="159242">
                  <a:extLst>
                    <a:ext uri="{9D8B030D-6E8A-4147-A177-3AD203B41FA5}">
                      <a16:colId xmlns:a16="http://schemas.microsoft.com/office/drawing/2014/main" val="3406649623"/>
                    </a:ext>
                  </a:extLst>
                </a:gridCol>
                <a:gridCol w="346278">
                  <a:extLst>
                    <a:ext uri="{9D8B030D-6E8A-4147-A177-3AD203B41FA5}">
                      <a16:colId xmlns:a16="http://schemas.microsoft.com/office/drawing/2014/main" val="2816281582"/>
                    </a:ext>
                  </a:extLst>
                </a:gridCol>
                <a:gridCol w="662725">
                  <a:extLst>
                    <a:ext uri="{9D8B030D-6E8A-4147-A177-3AD203B41FA5}">
                      <a16:colId xmlns:a16="http://schemas.microsoft.com/office/drawing/2014/main" val="1808954268"/>
                    </a:ext>
                  </a:extLst>
                </a:gridCol>
                <a:gridCol w="369217">
                  <a:extLst>
                    <a:ext uri="{9D8B030D-6E8A-4147-A177-3AD203B41FA5}">
                      <a16:colId xmlns:a16="http://schemas.microsoft.com/office/drawing/2014/main" val="4097405810"/>
                    </a:ext>
                  </a:extLst>
                </a:gridCol>
                <a:gridCol w="912336">
                  <a:extLst>
                    <a:ext uri="{9D8B030D-6E8A-4147-A177-3AD203B41FA5}">
                      <a16:colId xmlns:a16="http://schemas.microsoft.com/office/drawing/2014/main" val="1936581868"/>
                    </a:ext>
                  </a:extLst>
                </a:gridCol>
                <a:gridCol w="142444">
                  <a:extLst>
                    <a:ext uri="{9D8B030D-6E8A-4147-A177-3AD203B41FA5}">
                      <a16:colId xmlns:a16="http://schemas.microsoft.com/office/drawing/2014/main" val="4167370899"/>
                    </a:ext>
                  </a:extLst>
                </a:gridCol>
                <a:gridCol w="846147">
                  <a:extLst>
                    <a:ext uri="{9D8B030D-6E8A-4147-A177-3AD203B41FA5}">
                      <a16:colId xmlns:a16="http://schemas.microsoft.com/office/drawing/2014/main" val="3768823842"/>
                    </a:ext>
                  </a:extLst>
                </a:gridCol>
                <a:gridCol w="1275523">
                  <a:extLst>
                    <a:ext uri="{9D8B030D-6E8A-4147-A177-3AD203B41FA5}">
                      <a16:colId xmlns:a16="http://schemas.microsoft.com/office/drawing/2014/main" val="4228468123"/>
                    </a:ext>
                  </a:extLst>
                </a:gridCol>
              </a:tblGrid>
              <a:tr h="161820">
                <a:tc gridSpan="7"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테이블 명세서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차명규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2024-02-07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383680"/>
                  </a:ext>
                </a:extLst>
              </a:tr>
              <a:tr h="161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테이블명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테이블설명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속성명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제약조건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기본값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컬럼내용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45740"/>
                  </a:ext>
                </a:extLst>
              </a:tr>
              <a:tr h="161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machine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mach_code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varchar2(5)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 코드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760571"/>
                  </a:ext>
                </a:extLst>
              </a:tr>
              <a:tr h="161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machine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mach_name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varchar2(10)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기계명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76560"/>
                  </a:ext>
                </a:extLst>
              </a:tr>
              <a:tr h="161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goods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완제품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goods_code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varchar2(5)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완제품 코드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852009"/>
                  </a:ext>
                </a:extLst>
              </a:tr>
              <a:tr h="161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goods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완제품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goods_name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varchar2(10)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완제품 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80465"/>
                  </a:ext>
                </a:extLst>
              </a:tr>
              <a:tr h="161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goods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완제품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goods_amount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완제품 수량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375989"/>
                  </a:ext>
                </a:extLst>
              </a:tr>
              <a:tr h="161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goods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완제품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goods_cost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완제품 생산단가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81309"/>
                  </a:ext>
                </a:extLst>
              </a:tr>
              <a:tr h="161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material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원재료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mtr_code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varchar2(5)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원재료 코드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978810"/>
                  </a:ext>
                </a:extLst>
              </a:tr>
              <a:tr h="161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material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원재료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mtr_name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varchar2(10)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원재료명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5681"/>
                  </a:ext>
                </a:extLst>
              </a:tr>
              <a:tr h="161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material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원재료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mtr_amount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원재료 수량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62891"/>
                  </a:ext>
                </a:extLst>
              </a:tr>
              <a:tr h="161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employee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emp_id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varchar2(5)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 아이디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21599"/>
                  </a:ext>
                </a:extLst>
              </a:tr>
              <a:tr h="161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employee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emp_name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varchar2(10)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 이름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541062"/>
                  </a:ext>
                </a:extLst>
              </a:tr>
              <a:tr h="161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production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prd_code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varchar2(5)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번호</a:t>
                      </a:r>
                      <a:endParaRPr lang="en-US" altLang="ko-KR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16501"/>
                  </a:ext>
                </a:extLst>
              </a:tr>
              <a:tr h="161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production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prd_date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timestamp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sysdate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날짜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242267"/>
                  </a:ext>
                </a:extLst>
              </a:tr>
              <a:tr h="161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production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prd_amount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 수량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231330"/>
                  </a:ext>
                </a:extLst>
              </a:tr>
              <a:tr h="161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production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prd_cons</a:t>
                      </a:r>
                      <a:endParaRPr lang="en-US" altLang="ko-KR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 원재료 수량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172681"/>
                  </a:ext>
                </a:extLst>
              </a:tr>
              <a:tr h="161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production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mach_code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varchar2(5)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 코드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766420"/>
                  </a:ext>
                </a:extLst>
              </a:tr>
              <a:tr h="161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production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emp_id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varchar2(5)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 아이디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202978"/>
                  </a:ext>
                </a:extLst>
              </a:tr>
              <a:tr h="161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production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goods_code</a:t>
                      </a:r>
                      <a:endParaRPr lang="en-US" altLang="ko-KR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varchar2(5)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완제품 코드</a:t>
                      </a:r>
                      <a:endParaRPr lang="en-US" altLang="ko-KR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217603"/>
                  </a:ext>
                </a:extLst>
              </a:tr>
              <a:tr h="161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production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mtr_code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varchar2(5)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FK</a:t>
                      </a:r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원재료 코드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80113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241858"/>
            <a:ext cx="3607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테이블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명세서 </a:t>
            </a:r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</a:rPr>
              <a:t>-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전체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4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79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테이블 구축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5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09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241858"/>
            <a:ext cx="4870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테이블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구축 </a:t>
            </a:r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원재료 테이블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1917" t="20074" r="50036" b="61892"/>
          <a:stretch/>
        </p:blipFill>
        <p:spPr>
          <a:xfrm>
            <a:off x="712518" y="1379385"/>
            <a:ext cx="4742393" cy="2352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6811732" y="1383522"/>
            <a:ext cx="516180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CREATE TABLE </a:t>
            </a:r>
            <a:r>
              <a:rPr lang="ko-KR" altLang="en-US" dirty="0" err="1"/>
              <a:t>material</a:t>
            </a:r>
            <a:endParaRPr lang="ko-KR" altLang="en-US" dirty="0"/>
          </a:p>
          <a:p>
            <a:r>
              <a:rPr lang="ko-KR" altLang="en-US" dirty="0"/>
              <a:t>(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mtr_code</a:t>
            </a:r>
            <a:r>
              <a:rPr lang="ko-KR" altLang="en-US" dirty="0"/>
              <a:t> varchar2(5) PRIMARY KEY,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mtr_name</a:t>
            </a:r>
            <a:r>
              <a:rPr lang="ko-KR" altLang="en-US" dirty="0"/>
              <a:t> varchar2(10),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mtr_amount</a:t>
            </a:r>
            <a:r>
              <a:rPr lang="ko-KR" altLang="en-US" dirty="0"/>
              <a:t> </a:t>
            </a:r>
            <a:r>
              <a:rPr lang="ko-KR" altLang="en-US" dirty="0" err="1"/>
              <a:t>number</a:t>
            </a:r>
            <a:endParaRPr lang="ko-KR" altLang="en-US" dirty="0"/>
          </a:p>
          <a:p>
            <a:r>
              <a:rPr lang="ko-KR" altLang="en-US" dirty="0"/>
              <a:t>);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19836" t="60827" r="51680" b="20145"/>
          <a:stretch/>
        </p:blipFill>
        <p:spPr>
          <a:xfrm>
            <a:off x="678281" y="3732057"/>
            <a:ext cx="4776630" cy="2461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032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21917" t="34699" r="50475" b="49823"/>
          <a:stretch/>
        </p:blipFill>
        <p:spPr>
          <a:xfrm>
            <a:off x="781297" y="1328166"/>
            <a:ext cx="4681625" cy="1996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19726" t="60970" r="51132" b="17730"/>
          <a:stretch/>
        </p:blipFill>
        <p:spPr>
          <a:xfrm>
            <a:off x="728015" y="3324504"/>
            <a:ext cx="4734907" cy="2670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241858"/>
            <a:ext cx="4870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테이블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구축 </a:t>
            </a:r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완제품 테이블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11732" y="1328166"/>
            <a:ext cx="516180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CREATE TABLE goods</a:t>
            </a:r>
          </a:p>
          <a:p>
            <a:r>
              <a:rPr lang="en-US" altLang="ko-KR" dirty="0"/>
              <a:t>(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goods_code</a:t>
            </a:r>
            <a:r>
              <a:rPr lang="en-US" altLang="ko-KR" dirty="0"/>
              <a:t> varchar2(5) PRIMARY KEY,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goods_name</a:t>
            </a:r>
            <a:r>
              <a:rPr lang="en-US" altLang="ko-KR" dirty="0"/>
              <a:t> varchar2(10),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goods_amount</a:t>
            </a:r>
            <a:r>
              <a:rPr lang="en-US" altLang="ko-KR" dirty="0"/>
              <a:t> number,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goods_cost</a:t>
            </a:r>
            <a:r>
              <a:rPr lang="en-US" altLang="ko-KR" dirty="0"/>
              <a:t> number</a:t>
            </a:r>
          </a:p>
          <a:p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07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2B32C5-9CE4-99BB-1036-26A99B09F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3FC4CC-D5AD-0C6D-D609-FFF36CF3BC43}"/>
              </a:ext>
            </a:extLst>
          </p:cNvPr>
          <p:cNvSpPr/>
          <p:nvPr/>
        </p:nvSpPr>
        <p:spPr>
          <a:xfrm>
            <a:off x="6094396" y="10064"/>
            <a:ext cx="6097604" cy="63952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92B7BA-7230-3A20-791A-A5E097B35103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5E143-8A4B-50FA-6201-34BEF75B64FA}"/>
              </a:ext>
            </a:extLst>
          </p:cNvPr>
          <p:cNvSpPr txBox="1"/>
          <p:nvPr/>
        </p:nvSpPr>
        <p:spPr>
          <a:xfrm>
            <a:off x="193040" y="174973"/>
            <a:ext cx="98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0D3E289-4474-C1C1-FFCC-A22B42166A01}"/>
              </a:ext>
            </a:extLst>
          </p:cNvPr>
          <p:cNvGrpSpPr/>
          <p:nvPr/>
        </p:nvGrpSpPr>
        <p:grpSpPr>
          <a:xfrm>
            <a:off x="484646" y="1444792"/>
            <a:ext cx="3202652" cy="667676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BB1E8EE-6D98-3C0D-BD52-1B8653106EC3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002EF3-82E1-A2B5-57E9-220C1E65855E}"/>
                </a:ext>
              </a:extLst>
            </p:cNvPr>
            <p:cNvSpPr txBox="1"/>
            <p:nvPr/>
          </p:nvSpPr>
          <p:spPr>
            <a:xfrm>
              <a:off x="448632" y="1461105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B924B7-8C27-6A10-C885-39A908239CA6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 dirty="0" smtClean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DB </a:t>
              </a:r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주제 설명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94459C7-DA80-1F3A-E19B-8C95E0A842F4}"/>
              </a:ext>
            </a:extLst>
          </p:cNvPr>
          <p:cNvGrpSpPr/>
          <p:nvPr/>
        </p:nvGrpSpPr>
        <p:grpSpPr>
          <a:xfrm>
            <a:off x="484646" y="2361298"/>
            <a:ext cx="3202652" cy="667676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2F0E49-476E-00C4-1603-77E5523104D9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545C02-00C2-CF18-11AB-ECDAA004D90F}"/>
                </a:ext>
              </a:extLst>
            </p:cNvPr>
            <p:cNvSpPr txBox="1"/>
            <p:nvPr/>
          </p:nvSpPr>
          <p:spPr>
            <a:xfrm>
              <a:off x="448632" y="1461105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0BECCE-EEB3-D829-2EFA-A56D92C26C42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요구사항 정의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028167F-DE2E-0EC6-0603-B0C57A91B16F}"/>
              </a:ext>
            </a:extLst>
          </p:cNvPr>
          <p:cNvGrpSpPr/>
          <p:nvPr/>
        </p:nvGrpSpPr>
        <p:grpSpPr>
          <a:xfrm>
            <a:off x="484646" y="3277804"/>
            <a:ext cx="3202652" cy="667676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1977CDB-96C4-3AE6-9282-6A8E5A3F0CD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37D5DD-6302-B29A-16D4-290C206347F6}"/>
                </a:ext>
              </a:extLst>
            </p:cNvPr>
            <p:cNvSpPr txBox="1"/>
            <p:nvPr/>
          </p:nvSpPr>
          <p:spPr>
            <a:xfrm>
              <a:off x="448632" y="1461105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FDD5ED-B98F-E14B-022B-7B83B1AA5980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ERD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33DC339-2F75-01B1-162F-AE5291316433}"/>
              </a:ext>
            </a:extLst>
          </p:cNvPr>
          <p:cNvGrpSpPr/>
          <p:nvPr/>
        </p:nvGrpSpPr>
        <p:grpSpPr>
          <a:xfrm>
            <a:off x="484646" y="4194310"/>
            <a:ext cx="3202652" cy="667676"/>
            <a:chOff x="294640" y="1391920"/>
            <a:chExt cx="3362689" cy="70104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CA48AFE-0D55-BF6E-0C2E-9CE586C58A36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730D508-3980-1937-00A8-527376B98FCD}"/>
                </a:ext>
              </a:extLst>
            </p:cNvPr>
            <p:cNvSpPr txBox="1"/>
            <p:nvPr/>
          </p:nvSpPr>
          <p:spPr>
            <a:xfrm>
              <a:off x="448632" y="1461105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C5F0FE-CBD6-E2EE-7626-D2D919FCAC12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테이블 명세서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33DC339-2F75-01B1-162F-AE5291316433}"/>
              </a:ext>
            </a:extLst>
          </p:cNvPr>
          <p:cNvGrpSpPr/>
          <p:nvPr/>
        </p:nvGrpSpPr>
        <p:grpSpPr>
          <a:xfrm>
            <a:off x="484645" y="5110816"/>
            <a:ext cx="3802347" cy="667676"/>
            <a:chOff x="294640" y="1391920"/>
            <a:chExt cx="3992351" cy="7010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CA48AFE-0D55-BF6E-0C2E-9CE586C58A36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30D508-3980-1937-00A8-527376B98FCD}"/>
                </a:ext>
              </a:extLst>
            </p:cNvPr>
            <p:cNvSpPr txBox="1"/>
            <p:nvPr/>
          </p:nvSpPr>
          <p:spPr>
            <a:xfrm>
              <a:off x="448632" y="1461105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alt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C5F0FE-CBD6-E2EE-7626-D2D919FCAC12}"/>
                </a:ext>
              </a:extLst>
            </p:cNvPr>
            <p:cNvSpPr txBox="1"/>
            <p:nvPr/>
          </p:nvSpPr>
          <p:spPr>
            <a:xfrm>
              <a:off x="1137648" y="1511607"/>
              <a:ext cx="31493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테이블 구축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33DC339-2F75-01B1-162F-AE5291316433}"/>
              </a:ext>
            </a:extLst>
          </p:cNvPr>
          <p:cNvGrpSpPr/>
          <p:nvPr/>
        </p:nvGrpSpPr>
        <p:grpSpPr>
          <a:xfrm>
            <a:off x="484645" y="6027322"/>
            <a:ext cx="4360487" cy="667676"/>
            <a:chOff x="294640" y="1391920"/>
            <a:chExt cx="4578381" cy="70104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CA48AFE-0D55-BF6E-0C2E-9CE586C58A36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30D508-3980-1937-00A8-527376B98FCD}"/>
                </a:ext>
              </a:extLst>
            </p:cNvPr>
            <p:cNvSpPr txBox="1"/>
            <p:nvPr/>
          </p:nvSpPr>
          <p:spPr>
            <a:xfrm>
              <a:off x="448632" y="1461105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2">
                      <a:lumMod val="75000"/>
                    </a:schemeClr>
                  </a:solidFill>
                </a:rPr>
                <a:t>6</a:t>
              </a:r>
              <a:endParaRPr lang="ko-KR" altLang="en-US" sz="28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C5F0FE-CBD6-E2EE-7626-D2D919FCAC12}"/>
                </a:ext>
              </a:extLst>
            </p:cNvPr>
            <p:cNvSpPr txBox="1"/>
            <p:nvPr/>
          </p:nvSpPr>
          <p:spPr>
            <a:xfrm>
              <a:off x="1137648" y="1511607"/>
              <a:ext cx="3735373" cy="484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요구사항 별 동작 테스트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707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21588" t="32286" r="52995" b="56354"/>
          <a:stretch/>
        </p:blipFill>
        <p:spPr>
          <a:xfrm>
            <a:off x="781297" y="1328166"/>
            <a:ext cx="4738730" cy="1634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20055" t="60685" r="51899" b="22133"/>
          <a:stretch/>
        </p:blipFill>
        <p:spPr>
          <a:xfrm>
            <a:off x="781297" y="2962210"/>
            <a:ext cx="4738730" cy="2239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241858"/>
            <a:ext cx="4498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테이블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구축 </a:t>
            </a:r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직원 테이블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11732" y="1328166"/>
            <a:ext cx="516180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CREATE TABLE employee</a:t>
            </a:r>
          </a:p>
          <a:p>
            <a:r>
              <a:rPr lang="en-US" altLang="ko-KR" dirty="0"/>
              <a:t>(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emp_id</a:t>
            </a:r>
            <a:r>
              <a:rPr lang="en-US" altLang="ko-KR" dirty="0"/>
              <a:t> varchar2(5) PRIMARY KEY,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emp_name</a:t>
            </a:r>
            <a:r>
              <a:rPr lang="en-US" altLang="ko-KR" dirty="0"/>
              <a:t> varchar2(10)</a:t>
            </a:r>
          </a:p>
          <a:p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31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21698" t="32144" r="51351" b="56638"/>
          <a:stretch/>
        </p:blipFill>
        <p:spPr>
          <a:xfrm>
            <a:off x="781297" y="1328166"/>
            <a:ext cx="4738730" cy="1521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20054" t="61396" r="58801" b="22274"/>
          <a:stretch/>
        </p:blipFill>
        <p:spPr>
          <a:xfrm>
            <a:off x="781297" y="2849954"/>
            <a:ext cx="4738730" cy="2823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241858"/>
            <a:ext cx="4498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테이블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구축 </a:t>
            </a:r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기계 테이블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11732" y="1328166"/>
            <a:ext cx="516180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CREATE TABLE machine</a:t>
            </a:r>
          </a:p>
          <a:p>
            <a:r>
              <a:rPr lang="en-US" altLang="ko-KR" dirty="0"/>
              <a:t>(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mach_code</a:t>
            </a:r>
            <a:r>
              <a:rPr lang="en-US" altLang="ko-KR" dirty="0"/>
              <a:t> varchar2(5) PRIMARY KEY,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mach_name</a:t>
            </a:r>
            <a:r>
              <a:rPr lang="en-US" altLang="ko-KR" dirty="0"/>
              <a:t> varchar2(10)</a:t>
            </a:r>
          </a:p>
          <a:p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758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21369" t="28167" r="27578" b="38889"/>
          <a:stretch/>
        </p:blipFill>
        <p:spPr>
          <a:xfrm>
            <a:off x="781297" y="1328166"/>
            <a:ext cx="5533902" cy="275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20055" t="60544" r="51680" b="9210"/>
          <a:stretch/>
        </p:blipFill>
        <p:spPr>
          <a:xfrm>
            <a:off x="781297" y="4083241"/>
            <a:ext cx="3196937" cy="2639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241858"/>
            <a:ext cx="5242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테이블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구축 </a:t>
            </a:r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생산일지 테이블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11732" y="1328166"/>
            <a:ext cx="5161808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CREATE TABLE production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(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</a:rPr>
              <a:t>prd_code</a:t>
            </a:r>
            <a:r>
              <a:rPr lang="en-US" altLang="ko-KR" sz="1400" dirty="0">
                <a:solidFill>
                  <a:prstClr val="black"/>
                </a:solidFill>
              </a:rPr>
              <a:t> varchar2(5) PRIMARY KEY,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</a:rPr>
              <a:t>prd_date</a:t>
            </a:r>
            <a:r>
              <a:rPr lang="en-US" altLang="ko-KR" sz="1400" dirty="0">
                <a:solidFill>
                  <a:prstClr val="black"/>
                </a:solidFill>
              </a:rPr>
              <a:t> timestamp default </a:t>
            </a:r>
            <a:r>
              <a:rPr lang="en-US" altLang="ko-KR" sz="1400" dirty="0" err="1">
                <a:solidFill>
                  <a:prstClr val="black"/>
                </a:solidFill>
              </a:rPr>
              <a:t>sysdate</a:t>
            </a:r>
            <a:r>
              <a:rPr lang="en-US" altLang="ko-KR" sz="1400" dirty="0">
                <a:solidFill>
                  <a:prstClr val="black"/>
                </a:solidFill>
              </a:rPr>
              <a:t>,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</a:rPr>
              <a:t>prd_amount</a:t>
            </a:r>
            <a:r>
              <a:rPr lang="en-US" altLang="ko-KR" sz="1400" dirty="0">
                <a:solidFill>
                  <a:prstClr val="black"/>
                </a:solidFill>
              </a:rPr>
              <a:t> number,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</a:rPr>
              <a:t>prd_cons</a:t>
            </a:r>
            <a:r>
              <a:rPr lang="en-US" altLang="ko-KR" sz="1400" dirty="0">
                <a:solidFill>
                  <a:prstClr val="black"/>
                </a:solidFill>
              </a:rPr>
              <a:t> number,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</a:rPr>
              <a:t>mach_code</a:t>
            </a:r>
            <a:r>
              <a:rPr lang="en-US" altLang="ko-KR" sz="1400" dirty="0">
                <a:solidFill>
                  <a:prstClr val="black"/>
                </a:solidFill>
              </a:rPr>
              <a:t> varchar2(5),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</a:rPr>
              <a:t>emp_id</a:t>
            </a:r>
            <a:r>
              <a:rPr lang="en-US" altLang="ko-KR" sz="1400" dirty="0">
                <a:solidFill>
                  <a:prstClr val="black"/>
                </a:solidFill>
              </a:rPr>
              <a:t> varchar2(5),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</a:rPr>
              <a:t>goods_code</a:t>
            </a:r>
            <a:r>
              <a:rPr lang="en-US" altLang="ko-KR" sz="1400" dirty="0">
                <a:solidFill>
                  <a:prstClr val="black"/>
                </a:solidFill>
              </a:rPr>
              <a:t> varchar2(5),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</a:rPr>
              <a:t>mtr_code</a:t>
            </a:r>
            <a:r>
              <a:rPr lang="en-US" altLang="ko-KR" sz="1400" dirty="0">
                <a:solidFill>
                  <a:prstClr val="black"/>
                </a:solidFill>
              </a:rPr>
              <a:t> varchar2(5),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	CONSTRAINT FK1_prd FOREIGN KEY 	(</a:t>
            </a:r>
            <a:r>
              <a:rPr lang="en-US" altLang="ko-KR" sz="1400" dirty="0" err="1">
                <a:solidFill>
                  <a:prstClr val="black"/>
                </a:solidFill>
              </a:rPr>
              <a:t>mach_code</a:t>
            </a:r>
            <a:r>
              <a:rPr lang="en-US" altLang="ko-KR" sz="1400" dirty="0">
                <a:solidFill>
                  <a:prstClr val="black"/>
                </a:solidFill>
              </a:rPr>
              <a:t>) 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	REFERENCES machine(</a:t>
            </a:r>
            <a:r>
              <a:rPr lang="en-US" altLang="ko-KR" sz="1400" dirty="0" err="1">
                <a:solidFill>
                  <a:prstClr val="black"/>
                </a:solidFill>
              </a:rPr>
              <a:t>mach_code</a:t>
            </a:r>
            <a:r>
              <a:rPr lang="en-US" altLang="ko-KR" sz="1400" dirty="0">
                <a:solidFill>
                  <a:prstClr val="black"/>
                </a:solidFill>
              </a:rPr>
              <a:t>),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	CONSTRAINT FK2_prd FOREIGN KEY (</a:t>
            </a:r>
            <a:r>
              <a:rPr lang="en-US" altLang="ko-KR" sz="1400" dirty="0" err="1">
                <a:solidFill>
                  <a:prstClr val="black"/>
                </a:solidFill>
              </a:rPr>
              <a:t>emp_id</a:t>
            </a:r>
            <a:r>
              <a:rPr lang="en-US" altLang="ko-KR" sz="1400" dirty="0">
                <a:solidFill>
                  <a:prstClr val="black"/>
                </a:solidFill>
              </a:rPr>
              <a:t>) 	REFERENCES employee(</a:t>
            </a:r>
            <a:r>
              <a:rPr lang="en-US" altLang="ko-KR" sz="1400" dirty="0" err="1">
                <a:solidFill>
                  <a:prstClr val="black"/>
                </a:solidFill>
              </a:rPr>
              <a:t>emp_id</a:t>
            </a:r>
            <a:r>
              <a:rPr lang="en-US" altLang="ko-KR" sz="1400" dirty="0">
                <a:solidFill>
                  <a:prstClr val="black"/>
                </a:solidFill>
              </a:rPr>
              <a:t>),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	CONSTRAINT FK3_prd FOREIGN KEY 	(</a:t>
            </a:r>
            <a:r>
              <a:rPr lang="en-US" altLang="ko-KR" sz="1400" dirty="0" err="1">
                <a:solidFill>
                  <a:prstClr val="black"/>
                </a:solidFill>
              </a:rPr>
              <a:t>goods_code</a:t>
            </a:r>
            <a:r>
              <a:rPr lang="en-US" altLang="ko-KR" sz="1400" dirty="0">
                <a:solidFill>
                  <a:prstClr val="black"/>
                </a:solidFill>
              </a:rPr>
              <a:t>) 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	REFERENCES goods(</a:t>
            </a:r>
            <a:r>
              <a:rPr lang="en-US" altLang="ko-KR" sz="1400" dirty="0" err="1">
                <a:solidFill>
                  <a:prstClr val="black"/>
                </a:solidFill>
              </a:rPr>
              <a:t>goods_code</a:t>
            </a:r>
            <a:r>
              <a:rPr lang="en-US" altLang="ko-KR" sz="1400" dirty="0">
                <a:solidFill>
                  <a:prstClr val="black"/>
                </a:solidFill>
              </a:rPr>
              <a:t>),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	CONSTRAINT FK4_prd FOREIGN KEY (</a:t>
            </a:r>
            <a:r>
              <a:rPr lang="en-US" altLang="ko-KR" sz="1400" dirty="0" err="1">
                <a:solidFill>
                  <a:prstClr val="black"/>
                </a:solidFill>
              </a:rPr>
              <a:t>mtr_code</a:t>
            </a:r>
            <a:r>
              <a:rPr lang="en-US" altLang="ko-KR" sz="1400" dirty="0">
                <a:solidFill>
                  <a:prstClr val="black"/>
                </a:solidFill>
              </a:rPr>
              <a:t>) 	REFERENCES material(</a:t>
            </a:r>
            <a:r>
              <a:rPr lang="en-US" altLang="ko-KR" sz="1400" dirty="0" err="1">
                <a:solidFill>
                  <a:prstClr val="black"/>
                </a:solidFill>
              </a:rPr>
              <a:t>mtr_code</a:t>
            </a:r>
            <a:r>
              <a:rPr lang="en-US" altLang="ko-KR" sz="1400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);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07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077034" y="2418079"/>
            <a:ext cx="4786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4">
                    <a:lumMod val="50000"/>
                  </a:schemeClr>
                </a:solidFill>
              </a:rPr>
              <a:t>요구사항 별 동작 테스트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6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79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FC849-1204-64CD-49CC-08CEE2516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BF216C87-377D-3DFC-0A4F-AD09AD1C8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75" y="1388910"/>
            <a:ext cx="2276475" cy="3438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3DB0469-72D4-5D0A-77D6-D927DA460795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55996B-D7A6-5283-CFC8-DBC2F5E32818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9CBFC-F0F6-2EDA-3558-270BB15B89BB}"/>
              </a:ext>
            </a:extLst>
          </p:cNvPr>
          <p:cNvSpPr txBox="1"/>
          <p:nvPr/>
        </p:nvSpPr>
        <p:spPr>
          <a:xfrm>
            <a:off x="720000" y="241858"/>
            <a:ext cx="9219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요구사항 별 동작 테스트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	RQ-0001 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원재료 정보 저장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06C3E-B428-C896-99AC-6DC62C194B82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6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16C88C-4BA7-29D4-B41C-9E90FA2D5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4827435"/>
            <a:ext cx="2905125" cy="1019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9575CC-C8AC-09A7-489B-6B07380EE2B0}"/>
              </a:ext>
            </a:extLst>
          </p:cNvPr>
          <p:cNvSpPr/>
          <p:nvPr/>
        </p:nvSpPr>
        <p:spPr>
          <a:xfrm>
            <a:off x="6460177" y="1378470"/>
            <a:ext cx="5513363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INSERT INTO material values</a:t>
            </a:r>
          </a:p>
          <a:p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    'PA001', '</a:t>
            </a:r>
            <a:r>
              <a:rPr lang="ko-KR" altLang="en-US" sz="1400" dirty="0"/>
              <a:t>종이원단</a:t>
            </a:r>
            <a:r>
              <a:rPr lang="en-US" altLang="ko-KR" sz="1400" dirty="0"/>
              <a:t>1', 50</a:t>
            </a:r>
          </a:p>
          <a:p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INSERT INTO material values</a:t>
            </a:r>
          </a:p>
          <a:p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    'PA002', '</a:t>
            </a:r>
            <a:r>
              <a:rPr lang="ko-KR" altLang="en-US" sz="1400" dirty="0"/>
              <a:t>종이원단</a:t>
            </a:r>
            <a:r>
              <a:rPr lang="en-US" altLang="ko-KR" sz="1400" dirty="0"/>
              <a:t>2', 70</a:t>
            </a:r>
          </a:p>
          <a:p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INSERT INTO material values</a:t>
            </a:r>
          </a:p>
          <a:p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    'PE001', '</a:t>
            </a:r>
            <a:r>
              <a:rPr lang="ko-KR" altLang="en-US" sz="1400" dirty="0"/>
              <a:t>비닐원단</a:t>
            </a:r>
            <a:r>
              <a:rPr lang="en-US" altLang="ko-KR" sz="1400" dirty="0"/>
              <a:t>1', 30</a:t>
            </a:r>
          </a:p>
          <a:p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INSERT INTO material values</a:t>
            </a:r>
          </a:p>
          <a:p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    'PE002', '</a:t>
            </a:r>
            <a:r>
              <a:rPr lang="ko-KR" altLang="en-US" sz="1400" dirty="0"/>
              <a:t>비닐원단</a:t>
            </a:r>
            <a:r>
              <a:rPr lang="en-US" altLang="ko-KR" sz="1400" dirty="0"/>
              <a:t>2', 20</a:t>
            </a:r>
          </a:p>
          <a:p>
            <a:r>
              <a:rPr lang="en-US" altLang="ko-KR" sz="1400" dirty="0"/>
              <a:t>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5605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68424-17EE-A56E-2107-0548C4F1F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AF43D76F-BD65-C1FA-24FA-193370336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50" y="1378470"/>
            <a:ext cx="2457450" cy="3495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45EEA70-85B8-4923-6D07-6C9F90C8FD4F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3D3043-62F0-FA81-C5F0-16491FE484D4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F5BFF-287F-57F8-2545-40607D321CD9}"/>
              </a:ext>
            </a:extLst>
          </p:cNvPr>
          <p:cNvSpPr txBox="1"/>
          <p:nvPr/>
        </p:nvSpPr>
        <p:spPr>
          <a:xfrm>
            <a:off x="720000" y="241858"/>
            <a:ext cx="9219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요구사항 별 동작 테스트 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	RQ-0002 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완제품 정보 저장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2ABE3F-1190-6BD7-4CD0-AC24FDF3D629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6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B11DDD-E248-94C1-429A-7300F2DE8B36}"/>
              </a:ext>
            </a:extLst>
          </p:cNvPr>
          <p:cNvSpPr/>
          <p:nvPr/>
        </p:nvSpPr>
        <p:spPr>
          <a:xfrm>
            <a:off x="6460177" y="1378470"/>
            <a:ext cx="5513363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INSERT INTO goods values</a:t>
            </a:r>
          </a:p>
          <a:p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    'SB001', '</a:t>
            </a:r>
            <a:r>
              <a:rPr lang="ko-KR" altLang="en-US" sz="1400" dirty="0"/>
              <a:t>쇼핑백</a:t>
            </a:r>
            <a:r>
              <a:rPr lang="en-US" altLang="ko-KR" sz="1400" dirty="0"/>
              <a:t>1', 0, 7</a:t>
            </a:r>
          </a:p>
          <a:p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INSERT INTO goods values</a:t>
            </a:r>
          </a:p>
          <a:p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    'SB002', '</a:t>
            </a:r>
            <a:r>
              <a:rPr lang="ko-KR" altLang="en-US" sz="1400" dirty="0"/>
              <a:t>쇼핑백</a:t>
            </a:r>
            <a:r>
              <a:rPr lang="en-US" altLang="ko-KR" sz="1400" dirty="0"/>
              <a:t>2', 0, 9</a:t>
            </a:r>
          </a:p>
          <a:p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INSERT INTO goods values</a:t>
            </a:r>
          </a:p>
          <a:p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    'BW001', '</a:t>
            </a:r>
            <a:r>
              <a:rPr lang="ko-KR" altLang="en-US" sz="1400" dirty="0" err="1"/>
              <a:t>빵봉투</a:t>
            </a:r>
            <a:r>
              <a:rPr lang="en-US" altLang="ko-KR" sz="1400" dirty="0"/>
              <a:t>1', 500, 10</a:t>
            </a:r>
          </a:p>
          <a:p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INSERT INTO goods values</a:t>
            </a:r>
          </a:p>
          <a:p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    'WP001', '</a:t>
            </a:r>
            <a:r>
              <a:rPr lang="ko-KR" altLang="en-US" sz="1400" dirty="0"/>
              <a:t>포장지</a:t>
            </a:r>
            <a:r>
              <a:rPr lang="en-US" altLang="ko-KR" sz="1400" dirty="0"/>
              <a:t>1', 2000, 5</a:t>
            </a:r>
          </a:p>
          <a:p>
            <a:r>
              <a:rPr lang="en-US" altLang="ko-KR" sz="1400" dirty="0"/>
              <a:t>);</a:t>
            </a:r>
            <a:endParaRPr lang="ko-KR" altLang="en-US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061397E-2F5A-C292-1567-AF79F11B1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4836045"/>
            <a:ext cx="4267200" cy="1038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030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22F02-DECF-3DE7-ABC0-02A2A546A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15906D84-915C-E566-124D-1F11CBB2B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50" y="1378470"/>
            <a:ext cx="2276475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444BD26-CB88-27CA-D81C-7D55D38D37F0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E21A0B-39AB-A726-549E-A0E0202298A1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1BB68-9E57-350E-0382-6BEFA04116C8}"/>
              </a:ext>
            </a:extLst>
          </p:cNvPr>
          <p:cNvSpPr txBox="1"/>
          <p:nvPr/>
        </p:nvSpPr>
        <p:spPr>
          <a:xfrm>
            <a:off x="720000" y="241858"/>
            <a:ext cx="884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요구사항 별 동작 테스트 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	RQ-0003 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직원 정보 저장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817F6C-2413-EE2B-2956-800887F06C02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6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26408B-E84F-F6F8-756F-EB86AA3BA903}"/>
              </a:ext>
            </a:extLst>
          </p:cNvPr>
          <p:cNvSpPr/>
          <p:nvPr/>
        </p:nvSpPr>
        <p:spPr>
          <a:xfrm>
            <a:off x="6460177" y="1378470"/>
            <a:ext cx="5513363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INSERT INTO employee values</a:t>
            </a:r>
          </a:p>
          <a:p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    'hgd97', '</a:t>
            </a:r>
            <a:r>
              <a:rPr lang="ko-KR" altLang="en-US" sz="1400" dirty="0"/>
              <a:t>홍길동</a:t>
            </a:r>
            <a:r>
              <a:rPr lang="en-US" altLang="ko-KR" sz="1400" dirty="0"/>
              <a:t>'</a:t>
            </a:r>
          </a:p>
          <a:p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INSERT INTO employee values</a:t>
            </a:r>
          </a:p>
          <a:p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    'amg83', '</a:t>
            </a:r>
            <a:r>
              <a:rPr lang="ko-KR" altLang="en-US" sz="1400" dirty="0"/>
              <a:t>아무개</a:t>
            </a:r>
            <a:r>
              <a:rPr lang="en-US" altLang="ko-KR" sz="1400" dirty="0"/>
              <a:t>'</a:t>
            </a:r>
          </a:p>
          <a:p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INSERT INTO employee values</a:t>
            </a:r>
          </a:p>
          <a:p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    'lky79', '</a:t>
            </a:r>
            <a:r>
              <a:rPr lang="ko-KR" altLang="en-US" sz="1400" dirty="0"/>
              <a:t>이기영</a:t>
            </a:r>
            <a:r>
              <a:rPr lang="en-US" altLang="ko-KR" sz="1400" dirty="0"/>
              <a:t>'</a:t>
            </a:r>
          </a:p>
          <a:p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INSERT INTO employee values</a:t>
            </a:r>
          </a:p>
          <a:p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    'lkc75', '</a:t>
            </a:r>
            <a:r>
              <a:rPr lang="ko-KR" altLang="en-US" sz="1400" dirty="0"/>
              <a:t>이기철</a:t>
            </a:r>
            <a:r>
              <a:rPr lang="en-US" altLang="ko-KR" sz="1400" dirty="0"/>
              <a:t>'</a:t>
            </a:r>
          </a:p>
          <a:p>
            <a:r>
              <a:rPr lang="en-US" altLang="ko-KR" sz="1400" dirty="0"/>
              <a:t>);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15FAF4-89CF-5527-34C2-4C6605703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4807470"/>
            <a:ext cx="1600200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997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3D424-2C5A-3C6E-C41B-844748B3A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2CFE1EC9-6746-3C7A-E6E1-9253332E5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397520"/>
            <a:ext cx="2286000" cy="344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D704790-2048-E2A4-5AC5-B076AB86E445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47D760-C240-5183-891F-59F7BDD28E8A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AE073-5EB2-EF0D-FC19-2F2435AC2D4E}"/>
              </a:ext>
            </a:extLst>
          </p:cNvPr>
          <p:cNvSpPr txBox="1"/>
          <p:nvPr/>
        </p:nvSpPr>
        <p:spPr>
          <a:xfrm>
            <a:off x="720000" y="241858"/>
            <a:ext cx="884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요구사항 별 동작 테스트 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	RQ-0004 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기계 정보 저장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B1638-D5F0-2867-0793-03017237C02F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6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E75AD2-99E3-1190-AEA7-6EE450F63648}"/>
              </a:ext>
            </a:extLst>
          </p:cNvPr>
          <p:cNvSpPr/>
          <p:nvPr/>
        </p:nvSpPr>
        <p:spPr>
          <a:xfrm>
            <a:off x="6460177" y="1378470"/>
            <a:ext cx="5513363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INSERT INTO machine values</a:t>
            </a:r>
          </a:p>
          <a:p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    'm001', '</a:t>
            </a:r>
            <a:r>
              <a:rPr lang="ko-KR" altLang="en-US" sz="1400" dirty="0" err="1"/>
              <a:t>가공기</a:t>
            </a:r>
            <a:r>
              <a:rPr lang="en-US" altLang="ko-KR" sz="1400" dirty="0"/>
              <a:t>01'</a:t>
            </a:r>
          </a:p>
          <a:p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INSERT INTO machine values</a:t>
            </a:r>
          </a:p>
          <a:p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    'm002', '</a:t>
            </a:r>
            <a:r>
              <a:rPr lang="ko-KR" altLang="en-US" sz="1400" dirty="0" err="1"/>
              <a:t>가공기</a:t>
            </a:r>
            <a:r>
              <a:rPr lang="en-US" altLang="ko-KR" sz="1400" dirty="0"/>
              <a:t>02'</a:t>
            </a:r>
          </a:p>
          <a:p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INSERT INTO machine values</a:t>
            </a:r>
          </a:p>
          <a:p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    'm003', '</a:t>
            </a:r>
            <a:r>
              <a:rPr lang="ko-KR" altLang="en-US" sz="1400" dirty="0" err="1"/>
              <a:t>가공기</a:t>
            </a:r>
            <a:r>
              <a:rPr lang="en-US" altLang="ko-KR" sz="1400" dirty="0"/>
              <a:t>03'</a:t>
            </a:r>
          </a:p>
          <a:p>
            <a:r>
              <a:rPr lang="en-US" altLang="ko-KR" sz="1400" dirty="0"/>
              <a:t>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INSERT INTO machine values</a:t>
            </a:r>
          </a:p>
          <a:p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    'm004', '</a:t>
            </a:r>
            <a:r>
              <a:rPr lang="ko-KR" altLang="en-US" sz="1400" dirty="0" err="1"/>
              <a:t>가공기</a:t>
            </a:r>
            <a:r>
              <a:rPr lang="en-US" altLang="ko-KR" sz="1400" dirty="0"/>
              <a:t>04'</a:t>
            </a:r>
          </a:p>
          <a:p>
            <a:r>
              <a:rPr lang="en-US" altLang="ko-KR" sz="1400" dirty="0"/>
              <a:t>);</a:t>
            </a:r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8CEF775-21C6-E029-85E1-8AE1B3D39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4864620"/>
            <a:ext cx="2000250" cy="1019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280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C2E25-6689-35EB-D1E4-19A6615BD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E02A6B4-1D60-0BE5-8C6D-FCD8A2E2F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378470"/>
            <a:ext cx="1828800" cy="1114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405486C-ADDB-0146-FCF1-1A2668B9C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68" y="2492895"/>
            <a:ext cx="3687864" cy="2899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BA358A9-D664-EBEA-9062-C2BBE5E2849B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1DDABA-B396-8F25-69CD-84BE5C17132E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F05CA-0AD4-3DAF-C7E2-5F971D5C56A9}"/>
              </a:ext>
            </a:extLst>
          </p:cNvPr>
          <p:cNvSpPr txBox="1"/>
          <p:nvPr/>
        </p:nvSpPr>
        <p:spPr>
          <a:xfrm>
            <a:off x="720000" y="241858"/>
            <a:ext cx="884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요구사항 별 동작 테스트 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	RQ-0005 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생산 정보 저장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D2BA0-02D2-B078-2DE2-78FE4F912960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6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495EB0-82CC-122F-04F3-431F84AFE831}"/>
              </a:ext>
            </a:extLst>
          </p:cNvPr>
          <p:cNvSpPr/>
          <p:nvPr/>
        </p:nvSpPr>
        <p:spPr>
          <a:xfrm>
            <a:off x="6460177" y="1378470"/>
            <a:ext cx="5513363" cy="3647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CREATE SEQUENCE </a:t>
            </a:r>
            <a:r>
              <a:rPr lang="en-US" altLang="ko-KR" sz="1100" dirty="0" err="1"/>
              <a:t>SQ_prd</a:t>
            </a:r>
            <a:endParaRPr lang="en-US" altLang="ko-KR" sz="1100" dirty="0"/>
          </a:p>
          <a:p>
            <a:r>
              <a:rPr lang="en-US" altLang="ko-KR" sz="1100" dirty="0"/>
              <a:t>INCREMENT BY 1</a:t>
            </a:r>
          </a:p>
          <a:p>
            <a:r>
              <a:rPr lang="en-US" altLang="ko-KR" sz="1100" dirty="0"/>
              <a:t>START WITH 1</a:t>
            </a:r>
          </a:p>
          <a:p>
            <a:r>
              <a:rPr lang="en-US" altLang="ko-KR" sz="1100" dirty="0"/>
              <a:t>MINVALUE 1</a:t>
            </a:r>
          </a:p>
          <a:p>
            <a:r>
              <a:rPr lang="en-US" altLang="ko-KR" sz="1100" dirty="0"/>
              <a:t>NOMAXVALUE</a:t>
            </a:r>
          </a:p>
          <a:p>
            <a:r>
              <a:rPr lang="en-US" altLang="ko-KR" sz="1100" dirty="0"/>
              <a:t>NOCYCLE;</a:t>
            </a:r>
          </a:p>
          <a:p>
            <a:endParaRPr lang="en-US" altLang="ko-KR" sz="1100" dirty="0"/>
          </a:p>
          <a:p>
            <a:r>
              <a:rPr lang="en-US" altLang="ko-KR" sz="1100" dirty="0"/>
              <a:t>INSERT INTO production values</a:t>
            </a:r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SQ_prd.nextval</a:t>
            </a:r>
            <a:r>
              <a:rPr lang="en-US" altLang="ko-KR" sz="1100" dirty="0"/>
              <a:t>, '2024-01-01', 100, 1, 'm001', 'hgd97', 'SB001', 'PE001');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INSERT INTO production values</a:t>
            </a:r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SQ_prd.nextval</a:t>
            </a:r>
            <a:r>
              <a:rPr lang="en-US" altLang="ko-KR" sz="1100" dirty="0"/>
              <a:t>, '2024-02-01', 200, 1, 'm001', 'hgd97', 'SB001', 'PE001');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INSERT INTO production values</a:t>
            </a:r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SQ_prd.nextval</a:t>
            </a:r>
            <a:r>
              <a:rPr lang="en-US" altLang="ko-KR" sz="1100" dirty="0"/>
              <a:t>, '2024-01-03', 5000, 3, 'm002', 'amg83', 'SB002', 'PE002');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INSERT INTO production values</a:t>
            </a:r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SQ_prd.nextval</a:t>
            </a:r>
            <a:r>
              <a:rPr lang="en-US" altLang="ko-KR" sz="1100" dirty="0"/>
              <a:t>, '2024-01-04', 700, 3, 'm003', 'amg83', 'BW001', 'PA001');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INSERT INTO production values</a:t>
            </a:r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SQ_prd.nextval</a:t>
            </a:r>
            <a:r>
              <a:rPr lang="en-US" altLang="ko-KR" sz="1100" dirty="0"/>
              <a:t>, '2024-02-01', 1300, 5, 'm001', 'lky79', 'WP001', 'PA002');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84F4D7-B9FB-3A08-24C3-7BEEDB71C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68" y="5392319"/>
            <a:ext cx="5335917" cy="98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215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03E51-8EB6-CF5A-7909-F8558F174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2069A2C-9BB5-C6C1-52EF-CFBB742CB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378470"/>
            <a:ext cx="1828800" cy="1114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4267906-514A-B430-A101-D5DE19EE6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68" y="2492895"/>
            <a:ext cx="3687864" cy="2899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4450D87-CA5C-A4AB-A9DE-E079FF32941F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B2C780-F33B-08DF-6E8D-C0AA9BD1E0C8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D9ADE9-EFD7-9351-E69B-2097BF37BB4E}"/>
              </a:ext>
            </a:extLst>
          </p:cNvPr>
          <p:cNvSpPr txBox="1"/>
          <p:nvPr/>
        </p:nvSpPr>
        <p:spPr>
          <a:xfrm>
            <a:off x="720000" y="241858"/>
            <a:ext cx="884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요구사항 별 동작 테스트 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	RQ-0005 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생산 정보 저장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0F881-42E3-4F7B-1FF8-9F46F3643785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6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DF3AFE-1E51-4A34-8B1C-D90ED8E41E58}"/>
              </a:ext>
            </a:extLst>
          </p:cNvPr>
          <p:cNvSpPr/>
          <p:nvPr/>
        </p:nvSpPr>
        <p:spPr>
          <a:xfrm>
            <a:off x="6460177" y="1378470"/>
            <a:ext cx="5513363" cy="3647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CREATE SEQUENCE </a:t>
            </a:r>
            <a:r>
              <a:rPr lang="en-US" altLang="ko-KR" sz="1100" dirty="0" err="1"/>
              <a:t>SQ_prd</a:t>
            </a:r>
            <a:endParaRPr lang="en-US" altLang="ko-KR" sz="1100" dirty="0"/>
          </a:p>
          <a:p>
            <a:r>
              <a:rPr lang="en-US" altLang="ko-KR" sz="1100" dirty="0"/>
              <a:t>INCREMENT BY 1</a:t>
            </a:r>
          </a:p>
          <a:p>
            <a:r>
              <a:rPr lang="en-US" altLang="ko-KR" sz="1100" dirty="0"/>
              <a:t>START WITH 1</a:t>
            </a:r>
          </a:p>
          <a:p>
            <a:r>
              <a:rPr lang="en-US" altLang="ko-KR" sz="1100" dirty="0"/>
              <a:t>MINVALUE 1</a:t>
            </a:r>
          </a:p>
          <a:p>
            <a:r>
              <a:rPr lang="en-US" altLang="ko-KR" sz="1100" dirty="0"/>
              <a:t>NOMAXVALUE</a:t>
            </a:r>
          </a:p>
          <a:p>
            <a:r>
              <a:rPr lang="en-US" altLang="ko-KR" sz="1100" dirty="0"/>
              <a:t>NOCYCLE;</a:t>
            </a:r>
          </a:p>
          <a:p>
            <a:endParaRPr lang="en-US" altLang="ko-KR" sz="1100" dirty="0"/>
          </a:p>
          <a:p>
            <a:r>
              <a:rPr lang="en-US" altLang="ko-KR" sz="1100" dirty="0"/>
              <a:t>INSERT INTO production values</a:t>
            </a:r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SQ_prd.nextval</a:t>
            </a:r>
            <a:r>
              <a:rPr lang="en-US" altLang="ko-KR" sz="1100" dirty="0"/>
              <a:t>, '2024-01-01', 100, 1, 'm001', 'hgd97', 'SB001', 'PE001');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INSERT INTO production values</a:t>
            </a:r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SQ_prd.nextval</a:t>
            </a:r>
            <a:r>
              <a:rPr lang="en-US" altLang="ko-KR" sz="1100" dirty="0"/>
              <a:t>, '2024-02-01', 200, 1, 'm001', 'hgd97', 'SB001', 'PE001');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INSERT INTO production values</a:t>
            </a:r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SQ_prd.nextval</a:t>
            </a:r>
            <a:r>
              <a:rPr lang="en-US" altLang="ko-KR" sz="1100" dirty="0"/>
              <a:t>, '2024-01-03', 5000, 3, 'm002', 'amg83', 'SB002', 'PE002');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INSERT INTO production values</a:t>
            </a:r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SQ_prd.nextval</a:t>
            </a:r>
            <a:r>
              <a:rPr lang="en-US" altLang="ko-KR" sz="1100" dirty="0"/>
              <a:t>, '2024-01-04', 700, 3, 'm003', 'amg83', 'BW001', 'PA001');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INSERT INTO production values</a:t>
            </a:r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SQ_prd.nextval</a:t>
            </a:r>
            <a:r>
              <a:rPr lang="en-US" altLang="ko-KR" sz="1100" dirty="0"/>
              <a:t>, '2024-02-01', 1300, 5, 'm001', 'lky79', 'WP001', 'PA002');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4969C14-BD19-E767-15DA-56538A0E4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68" y="5392319"/>
            <a:ext cx="5335917" cy="98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C99155C-B01A-9FAB-A86B-6D3A88049E97}"/>
              </a:ext>
            </a:extLst>
          </p:cNvPr>
          <p:cNvSpPr/>
          <p:nvPr/>
        </p:nvSpPr>
        <p:spPr>
          <a:xfrm>
            <a:off x="1002891" y="1378469"/>
            <a:ext cx="1561042" cy="1114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8495D3-AA19-ED6D-44FE-DB07A8FF5690}"/>
              </a:ext>
            </a:extLst>
          </p:cNvPr>
          <p:cNvSpPr/>
          <p:nvPr/>
        </p:nvSpPr>
        <p:spPr>
          <a:xfrm>
            <a:off x="808212" y="5560129"/>
            <a:ext cx="88490" cy="746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56E481B7-B109-F70E-7464-6EE91CB3C49F}"/>
              </a:ext>
            </a:extLst>
          </p:cNvPr>
          <p:cNvCxnSpPr>
            <a:stCxn id="5" idx="1"/>
            <a:endCxn id="7" idx="1"/>
          </p:cNvCxnSpPr>
          <p:nvPr/>
        </p:nvCxnSpPr>
        <p:spPr>
          <a:xfrm rot="10800000" flipV="1">
            <a:off x="808213" y="1935682"/>
            <a:ext cx="194679" cy="3997588"/>
          </a:xfrm>
          <a:prstGeom prst="bentConnector3">
            <a:avLst>
              <a:gd name="adj1" fmla="val 29924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41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267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DB </a:t>
            </a:r>
            <a:r>
              <a:rPr lang="ko-KR" altLang="en-US" sz="3600" spc="-30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주제 설명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23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52EF3-B68C-48D5-6E11-279CB6E49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841CD616-0172-2AF0-2B5E-9FFD2B9A2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06"/>
          <a:stretch/>
        </p:blipFill>
        <p:spPr>
          <a:xfrm>
            <a:off x="720000" y="1378470"/>
            <a:ext cx="3952875" cy="1597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204456A-1C03-8C9E-CA6E-1F981B7A200F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3A1C5B-3AAC-1E0B-D080-19202CF56BAB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9CAD3-4E11-CCF9-0C3F-9F30204123CD}"/>
              </a:ext>
            </a:extLst>
          </p:cNvPr>
          <p:cNvSpPr txBox="1"/>
          <p:nvPr/>
        </p:nvSpPr>
        <p:spPr>
          <a:xfrm>
            <a:off x="720000" y="241858"/>
            <a:ext cx="9962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요구사항 별 동작 테스트 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	RQ-0006 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원재료 수량 업데이트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1348E8-EB12-7A94-4FF5-35F93F594DCA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6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08E36D-B6C0-F720-ECA7-29C6AE67C2A4}"/>
              </a:ext>
            </a:extLst>
          </p:cNvPr>
          <p:cNvSpPr/>
          <p:nvPr/>
        </p:nvSpPr>
        <p:spPr>
          <a:xfrm>
            <a:off x="6460177" y="1378470"/>
            <a:ext cx="5513363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CREATE TRIGGER </a:t>
            </a:r>
            <a:r>
              <a:rPr lang="en-US" altLang="ko-KR" sz="1400" dirty="0" err="1"/>
              <a:t>TRG_updatematerial</a:t>
            </a:r>
            <a:endParaRPr lang="en-US" altLang="ko-KR" sz="1400" dirty="0"/>
          </a:p>
          <a:p>
            <a:r>
              <a:rPr lang="en-US" altLang="ko-KR" sz="1400" dirty="0"/>
              <a:t>    AFTER INSERT</a:t>
            </a:r>
          </a:p>
          <a:p>
            <a:r>
              <a:rPr lang="en-US" altLang="ko-KR" sz="1400" dirty="0"/>
              <a:t>    ON production</a:t>
            </a:r>
          </a:p>
          <a:p>
            <a:r>
              <a:rPr lang="en-US" altLang="ko-KR" sz="1400" dirty="0"/>
              <a:t>    FOR EACH ROW</a:t>
            </a:r>
          </a:p>
          <a:p>
            <a:r>
              <a:rPr lang="en-US" altLang="ko-KR" sz="1400" dirty="0"/>
              <a:t>BEGIN</a:t>
            </a:r>
          </a:p>
          <a:p>
            <a:r>
              <a:rPr lang="en-US" altLang="ko-KR" sz="1400" dirty="0"/>
              <a:t>    UPDATE material</a:t>
            </a:r>
          </a:p>
          <a:p>
            <a:r>
              <a:rPr lang="en-US" altLang="ko-KR" sz="1400" dirty="0"/>
              <a:t>    SET </a:t>
            </a:r>
            <a:r>
              <a:rPr lang="en-US" altLang="ko-KR" sz="1400" dirty="0" err="1"/>
              <a:t>mtr_amount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mtr_amount</a:t>
            </a:r>
            <a:r>
              <a:rPr lang="en-US" altLang="ko-KR" sz="1400" dirty="0"/>
              <a:t> - :</a:t>
            </a:r>
            <a:r>
              <a:rPr lang="en-US" altLang="ko-KR" sz="1400" dirty="0" err="1"/>
              <a:t>NEW.prd_cons</a:t>
            </a:r>
            <a:endParaRPr lang="en-US" altLang="ko-KR" sz="1400" dirty="0"/>
          </a:p>
          <a:p>
            <a:r>
              <a:rPr lang="en-US" altLang="ko-KR" sz="1400" dirty="0"/>
              <a:t>    WHERE </a:t>
            </a:r>
            <a:r>
              <a:rPr lang="en-US" altLang="ko-KR" sz="1400" dirty="0" err="1"/>
              <a:t>mtr_code</a:t>
            </a:r>
            <a:r>
              <a:rPr lang="en-US" altLang="ko-KR" sz="1400" dirty="0"/>
              <a:t> = :</a:t>
            </a:r>
            <a:r>
              <a:rPr lang="en-US" altLang="ko-KR" sz="1400" dirty="0" err="1"/>
              <a:t>NEW.mtr_code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END;</a:t>
            </a:r>
            <a:endParaRPr lang="ko-KR" altLang="en-US" sz="14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A017494-D24C-18F6-EE87-87A5861F5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976469"/>
            <a:ext cx="2905125" cy="1019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806F45D-B754-147C-92FB-72AA615F5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4299856"/>
            <a:ext cx="5335917" cy="98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D5626AB-6CE2-12E8-1C82-9A33F2FE4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5593643"/>
            <a:ext cx="2847975" cy="99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F961EB-0BC2-41E0-84C7-BC17C360B81C}"/>
              </a:ext>
            </a:extLst>
          </p:cNvPr>
          <p:cNvSpPr/>
          <p:nvPr/>
        </p:nvSpPr>
        <p:spPr>
          <a:xfrm>
            <a:off x="3285941" y="4332681"/>
            <a:ext cx="519143" cy="8941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64637277-39D8-709B-C880-B49B92F0F343}"/>
              </a:ext>
            </a:extLst>
          </p:cNvPr>
          <p:cNvSpPr/>
          <p:nvPr/>
        </p:nvSpPr>
        <p:spPr>
          <a:xfrm>
            <a:off x="2007380" y="3995644"/>
            <a:ext cx="330364" cy="30421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334F0B7E-3CCA-A3DF-BFAC-5F9F1C7A0394}"/>
              </a:ext>
            </a:extLst>
          </p:cNvPr>
          <p:cNvSpPr/>
          <p:nvPr/>
        </p:nvSpPr>
        <p:spPr>
          <a:xfrm>
            <a:off x="1978805" y="5289431"/>
            <a:ext cx="330364" cy="30421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AE9705-CC59-4F21-9A9F-41A6E155C920}"/>
              </a:ext>
            </a:extLst>
          </p:cNvPr>
          <p:cNvSpPr/>
          <p:nvPr/>
        </p:nvSpPr>
        <p:spPr>
          <a:xfrm>
            <a:off x="3308404" y="3197930"/>
            <a:ext cx="316722" cy="771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50E5C7-4DFD-2358-F057-7123DCB3603E}"/>
              </a:ext>
            </a:extLst>
          </p:cNvPr>
          <p:cNvSpPr/>
          <p:nvPr/>
        </p:nvSpPr>
        <p:spPr>
          <a:xfrm>
            <a:off x="3285941" y="5733541"/>
            <a:ext cx="316722" cy="771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3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48FB0-EE2D-774A-ACCD-25878CADA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22F847E4-4FC1-9469-9433-ACF55415F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893"/>
          <a:stretch/>
        </p:blipFill>
        <p:spPr>
          <a:xfrm>
            <a:off x="796200" y="1412723"/>
            <a:ext cx="3952875" cy="1601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D39BA6-7EAE-213F-54A4-753DE3D72CA0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D667D1-5AC2-265C-5D68-DCD57957CEE8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76A46-BC85-EC62-5422-EB04C785842D}"/>
              </a:ext>
            </a:extLst>
          </p:cNvPr>
          <p:cNvSpPr txBox="1"/>
          <p:nvPr/>
        </p:nvSpPr>
        <p:spPr>
          <a:xfrm>
            <a:off x="720000" y="241858"/>
            <a:ext cx="9962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요구사항 별 동작 테스트 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	RQ-0007 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완제품 수량 업데이트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CEC06-6880-7EB0-9577-EB5021CDE5E2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6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C6EFF3-ED77-660F-5F1C-9FE3521A0914}"/>
              </a:ext>
            </a:extLst>
          </p:cNvPr>
          <p:cNvSpPr/>
          <p:nvPr/>
        </p:nvSpPr>
        <p:spPr>
          <a:xfrm>
            <a:off x="6460177" y="1378470"/>
            <a:ext cx="5513363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CREATE TRIGGER </a:t>
            </a:r>
            <a:r>
              <a:rPr lang="en-US" altLang="ko-KR" sz="1400" dirty="0" err="1"/>
              <a:t>TRG_updategoods</a:t>
            </a:r>
            <a:endParaRPr lang="en-US" altLang="ko-KR" sz="1400" dirty="0"/>
          </a:p>
          <a:p>
            <a:r>
              <a:rPr lang="en-US" altLang="ko-KR" sz="1400" dirty="0"/>
              <a:t>    AFTER INSERT</a:t>
            </a:r>
          </a:p>
          <a:p>
            <a:r>
              <a:rPr lang="en-US" altLang="ko-KR" sz="1400" dirty="0"/>
              <a:t>    ON production</a:t>
            </a:r>
          </a:p>
          <a:p>
            <a:r>
              <a:rPr lang="en-US" altLang="ko-KR" sz="1400" dirty="0"/>
              <a:t>    FOR EACH ROW</a:t>
            </a:r>
          </a:p>
          <a:p>
            <a:r>
              <a:rPr lang="en-US" altLang="ko-KR" sz="1400" dirty="0"/>
              <a:t>BEGIN</a:t>
            </a:r>
          </a:p>
          <a:p>
            <a:r>
              <a:rPr lang="en-US" altLang="ko-KR" sz="1400" dirty="0"/>
              <a:t>    UPDATE goods</a:t>
            </a:r>
          </a:p>
          <a:p>
            <a:r>
              <a:rPr lang="en-US" altLang="ko-KR" sz="1400" dirty="0"/>
              <a:t>    SET </a:t>
            </a:r>
            <a:r>
              <a:rPr lang="en-US" altLang="ko-KR" sz="1400" dirty="0" err="1"/>
              <a:t>goods_amount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goods_amount</a:t>
            </a:r>
            <a:r>
              <a:rPr lang="en-US" altLang="ko-KR" sz="1400" dirty="0"/>
              <a:t> + :</a:t>
            </a:r>
            <a:r>
              <a:rPr lang="en-US" altLang="ko-KR" sz="1400" dirty="0" err="1"/>
              <a:t>NEW.prd_amount</a:t>
            </a:r>
            <a:endParaRPr lang="en-US" altLang="ko-KR" sz="1400" dirty="0"/>
          </a:p>
          <a:p>
            <a:r>
              <a:rPr lang="en-US" altLang="ko-KR" sz="1400" dirty="0"/>
              <a:t>    WHERE </a:t>
            </a:r>
            <a:r>
              <a:rPr lang="en-US" altLang="ko-KR" sz="1400" dirty="0" err="1"/>
              <a:t>goods_code</a:t>
            </a:r>
            <a:r>
              <a:rPr lang="en-US" altLang="ko-KR" sz="1400" dirty="0"/>
              <a:t> = :</a:t>
            </a:r>
            <a:r>
              <a:rPr lang="en-US" altLang="ko-KR" sz="1400" dirty="0" err="1"/>
              <a:t>NEW.goods_code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END;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908FF5-1ED0-F598-131F-3D8BED288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00" y="5616017"/>
            <a:ext cx="4248150" cy="100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78BE6D-2564-0030-AFA0-FBD6E4A8A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00" y="4338474"/>
            <a:ext cx="5335917" cy="98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35DC39-D9FE-0140-1FA7-72FE8368C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00" y="3012281"/>
            <a:ext cx="4267200" cy="1038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CB522A6D-48BB-57E1-7E88-2206C12C0D2B}"/>
              </a:ext>
            </a:extLst>
          </p:cNvPr>
          <p:cNvSpPr/>
          <p:nvPr/>
        </p:nvSpPr>
        <p:spPr>
          <a:xfrm>
            <a:off x="2709404" y="4050506"/>
            <a:ext cx="330364" cy="30421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BDF8812F-BCB6-0F3C-7681-9BCB11F08B84}"/>
              </a:ext>
            </a:extLst>
          </p:cNvPr>
          <p:cNvSpPr/>
          <p:nvPr/>
        </p:nvSpPr>
        <p:spPr>
          <a:xfrm>
            <a:off x="2680829" y="5344293"/>
            <a:ext cx="330364" cy="30421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FE22D5-E36D-31BB-CC7C-976DE1C02424}"/>
              </a:ext>
            </a:extLst>
          </p:cNvPr>
          <p:cNvSpPr/>
          <p:nvPr/>
        </p:nvSpPr>
        <p:spPr>
          <a:xfrm>
            <a:off x="3739057" y="3236548"/>
            <a:ext cx="316722" cy="771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041FAF-83D9-4700-A02D-C25B539E0339}"/>
              </a:ext>
            </a:extLst>
          </p:cNvPr>
          <p:cNvSpPr/>
          <p:nvPr/>
        </p:nvSpPr>
        <p:spPr>
          <a:xfrm>
            <a:off x="3687097" y="5844592"/>
            <a:ext cx="368682" cy="771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ECCDB7-1056-773E-5C3F-1793D6F3D4BF}"/>
              </a:ext>
            </a:extLst>
          </p:cNvPr>
          <p:cNvSpPr/>
          <p:nvPr/>
        </p:nvSpPr>
        <p:spPr>
          <a:xfrm>
            <a:off x="3039768" y="4484068"/>
            <a:ext cx="316722" cy="771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48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E4040-4603-0D05-C8EE-2C2CF2041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BE5A8E89-321E-0DFF-88A9-B8ABD15E5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00" y="1412723"/>
            <a:ext cx="4524375" cy="1647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0043E60-78CA-CA4D-7477-6D980439A03A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E2FD90-8D04-5924-F399-7DB1B4B845E5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0A435-0A27-8C32-82CD-D7D8FB77692F}"/>
              </a:ext>
            </a:extLst>
          </p:cNvPr>
          <p:cNvSpPr txBox="1"/>
          <p:nvPr/>
        </p:nvSpPr>
        <p:spPr>
          <a:xfrm>
            <a:off x="720000" y="241858"/>
            <a:ext cx="884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요구사항 별 동작 테스트 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	RQ-0008 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직원 급여 계산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33B67-EF06-1C62-417D-5E1E7B35F745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6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9B32A2-9693-A3DF-047E-D0D965C2CF73}"/>
              </a:ext>
            </a:extLst>
          </p:cNvPr>
          <p:cNvSpPr/>
          <p:nvPr/>
        </p:nvSpPr>
        <p:spPr>
          <a:xfrm>
            <a:off x="6460177" y="1378470"/>
            <a:ext cx="5513363" cy="1615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SELECT </a:t>
            </a:r>
            <a:r>
              <a:rPr lang="en-US" altLang="ko-KR" sz="1100" dirty="0" err="1"/>
              <a:t>emp_id</a:t>
            </a:r>
            <a:r>
              <a:rPr lang="en-US" altLang="ko-KR" sz="1100" dirty="0"/>
              <a:t> AS </a:t>
            </a:r>
            <a:r>
              <a:rPr lang="ko-KR" altLang="en-US" sz="1100" dirty="0"/>
              <a:t>직원</a:t>
            </a:r>
            <a:r>
              <a:rPr lang="en-US" altLang="ko-KR" sz="1100" dirty="0"/>
              <a:t>, SUM(salary) AS </a:t>
            </a:r>
            <a:r>
              <a:rPr lang="ko-KR" altLang="en-US" sz="1100" dirty="0"/>
              <a:t>급여</a:t>
            </a:r>
          </a:p>
          <a:p>
            <a:r>
              <a:rPr lang="en-US" altLang="ko-KR" sz="1100" dirty="0"/>
              <a:t>FROM</a:t>
            </a:r>
          </a:p>
          <a:p>
            <a:r>
              <a:rPr lang="en-US" altLang="ko-KR" sz="1100" dirty="0"/>
              <a:t>(</a:t>
            </a:r>
          </a:p>
          <a:p>
            <a:r>
              <a:rPr lang="en-US" altLang="ko-KR" sz="1100" dirty="0"/>
              <a:t>	SELECT </a:t>
            </a:r>
            <a:r>
              <a:rPr lang="en-US" altLang="ko-KR" sz="1100" dirty="0" err="1"/>
              <a:t>B.emp_id</a:t>
            </a:r>
            <a:r>
              <a:rPr lang="en-US" altLang="ko-KR" sz="1100" dirty="0"/>
              <a:t>, (</a:t>
            </a:r>
            <a:r>
              <a:rPr lang="en-US" altLang="ko-KR" sz="1100" dirty="0" err="1"/>
              <a:t>A.goods_cost</a:t>
            </a:r>
            <a:r>
              <a:rPr lang="en-US" altLang="ko-KR" sz="1100" dirty="0"/>
              <a:t> * </a:t>
            </a:r>
            <a:r>
              <a:rPr lang="en-US" altLang="ko-KR" sz="1100" dirty="0" err="1"/>
              <a:t>B.prd_amount</a:t>
            </a:r>
            <a:r>
              <a:rPr lang="en-US" altLang="ko-KR" sz="1100" dirty="0"/>
              <a:t>) AS salary</a:t>
            </a:r>
          </a:p>
          <a:p>
            <a:r>
              <a:rPr lang="en-US" altLang="ko-KR" sz="1100" dirty="0"/>
              <a:t>	FROM goods A, production B, employee C</a:t>
            </a:r>
          </a:p>
          <a:p>
            <a:r>
              <a:rPr lang="en-US" altLang="ko-KR" sz="1100" dirty="0"/>
              <a:t>	WHERE </a:t>
            </a:r>
            <a:r>
              <a:rPr lang="en-US" altLang="ko-KR" sz="1100" dirty="0" err="1"/>
              <a:t>B.emp_id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C.emp_id</a:t>
            </a:r>
            <a:r>
              <a:rPr lang="en-US" altLang="ko-KR" sz="1100" dirty="0"/>
              <a:t> AND </a:t>
            </a:r>
            <a:r>
              <a:rPr lang="en-US" altLang="ko-KR" sz="1100" dirty="0" err="1"/>
              <a:t>A.goods_code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B.goods_code</a:t>
            </a:r>
            <a:endParaRPr lang="en-US" altLang="ko-KR" sz="1100" dirty="0"/>
          </a:p>
          <a:p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GROUP BY </a:t>
            </a:r>
            <a:r>
              <a:rPr lang="en-US" altLang="ko-KR" sz="1100" dirty="0" err="1"/>
              <a:t>emp_id</a:t>
            </a:r>
            <a:endParaRPr lang="en-US" altLang="ko-KR" sz="1100" dirty="0"/>
          </a:p>
          <a:p>
            <a:r>
              <a:rPr lang="en-US" altLang="ko-KR" sz="1100" dirty="0"/>
              <a:t>ORDER BY </a:t>
            </a:r>
            <a:r>
              <a:rPr lang="en-US" altLang="ko-KR" sz="1100" dirty="0" err="1"/>
              <a:t>emp_id</a:t>
            </a:r>
            <a:r>
              <a:rPr lang="en-US" altLang="ko-KR" sz="1100" dirty="0"/>
              <a:t>;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5CE427A-7001-2828-AAA8-3647873BD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00" y="3066898"/>
            <a:ext cx="108585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087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E4606-B2A4-A887-9AE8-41D3BB332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32BFD85-A740-A82D-7A75-6C024413BB75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B7EB00-376C-26FF-45A9-C83AA60E7240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EE60D-A00C-30B4-70AF-F00547CC720D}"/>
              </a:ext>
            </a:extLst>
          </p:cNvPr>
          <p:cNvSpPr txBox="1"/>
          <p:nvPr/>
        </p:nvSpPr>
        <p:spPr>
          <a:xfrm>
            <a:off x="720000" y="241858"/>
            <a:ext cx="8847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요구사항 별 동작 테스트 </a:t>
            </a:r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	RQ-0009 </a:t>
            </a:r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기계 효율 계산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E13E87-BFF9-7E05-6393-6DC2D033FEE6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6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AB8B4A-B667-1F82-ADBC-02574797BEC5}"/>
              </a:ext>
            </a:extLst>
          </p:cNvPr>
          <p:cNvSpPr/>
          <p:nvPr/>
        </p:nvSpPr>
        <p:spPr>
          <a:xfrm>
            <a:off x="6460177" y="1378470"/>
            <a:ext cx="5513363" cy="1615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SELECT </a:t>
            </a:r>
            <a:r>
              <a:rPr lang="en-US" altLang="ko-KR" sz="1100" dirty="0" err="1"/>
              <a:t>mach_code</a:t>
            </a:r>
            <a:r>
              <a:rPr lang="en-US" altLang="ko-KR" sz="1100" dirty="0"/>
              <a:t>, SUM(</a:t>
            </a:r>
            <a:r>
              <a:rPr lang="en-US" altLang="ko-KR" sz="1100" dirty="0" err="1"/>
              <a:t>prd_amount</a:t>
            </a:r>
            <a:r>
              <a:rPr lang="en-US" altLang="ko-KR" sz="1100" dirty="0"/>
              <a:t>)/30 AS "1</a:t>
            </a:r>
            <a:r>
              <a:rPr lang="ko-KR" altLang="en-US" sz="1100" dirty="0"/>
              <a:t>월 생산효율</a:t>
            </a:r>
            <a:r>
              <a:rPr lang="en-US" altLang="ko-KR" sz="1100" dirty="0"/>
              <a:t>"</a:t>
            </a:r>
          </a:p>
          <a:p>
            <a:r>
              <a:rPr lang="en-US" altLang="ko-KR" sz="1100" dirty="0"/>
              <a:t>FROM production</a:t>
            </a:r>
          </a:p>
          <a:p>
            <a:r>
              <a:rPr lang="en-US" altLang="ko-KR" sz="1100" dirty="0"/>
              <a:t>WHERE </a:t>
            </a:r>
            <a:r>
              <a:rPr lang="en-US" altLang="ko-KR" sz="1100" dirty="0" err="1"/>
              <a:t>prd_date</a:t>
            </a:r>
            <a:r>
              <a:rPr lang="en-US" altLang="ko-KR" sz="1100" dirty="0"/>
              <a:t> between '2024-01-01' and '2024-01-31'</a:t>
            </a:r>
          </a:p>
          <a:p>
            <a:r>
              <a:rPr lang="en-US" altLang="ko-KR" sz="1100" dirty="0"/>
              <a:t>GROUP BY </a:t>
            </a:r>
            <a:r>
              <a:rPr lang="en-US" altLang="ko-KR" sz="1100" dirty="0" err="1"/>
              <a:t>mach_code</a:t>
            </a:r>
            <a:r>
              <a:rPr lang="en-US" altLang="ko-KR" sz="1100" dirty="0"/>
              <a:t>;</a:t>
            </a:r>
          </a:p>
          <a:p>
            <a:endParaRPr lang="en-US" altLang="ko-KR" sz="1100" dirty="0"/>
          </a:p>
          <a:p>
            <a:r>
              <a:rPr lang="en-US" altLang="ko-KR" sz="1100" dirty="0"/>
              <a:t>SELECT </a:t>
            </a:r>
            <a:r>
              <a:rPr lang="en-US" altLang="ko-KR" sz="1100" dirty="0" err="1"/>
              <a:t>mach_code</a:t>
            </a:r>
            <a:r>
              <a:rPr lang="en-US" altLang="ko-KR" sz="1100" dirty="0"/>
              <a:t>, SUM(</a:t>
            </a:r>
            <a:r>
              <a:rPr lang="en-US" altLang="ko-KR" sz="1100" dirty="0" err="1"/>
              <a:t>prd_amount</a:t>
            </a:r>
            <a:r>
              <a:rPr lang="en-US" altLang="ko-KR" sz="1100" dirty="0"/>
              <a:t>)/28 AS "2</a:t>
            </a:r>
            <a:r>
              <a:rPr lang="ko-KR" altLang="en-US" sz="1100" dirty="0"/>
              <a:t>월 생산효율</a:t>
            </a:r>
            <a:r>
              <a:rPr lang="en-US" altLang="ko-KR" sz="1100" dirty="0"/>
              <a:t>"</a:t>
            </a:r>
          </a:p>
          <a:p>
            <a:r>
              <a:rPr lang="en-US" altLang="ko-KR" sz="1100" dirty="0"/>
              <a:t>FROM production</a:t>
            </a:r>
          </a:p>
          <a:p>
            <a:r>
              <a:rPr lang="en-US" altLang="ko-KR" sz="1100" dirty="0"/>
              <a:t>WHERE </a:t>
            </a:r>
            <a:r>
              <a:rPr lang="en-US" altLang="ko-KR" sz="1100" dirty="0" err="1"/>
              <a:t>prd_date</a:t>
            </a:r>
            <a:r>
              <a:rPr lang="en-US" altLang="ko-KR" sz="1100" dirty="0"/>
              <a:t> between '2024-02-01' and '2024-02-28'</a:t>
            </a:r>
          </a:p>
          <a:p>
            <a:r>
              <a:rPr lang="en-US" altLang="ko-KR" sz="1100" dirty="0"/>
              <a:t>GROUP BY </a:t>
            </a:r>
            <a:r>
              <a:rPr lang="en-US" altLang="ko-KR" sz="1100" dirty="0" err="1"/>
              <a:t>mach_code</a:t>
            </a:r>
            <a:r>
              <a:rPr lang="en-US" altLang="ko-KR" sz="1100" dirty="0"/>
              <a:t>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4109FB-3BD8-6FCA-78B3-894F9AC3F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00" y="1406373"/>
            <a:ext cx="3943350" cy="69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80F649-6CFF-59CB-AFA5-3C50D6BDA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00" y="2101698"/>
            <a:ext cx="3895725" cy="82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4BF44E-1F9D-A84F-6B68-162BADF5B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00" y="3222778"/>
            <a:ext cx="3962400" cy="704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8529FB-643B-C423-9D18-3E52F66D7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00" y="3927628"/>
            <a:ext cx="3829050" cy="466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285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694815" y="2916039"/>
            <a:ext cx="28023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2"/>
                </a:solidFill>
              </a:rPr>
              <a:t>Thanks!</a:t>
            </a:r>
            <a:endParaRPr lang="ko-KR" altLang="en-US" sz="6000" b="1" spc="-3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28150" t="11387" r="31136" b="15758"/>
          <a:stretch/>
        </p:blipFill>
        <p:spPr>
          <a:xfrm>
            <a:off x="3384467" y="0"/>
            <a:ext cx="4963887" cy="682831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003BCE9-36E3-65DF-2E85-0AF15E618F0A}"/>
              </a:ext>
            </a:extLst>
          </p:cNvPr>
          <p:cNvSpPr/>
          <p:nvPr/>
        </p:nvSpPr>
        <p:spPr>
          <a:xfrm>
            <a:off x="8531844" y="5631001"/>
            <a:ext cx="2416146" cy="7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1266F-D8B3-B44A-8B7E-2420C62940C7}"/>
              </a:ext>
            </a:extLst>
          </p:cNvPr>
          <p:cNvSpPr txBox="1"/>
          <p:nvPr/>
        </p:nvSpPr>
        <p:spPr>
          <a:xfrm>
            <a:off x="8695774" y="5607326"/>
            <a:ext cx="2088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Database Map </a:t>
            </a:r>
            <a:r>
              <a:rPr lang="en-US" altLang="ko-KR" sz="2000" spc="-150" dirty="0">
                <a:solidFill>
                  <a:schemeClr val="accent4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</a:t>
            </a:r>
          </a:p>
          <a:p>
            <a:pPr algn="ctr"/>
            <a:r>
              <a:rPr lang="en-US" altLang="ko-KR" sz="2000" spc="-150" dirty="0">
                <a:solidFill>
                  <a:schemeClr val="accent4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(Double Click)</a:t>
            </a:r>
            <a:endParaRPr lang="ko-KR" altLang="en-US" sz="2000" spc="-15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9B05E6F6-59FE-AC80-3D29-3E10C42E2A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45321"/>
              </p:ext>
            </p:extLst>
          </p:nvPr>
        </p:nvGraphicFramePr>
        <p:xfrm>
          <a:off x="10743232" y="5625584"/>
          <a:ext cx="13001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포장기 셸 개체" showAsIcon="1" r:id="rId5" imgW="1300680" imgH="571320" progId="Package">
                  <p:embed/>
                </p:oleObj>
              </mc:Choice>
              <mc:Fallback>
                <p:oleObj name="포장기 셸 개체" showAsIcon="1" r:id="rId5" imgW="1300680" imgH="571320" progId="Package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id="{9B05E6F6-59FE-AC80-3D29-3E10C42E2A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43232" y="5625584"/>
                        <a:ext cx="1300162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540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214071"/>
            <a:ext cx="2364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DB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  <a:latin typeface="+mn-ea"/>
              </a:rPr>
              <a:t>주제 설명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8751" y="1623696"/>
            <a:ext cx="112421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+mn-ea"/>
              </a:rPr>
              <a:t>스마트팩토리에서 </a:t>
            </a:r>
            <a:r>
              <a:rPr lang="ko-KR" altLang="en-US" dirty="0">
                <a:latin typeface="+mn-ea"/>
              </a:rPr>
              <a:t>사용되는 생산관리 시스템 </a:t>
            </a:r>
            <a:r>
              <a:rPr lang="en-US" altLang="ko-KR" dirty="0">
                <a:latin typeface="+mn-ea"/>
              </a:rPr>
              <a:t>MES</a:t>
            </a:r>
            <a:r>
              <a:rPr lang="ko-KR" altLang="en-US" dirty="0">
                <a:latin typeface="+mn-ea"/>
              </a:rPr>
              <a:t>를 컨셉으로 하여 </a:t>
            </a:r>
            <a:r>
              <a:rPr lang="en-US" altLang="ko-KR" dirty="0">
                <a:latin typeface="+mn-ea"/>
              </a:rPr>
              <a:t>DB</a:t>
            </a:r>
            <a:r>
              <a:rPr lang="ko-KR" altLang="en-US" dirty="0">
                <a:latin typeface="+mn-ea"/>
              </a:rPr>
              <a:t>를 설계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구축한다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DB</a:t>
            </a:r>
            <a:r>
              <a:rPr lang="ko-KR" altLang="en-US" dirty="0" smtClean="0">
                <a:latin typeface="+mn-ea"/>
              </a:rPr>
              <a:t>를 통해 다음을 목표로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+mn-ea"/>
              </a:rPr>
              <a:t>데이터 조회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분석 간편화</a:t>
            </a:r>
            <a:endParaRPr lang="en-US" altLang="ko-KR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+mn-ea"/>
              </a:rPr>
              <a:t>수기 의존도 하락</a:t>
            </a:r>
            <a:endParaRPr lang="en-US" altLang="ko-KR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+mn-ea"/>
              </a:rPr>
              <a:t>생산 현황 모니터링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623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799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 smtClean="0">
                <a:solidFill>
                  <a:schemeClr val="accent4">
                    <a:lumMod val="50000"/>
                  </a:schemeClr>
                </a:solidFill>
              </a:rPr>
              <a:t>요구사항 정의</a:t>
            </a:r>
            <a:endParaRPr lang="ko-KR" altLang="en-US" sz="3600" b="1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214071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요구사항 정의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8751" y="1623696"/>
            <a:ext cx="1124219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latin typeface="+mn-ea"/>
              </a:rPr>
              <a:t>원재료 정보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en-US" altLang="ko-KR" sz="1600" dirty="0" smtClean="0">
                <a:latin typeface="+mn-ea"/>
              </a:rPr>
              <a:t>ID, </a:t>
            </a:r>
            <a:r>
              <a:rPr lang="ko-KR" altLang="en-US" sz="1600" dirty="0" smtClean="0">
                <a:latin typeface="+mn-ea"/>
              </a:rPr>
              <a:t>이름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수량 저장  및 조회 가능</a:t>
            </a:r>
            <a:endParaRPr lang="en-US" altLang="ko-KR" sz="1600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latin typeface="+mn-ea"/>
              </a:rPr>
              <a:t>완제품 정보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en-US" altLang="ko-KR" sz="1600" dirty="0" smtClean="0">
                <a:latin typeface="+mn-ea"/>
              </a:rPr>
              <a:t>ID, </a:t>
            </a:r>
            <a:r>
              <a:rPr lang="ko-KR" altLang="en-US" sz="1600" dirty="0" smtClean="0">
                <a:latin typeface="+mn-ea"/>
              </a:rPr>
              <a:t>이름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수량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제품 생산단가 </a:t>
            </a:r>
            <a:r>
              <a:rPr lang="ko-KR" altLang="en-US" sz="1600" dirty="0">
                <a:latin typeface="+mn-ea"/>
              </a:rPr>
              <a:t>저장  및 조회 </a:t>
            </a:r>
            <a:r>
              <a:rPr lang="ko-KR" altLang="en-US" sz="1600" dirty="0" smtClean="0">
                <a:latin typeface="+mn-ea"/>
              </a:rPr>
              <a:t>가능</a:t>
            </a:r>
            <a:endParaRPr lang="en-US" altLang="ko-KR" sz="1600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latin typeface="+mn-ea"/>
              </a:rPr>
              <a:t>직원 정보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en-US" altLang="ko-KR" sz="1600" dirty="0" smtClean="0">
                <a:latin typeface="+mn-ea"/>
              </a:rPr>
              <a:t>ID, </a:t>
            </a:r>
            <a:r>
              <a:rPr lang="ko-KR" altLang="en-US" sz="1600" dirty="0" smtClean="0">
                <a:latin typeface="+mn-ea"/>
              </a:rPr>
              <a:t>이름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저장  </a:t>
            </a:r>
            <a:r>
              <a:rPr lang="ko-KR" altLang="en-US" sz="1600" dirty="0">
                <a:latin typeface="+mn-ea"/>
              </a:rPr>
              <a:t>및 조회 </a:t>
            </a:r>
            <a:r>
              <a:rPr lang="ko-KR" altLang="en-US" sz="1600" dirty="0" smtClean="0">
                <a:latin typeface="+mn-ea"/>
              </a:rPr>
              <a:t>가능</a:t>
            </a:r>
            <a:endParaRPr lang="en-US" altLang="ko-KR" sz="1600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latin typeface="+mn-ea"/>
              </a:rPr>
              <a:t>기계 정보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en-US" altLang="ko-KR" sz="1600" dirty="0">
                <a:latin typeface="+mn-ea"/>
              </a:rPr>
              <a:t>ID, </a:t>
            </a:r>
            <a:r>
              <a:rPr lang="ko-KR" altLang="en-US" sz="1600" dirty="0">
                <a:latin typeface="+mn-ea"/>
              </a:rPr>
              <a:t>이름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저장  및 조회 </a:t>
            </a:r>
            <a:r>
              <a:rPr lang="ko-KR" altLang="en-US" sz="1600" dirty="0" smtClean="0">
                <a:latin typeface="+mn-ea"/>
              </a:rPr>
              <a:t>가능</a:t>
            </a:r>
            <a:endParaRPr lang="en-US" altLang="ko-KR" sz="1600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latin typeface="+mn-ea"/>
              </a:rPr>
              <a:t>생산일지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생산 번호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생산 </a:t>
            </a:r>
            <a:r>
              <a:rPr lang="ko-KR" altLang="en-US" sz="1600" dirty="0" smtClean="0">
                <a:latin typeface="+mn-ea"/>
              </a:rPr>
              <a:t>날짜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생산 수량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소모 원재료 양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사용한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기계 </a:t>
            </a:r>
            <a:r>
              <a:rPr lang="en-US" altLang="ko-KR" sz="1600" dirty="0" smtClean="0">
                <a:latin typeface="+mn-ea"/>
              </a:rPr>
              <a:t>ID, </a:t>
            </a:r>
            <a:r>
              <a:rPr lang="ko-KR" altLang="en-US" sz="1600" dirty="0" smtClean="0">
                <a:latin typeface="+mn-ea"/>
              </a:rPr>
              <a:t>작업한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직원 </a:t>
            </a:r>
            <a:r>
              <a:rPr lang="en-US" altLang="ko-KR" sz="1600" dirty="0" smtClean="0">
                <a:latin typeface="+mn-ea"/>
              </a:rPr>
              <a:t>ID, </a:t>
            </a:r>
            <a:r>
              <a:rPr lang="ko-KR" altLang="en-US" sz="1600" dirty="0" smtClean="0">
                <a:latin typeface="+mn-ea"/>
              </a:rPr>
              <a:t>생산한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완제품 </a:t>
            </a:r>
            <a:r>
              <a:rPr lang="en-US" altLang="ko-KR" sz="1600" dirty="0" smtClean="0">
                <a:latin typeface="+mn-ea"/>
              </a:rPr>
              <a:t>ID, </a:t>
            </a:r>
          </a:p>
          <a:p>
            <a:pPr lvl="1"/>
            <a:r>
              <a:rPr lang="ko-KR" altLang="en-US" sz="1600" dirty="0" smtClean="0">
                <a:latin typeface="+mn-ea"/>
              </a:rPr>
              <a:t>소모한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원재료 </a:t>
            </a:r>
            <a:r>
              <a:rPr lang="en-US" altLang="ko-KR" sz="1600" dirty="0" smtClean="0">
                <a:latin typeface="+mn-ea"/>
              </a:rPr>
              <a:t>ID </a:t>
            </a:r>
            <a:r>
              <a:rPr lang="ko-KR" altLang="en-US" sz="1600" dirty="0" smtClean="0">
                <a:latin typeface="+mn-ea"/>
              </a:rPr>
              <a:t>저장  및 조회 가능</a:t>
            </a:r>
            <a:endParaRPr lang="en-US" altLang="ko-KR" sz="1600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latin typeface="+mn-ea"/>
              </a:rPr>
              <a:t>재고 현황 조회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생산 일지에 입력된 소모된 원재료 수량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생산된 원재료 수량이 자동으로 반영</a:t>
            </a:r>
            <a:endParaRPr lang="en-US" altLang="ko-KR" sz="1600" dirty="0" smtClean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b="1" dirty="0" smtClean="0">
                <a:latin typeface="+mn-ea"/>
              </a:rPr>
              <a:t>직원급여계산</a:t>
            </a:r>
            <a:endParaRPr lang="en-US" altLang="ko-KR" b="1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생산 일지를 기반으로 직원의 급여 계산 가능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en-US" altLang="ko-KR" sz="1600" dirty="0">
                <a:latin typeface="+mn-ea"/>
              </a:rPr>
              <a:t>[</a:t>
            </a:r>
            <a:r>
              <a:rPr lang="ko-KR" altLang="en-US" sz="1600" dirty="0">
                <a:latin typeface="+mn-ea"/>
              </a:rPr>
              <a:t>급여</a:t>
            </a:r>
            <a:r>
              <a:rPr lang="en-US" altLang="ko-KR" sz="1600" dirty="0">
                <a:latin typeface="+mn-ea"/>
              </a:rPr>
              <a:t>]=[</a:t>
            </a:r>
            <a:r>
              <a:rPr lang="ko-KR" altLang="en-US" sz="1600" dirty="0">
                <a:latin typeface="+mn-ea"/>
              </a:rPr>
              <a:t>생산단가</a:t>
            </a:r>
            <a:r>
              <a:rPr lang="en-US" altLang="ko-KR" sz="1600" dirty="0">
                <a:latin typeface="+mn-ea"/>
              </a:rPr>
              <a:t>]*[</a:t>
            </a:r>
            <a:r>
              <a:rPr lang="ko-KR" altLang="en-US" sz="1600" dirty="0" err="1">
                <a:latin typeface="+mn-ea"/>
              </a:rPr>
              <a:t>생산수량</a:t>
            </a:r>
            <a:r>
              <a:rPr lang="en-US" altLang="ko-KR" sz="1600" dirty="0" smtClean="0">
                <a:latin typeface="+mn-ea"/>
              </a:rPr>
              <a:t>]</a:t>
            </a:r>
          </a:p>
          <a:p>
            <a:pPr marL="342900" indent="-342900">
              <a:buAutoNum type="arabicPeriod"/>
            </a:pPr>
            <a:r>
              <a:rPr lang="ko-KR" altLang="en-US" b="1" dirty="0" smtClean="0">
                <a:latin typeface="+mn-ea"/>
              </a:rPr>
              <a:t>기계효율계산</a:t>
            </a:r>
            <a:endParaRPr lang="en-US" altLang="ko-KR" b="1" dirty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생산 일지를 기반으로 기계의 효율 계산 가능 </a:t>
            </a:r>
            <a:r>
              <a:rPr lang="en-US" altLang="ko-KR" sz="1600" dirty="0">
                <a:latin typeface="+mn-ea"/>
              </a:rPr>
              <a:t>[</a:t>
            </a:r>
            <a:r>
              <a:rPr lang="ko-KR" altLang="en-US" sz="1600" dirty="0" err="1">
                <a:latin typeface="+mn-ea"/>
              </a:rPr>
              <a:t>기계효율</a:t>
            </a:r>
            <a:r>
              <a:rPr lang="en-US" altLang="ko-KR" sz="1600" dirty="0">
                <a:latin typeface="+mn-ea"/>
              </a:rPr>
              <a:t>]=[</a:t>
            </a:r>
            <a:r>
              <a:rPr lang="ko-KR" altLang="en-US" sz="1600" dirty="0">
                <a:latin typeface="+mn-ea"/>
              </a:rPr>
              <a:t>단위기간동안 </a:t>
            </a:r>
            <a:r>
              <a:rPr lang="ko-KR" altLang="en-US" sz="1600" dirty="0" err="1">
                <a:latin typeface="+mn-ea"/>
              </a:rPr>
              <a:t>생산수량</a:t>
            </a:r>
            <a:r>
              <a:rPr lang="en-US" altLang="ko-KR" sz="1600" dirty="0" smtClean="0">
                <a:latin typeface="+mn-ea"/>
              </a:rPr>
              <a:t>]/[</a:t>
            </a:r>
            <a:r>
              <a:rPr lang="ko-KR" altLang="en-US" sz="1600" dirty="0" err="1" smtClean="0">
                <a:latin typeface="+mn-ea"/>
              </a:rPr>
              <a:t>단위기간</a:t>
            </a:r>
            <a:r>
              <a:rPr lang="en-US" altLang="ko-KR" sz="1600" dirty="0" smtClean="0">
                <a:latin typeface="+mn-ea"/>
              </a:rPr>
              <a:t>]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785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214071"/>
            <a:ext cx="5614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요구사항 정의 </a:t>
            </a:r>
            <a:r>
              <a:rPr lang="en-US" altLang="ko-KR" sz="3200" spc="-300" dirty="0" smtClean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3200" spc="-300" dirty="0" smtClean="0">
                <a:solidFill>
                  <a:schemeClr val="accent4">
                    <a:lumMod val="50000"/>
                  </a:schemeClr>
                </a:solidFill>
              </a:rPr>
              <a:t>요구사항 </a:t>
            </a:r>
            <a:r>
              <a:rPr lang="ko-KR" altLang="en-US" sz="3200" spc="-300" dirty="0" err="1" smtClean="0">
                <a:solidFill>
                  <a:schemeClr val="accent4">
                    <a:lumMod val="50000"/>
                  </a:schemeClr>
                </a:solidFill>
              </a:rPr>
              <a:t>정리표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024065"/>
              </p:ext>
            </p:extLst>
          </p:nvPr>
        </p:nvGraphicFramePr>
        <p:xfrm>
          <a:off x="800978" y="1382311"/>
          <a:ext cx="10866449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355">
                  <a:extLst>
                    <a:ext uri="{9D8B030D-6E8A-4147-A177-3AD203B41FA5}">
                      <a16:colId xmlns:a16="http://schemas.microsoft.com/office/drawing/2014/main" val="241567182"/>
                    </a:ext>
                  </a:extLst>
                </a:gridCol>
                <a:gridCol w="274917">
                  <a:extLst>
                    <a:ext uri="{9D8B030D-6E8A-4147-A177-3AD203B41FA5}">
                      <a16:colId xmlns:a16="http://schemas.microsoft.com/office/drawing/2014/main" val="789639710"/>
                    </a:ext>
                  </a:extLst>
                </a:gridCol>
                <a:gridCol w="266738">
                  <a:extLst>
                    <a:ext uri="{9D8B030D-6E8A-4147-A177-3AD203B41FA5}">
                      <a16:colId xmlns:a16="http://schemas.microsoft.com/office/drawing/2014/main" val="2282469410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1648399776"/>
                    </a:ext>
                  </a:extLst>
                </a:gridCol>
                <a:gridCol w="1452849">
                  <a:extLst>
                    <a:ext uri="{9D8B030D-6E8A-4147-A177-3AD203B41FA5}">
                      <a16:colId xmlns:a16="http://schemas.microsoft.com/office/drawing/2014/main" val="3258877745"/>
                    </a:ext>
                  </a:extLst>
                </a:gridCol>
                <a:gridCol w="1261960">
                  <a:extLst>
                    <a:ext uri="{9D8B030D-6E8A-4147-A177-3AD203B41FA5}">
                      <a16:colId xmlns:a16="http://schemas.microsoft.com/office/drawing/2014/main" val="2816281582"/>
                    </a:ext>
                  </a:extLst>
                </a:gridCol>
                <a:gridCol w="1320703">
                  <a:extLst>
                    <a:ext uri="{9D8B030D-6E8A-4147-A177-3AD203B41FA5}">
                      <a16:colId xmlns:a16="http://schemas.microsoft.com/office/drawing/2014/main" val="3301274186"/>
                    </a:ext>
                  </a:extLst>
                </a:gridCol>
                <a:gridCol w="771896">
                  <a:extLst>
                    <a:ext uri="{9D8B030D-6E8A-4147-A177-3AD203B41FA5}">
                      <a16:colId xmlns:a16="http://schemas.microsoft.com/office/drawing/2014/main" val="4097405810"/>
                    </a:ext>
                  </a:extLst>
                </a:gridCol>
                <a:gridCol w="1049855">
                  <a:extLst>
                    <a:ext uri="{9D8B030D-6E8A-4147-A177-3AD203B41FA5}">
                      <a16:colId xmlns:a16="http://schemas.microsoft.com/office/drawing/2014/main" val="4043642320"/>
                    </a:ext>
                  </a:extLst>
                </a:gridCol>
                <a:gridCol w="1105370">
                  <a:extLst>
                    <a:ext uri="{9D8B030D-6E8A-4147-A177-3AD203B41FA5}">
                      <a16:colId xmlns:a16="http://schemas.microsoft.com/office/drawing/2014/main" val="3768823842"/>
                    </a:ext>
                  </a:extLst>
                </a:gridCol>
                <a:gridCol w="1246976">
                  <a:extLst>
                    <a:ext uri="{9D8B030D-6E8A-4147-A177-3AD203B41FA5}">
                      <a16:colId xmlns:a16="http://schemas.microsoft.com/office/drawing/2014/main" val="4228468123"/>
                    </a:ext>
                  </a:extLst>
                </a:gridCol>
              </a:tblGrid>
              <a:tr h="125299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정리표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724877"/>
                  </a:ext>
                </a:extLst>
              </a:tr>
              <a:tr h="12529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차명규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2024-02-07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383680"/>
                  </a:ext>
                </a:extLst>
              </a:tr>
              <a:tr h="1252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요구사항명</a:t>
                      </a:r>
                      <a:endParaRPr lang="ko-KR" alt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내용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 데이터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45740"/>
                  </a:ext>
                </a:extLst>
              </a:tr>
              <a:tr h="125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RQ-0001</a:t>
                      </a:r>
                      <a:endParaRPr kumimoji="0" lang="ko-KR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kumimoji="0" lang="ko-KR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원재료 정보</a:t>
                      </a:r>
                      <a:endParaRPr kumimoji="0" lang="ko-KR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원재료 정보를 저장할 수 있다</a:t>
                      </a:r>
                      <a:r>
                        <a:rPr kumimoji="0" lang="en-US" altLang="ko-KR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en-US" altLang="ko-KR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원재료 아이디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], [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원재료명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원재료 테이블 생성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760571"/>
                  </a:ext>
                </a:extLst>
              </a:tr>
              <a:tr h="167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RQ-0002</a:t>
                      </a:r>
                      <a:endParaRPr kumimoji="0" lang="ko-KR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kumimoji="0" lang="ko-KR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완제품 정보</a:t>
                      </a:r>
                      <a:endParaRPr kumimoji="0" lang="ko-KR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완제품 정보를 저장할 수 있다</a:t>
                      </a:r>
                      <a:r>
                        <a:rPr kumimoji="0" lang="en-US" altLang="ko-KR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en-US" altLang="ko-KR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완제품 아이디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], [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완제품명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완제품 테이블 생성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76560"/>
                  </a:ext>
                </a:extLst>
              </a:tr>
              <a:tr h="167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RQ-0003</a:t>
                      </a:r>
                      <a:endParaRPr kumimoji="0" lang="ko-KR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kumimoji="0" lang="ko-KR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직원 정보</a:t>
                      </a:r>
                      <a:endParaRPr kumimoji="0" lang="ko-KR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회사의 직원 정보를 저장할 수 있다</a:t>
                      </a:r>
                      <a:r>
                        <a:rPr kumimoji="0" lang="en-US" altLang="ko-KR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직원 아이디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], [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직원 이름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직원 테이블 생성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42945"/>
                  </a:ext>
                </a:extLst>
              </a:tr>
              <a:tr h="167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RQ-0004</a:t>
                      </a:r>
                      <a:endParaRPr kumimoji="0" lang="ko-KR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kumimoji="0" lang="ko-KR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기계 정보</a:t>
                      </a:r>
                      <a:endParaRPr kumimoji="0" lang="ko-KR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보유한 기계 정보를 저장할 수 있다</a:t>
                      </a:r>
                      <a:r>
                        <a:rPr kumimoji="0" lang="en-US" altLang="ko-KR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기계 아이디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], [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기계명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기계 테이블 생성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428032"/>
                  </a:ext>
                </a:extLst>
              </a:tr>
              <a:tr h="167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RQ-0005</a:t>
                      </a:r>
                      <a:endParaRPr kumimoji="0" lang="ko-KR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kumimoji="0" lang="ko-KR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생산 정보</a:t>
                      </a:r>
                      <a:endParaRPr kumimoji="0" lang="ko-KR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일일 생산정보를 저장할 수 있다</a:t>
                      </a:r>
                      <a:r>
                        <a:rPr kumimoji="0" lang="en-US" altLang="ko-KR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생산 번호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], [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생산 날짜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생산번호는 계속 누적됨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생산일지 테이블 생성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시퀀스 사용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820203"/>
                  </a:ext>
                </a:extLst>
              </a:tr>
              <a:tr h="125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RQ-0006</a:t>
                      </a:r>
                      <a:endParaRPr kumimoji="0" lang="ko-KR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kumimoji="0" lang="ko-KR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원재료 통계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원재료별 보유수량을 조회할 수 있다</a:t>
                      </a:r>
                      <a:r>
                        <a:rPr kumimoji="0" lang="en-US" altLang="ko-KR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en-US" altLang="ko-KR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현재 원재료 수량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], [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소모한 원재료 수량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소모한 원재료 수량</a:t>
                      </a:r>
                      <a:r>
                        <a:rPr kumimoji="0" lang="en-US" altLang="ko-KR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ko-KR" alt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은 생산일지 테이블에 저장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0809"/>
                  </a:ext>
                </a:extLst>
              </a:tr>
              <a:tr h="167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RQ-0007</a:t>
                      </a:r>
                      <a:endParaRPr kumimoji="0" lang="ko-KR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kumimoji="0" lang="ko-KR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완제품 통계</a:t>
                      </a:r>
                      <a:endParaRPr kumimoji="0" lang="ko-KR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완제품별</a:t>
                      </a: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보유수량을</a:t>
                      </a: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조회할 수 있다</a:t>
                      </a:r>
                      <a:r>
                        <a:rPr kumimoji="0" lang="en-US" altLang="ko-KR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현재 완제품 수량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], [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생산한 완제품 수량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생산한 완제품 수량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은 생산일지 테이블에 저장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99388"/>
                  </a:ext>
                </a:extLst>
              </a:tr>
              <a:tr h="208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RQ-0008</a:t>
                      </a:r>
                      <a:endParaRPr kumimoji="0" lang="ko-KR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kumimoji="0" lang="ko-KR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직원 급여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직원에게 제공해야 할 급여를 확인할 수 있다</a:t>
                      </a:r>
                      <a:r>
                        <a:rPr kumimoji="0" lang="en-US" altLang="ko-KR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[</a:t>
                      </a: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급여</a:t>
                      </a:r>
                      <a:r>
                        <a:rPr kumimoji="0" lang="en-US" altLang="ko-KR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]=[</a:t>
                      </a: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생산단가</a:t>
                      </a:r>
                      <a:r>
                        <a:rPr kumimoji="0" lang="en-US" altLang="ko-KR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]*[</a:t>
                      </a:r>
                      <a:r>
                        <a:rPr kumimoji="0" lang="ko-KR" altLang="en-US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생산수량</a:t>
                      </a:r>
                      <a:r>
                        <a:rPr kumimoji="0" lang="en-US" altLang="ko-KR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생산 단가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], [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생산 수량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생산 단가</a:t>
                      </a:r>
                      <a:r>
                        <a:rPr kumimoji="0" lang="en-US" altLang="ko-KR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는 완제품 테이블에 저장</a:t>
                      </a:r>
                      <a:endParaRPr kumimoji="0" lang="en-US" altLang="ko-KR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생산 수량</a:t>
                      </a:r>
                      <a:r>
                        <a:rPr kumimoji="0" lang="en-US" altLang="ko-KR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은 생산일지 테이블에 저장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723075"/>
                  </a:ext>
                </a:extLst>
              </a:tr>
              <a:tr h="208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RQ-0009</a:t>
                      </a:r>
                      <a:endParaRPr kumimoji="0" lang="ko-KR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kumimoji="0" lang="ko-KR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기계 통계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기계의 효율을 계산할 수 있다</a:t>
                      </a:r>
                      <a:r>
                        <a:rPr kumimoji="0" lang="en-US" altLang="ko-KR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기계효율</a:t>
                      </a:r>
                      <a:r>
                        <a:rPr kumimoji="0" lang="en-US" altLang="ko-KR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]=[</a:t>
                      </a: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단위기간동안 </a:t>
                      </a:r>
                      <a:r>
                        <a:rPr kumimoji="0" lang="ko-KR" altLang="en-US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생산수량</a:t>
                      </a:r>
                      <a:r>
                        <a:rPr kumimoji="0" lang="en-US" altLang="ko-KR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]/</a:t>
                      </a:r>
                      <a:r>
                        <a:rPr kumimoji="0" lang="ko-KR" altLang="en-US" sz="12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단위기간</a:t>
                      </a:r>
                      <a:endParaRPr kumimoji="0" lang="en-US" altLang="ko-KR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305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72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650240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609600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660400" y="2418080"/>
            <a:ext cx="998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ERD</a:t>
            </a:r>
            <a:endParaRPr lang="ko-KR" altLang="en-US" sz="3600" spc="-30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250898" y="1633249"/>
            <a:ext cx="6751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69965"/>
            <a:ext cx="896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ERD</a:t>
            </a:r>
            <a:endParaRPr lang="ko-KR" altLang="en-US" sz="3200" spc="-300" dirty="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cxnSp>
        <p:nvCxnSpPr>
          <p:cNvPr id="14" name="직선 연결선 13"/>
          <p:cNvCxnSpPr>
            <a:stCxn id="79" idx="2"/>
            <a:endCxn id="76" idx="0"/>
          </p:cNvCxnSpPr>
          <p:nvPr/>
        </p:nvCxnSpPr>
        <p:spPr>
          <a:xfrm>
            <a:off x="6133390" y="2048472"/>
            <a:ext cx="0" cy="320394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판단 75"/>
          <p:cNvSpPr/>
          <p:nvPr/>
        </p:nvSpPr>
        <p:spPr>
          <a:xfrm>
            <a:off x="5198979" y="2368866"/>
            <a:ext cx="1868821" cy="956472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원재료 소모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5198979" y="3645732"/>
            <a:ext cx="1868821" cy="5971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생산일지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5198979" y="1451278"/>
            <a:ext cx="1868821" cy="5971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원재료</a:t>
            </a:r>
          </a:p>
        </p:txBody>
      </p:sp>
      <p:sp>
        <p:nvSpPr>
          <p:cNvPr id="80" name="순서도: 판단 79"/>
          <p:cNvSpPr/>
          <p:nvPr/>
        </p:nvSpPr>
        <p:spPr>
          <a:xfrm>
            <a:off x="5198979" y="4563320"/>
            <a:ext cx="1868821" cy="956472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 근로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5198978" y="5840186"/>
            <a:ext cx="1868821" cy="5971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직원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577498" y="3645732"/>
            <a:ext cx="1868821" cy="5971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기계</a:t>
            </a:r>
          </a:p>
        </p:txBody>
      </p:sp>
      <p:sp>
        <p:nvSpPr>
          <p:cNvPr id="83" name="순서도: 판단 82"/>
          <p:cNvSpPr/>
          <p:nvPr/>
        </p:nvSpPr>
        <p:spPr>
          <a:xfrm>
            <a:off x="2888238" y="3466093"/>
            <a:ext cx="1868821" cy="956472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기계 생산</a:t>
            </a:r>
          </a:p>
        </p:txBody>
      </p:sp>
      <p:sp>
        <p:nvSpPr>
          <p:cNvPr id="84" name="순서도: 판단 83"/>
          <p:cNvSpPr/>
          <p:nvPr/>
        </p:nvSpPr>
        <p:spPr>
          <a:xfrm>
            <a:off x="7509720" y="3466093"/>
            <a:ext cx="1868821" cy="956472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완제품 생산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9820461" y="3645732"/>
            <a:ext cx="1868821" cy="5971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>
                <a:solidFill>
                  <a:schemeClr val="tx1"/>
                </a:solidFill>
              </a:rPr>
              <a:t>완제품</a:t>
            </a:r>
          </a:p>
        </p:txBody>
      </p:sp>
      <p:cxnSp>
        <p:nvCxnSpPr>
          <p:cNvPr id="88" name="직선 연결선 87"/>
          <p:cNvCxnSpPr>
            <a:stCxn id="76" idx="2"/>
            <a:endCxn id="78" idx="0"/>
          </p:cNvCxnSpPr>
          <p:nvPr/>
        </p:nvCxnSpPr>
        <p:spPr>
          <a:xfrm>
            <a:off x="6133390" y="3325338"/>
            <a:ext cx="0" cy="320394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84" idx="1"/>
            <a:endCxn id="78" idx="3"/>
          </p:cNvCxnSpPr>
          <p:nvPr/>
        </p:nvCxnSpPr>
        <p:spPr>
          <a:xfrm flipH="1">
            <a:off x="7067800" y="3944329"/>
            <a:ext cx="441920" cy="0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85" idx="1"/>
            <a:endCxn id="84" idx="3"/>
          </p:cNvCxnSpPr>
          <p:nvPr/>
        </p:nvCxnSpPr>
        <p:spPr>
          <a:xfrm flipH="1">
            <a:off x="9378541" y="3944329"/>
            <a:ext cx="441920" cy="0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80" idx="2"/>
            <a:endCxn id="81" idx="0"/>
          </p:cNvCxnSpPr>
          <p:nvPr/>
        </p:nvCxnSpPr>
        <p:spPr>
          <a:xfrm flipH="1">
            <a:off x="6133389" y="5519792"/>
            <a:ext cx="1" cy="320394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78" idx="2"/>
            <a:endCxn id="80" idx="0"/>
          </p:cNvCxnSpPr>
          <p:nvPr/>
        </p:nvCxnSpPr>
        <p:spPr>
          <a:xfrm>
            <a:off x="6133390" y="4242926"/>
            <a:ext cx="0" cy="320394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83" idx="3"/>
            <a:endCxn id="78" idx="1"/>
          </p:cNvCxnSpPr>
          <p:nvPr/>
        </p:nvCxnSpPr>
        <p:spPr>
          <a:xfrm>
            <a:off x="4757059" y="3944329"/>
            <a:ext cx="441920" cy="0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82" idx="3"/>
            <a:endCxn id="83" idx="1"/>
          </p:cNvCxnSpPr>
          <p:nvPr/>
        </p:nvCxnSpPr>
        <p:spPr>
          <a:xfrm>
            <a:off x="2446319" y="3944329"/>
            <a:ext cx="441919" cy="0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7067800" y="3788229"/>
            <a:ext cx="220959" cy="156100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7067799" y="3939378"/>
            <a:ext cx="220960" cy="147448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4978022" y="3952968"/>
            <a:ext cx="220959" cy="156100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H="1">
            <a:off x="4978020" y="3801819"/>
            <a:ext cx="220961" cy="151149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6133388" y="3489632"/>
            <a:ext cx="220959" cy="156100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flipH="1">
            <a:off x="5912427" y="3492107"/>
            <a:ext cx="220961" cy="151149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flipH="1">
            <a:off x="6133386" y="4240450"/>
            <a:ext cx="220961" cy="151149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5912427" y="4235499"/>
            <a:ext cx="220959" cy="156100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타원 126"/>
          <p:cNvSpPr/>
          <p:nvPr/>
        </p:nvSpPr>
        <p:spPr>
          <a:xfrm>
            <a:off x="6044102" y="3367776"/>
            <a:ext cx="199764" cy="1997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7221747" y="3839496"/>
            <a:ext cx="199764" cy="1997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6033504" y="4306825"/>
            <a:ext cx="199764" cy="1997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4817599" y="3853086"/>
            <a:ext cx="199764" cy="1997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46664" y="35512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443849" y="35836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32680" y="54708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822082" y="20534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77195" y="351357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75177" y="319054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675177" y="419688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141131" y="341642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7221747" y="1139175"/>
            <a:ext cx="1696622" cy="5937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 smtClean="0">
                <a:solidFill>
                  <a:schemeClr val="tx1"/>
                </a:solidFill>
                <a:latin typeface="+mn-ea"/>
              </a:rPr>
              <a:t>원재료 </a:t>
            </a:r>
            <a:r>
              <a:rPr lang="en-US" altLang="ko-KR" b="1" u="sng" dirty="0" smtClean="0">
                <a:solidFill>
                  <a:schemeClr val="tx1"/>
                </a:solidFill>
                <a:latin typeface="+mn-ea"/>
              </a:rPr>
              <a:t>ID</a:t>
            </a:r>
            <a:endParaRPr lang="ko-KR" altLang="en-US" b="1" u="sng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221747" y="1741339"/>
            <a:ext cx="1696622" cy="5937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원재료 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221747" y="2343999"/>
            <a:ext cx="1696622" cy="5937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원재료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618439" y="4305023"/>
            <a:ext cx="1696622" cy="5937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 smtClean="0">
                <a:solidFill>
                  <a:schemeClr val="tx1"/>
                </a:solidFill>
                <a:latin typeface="+mn-ea"/>
              </a:rPr>
              <a:t>완제품 </a:t>
            </a:r>
            <a:r>
              <a:rPr lang="en-US" altLang="ko-KR" b="1" u="sng" dirty="0" smtClean="0">
                <a:solidFill>
                  <a:schemeClr val="tx1"/>
                </a:solidFill>
                <a:latin typeface="+mn-ea"/>
              </a:rPr>
              <a:t>ID</a:t>
            </a:r>
            <a:endParaRPr lang="ko-KR" altLang="en-US" b="1" u="sng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0315061" y="4302378"/>
            <a:ext cx="1696622" cy="5937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완제품 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315061" y="4904790"/>
            <a:ext cx="1696622" cy="5937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생산단가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618439" y="4904790"/>
            <a:ext cx="1696622" cy="5937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완제품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491762" y="5527179"/>
            <a:ext cx="1696622" cy="5937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 smtClean="0">
                <a:solidFill>
                  <a:schemeClr val="tx1"/>
                </a:solidFill>
                <a:latin typeface="+mn-ea"/>
              </a:rPr>
              <a:t>직원 </a:t>
            </a:r>
            <a:r>
              <a:rPr lang="en-US" altLang="ko-KR" b="1" u="sng" dirty="0" smtClean="0">
                <a:solidFill>
                  <a:schemeClr val="tx1"/>
                </a:solidFill>
                <a:latin typeface="+mn-ea"/>
              </a:rPr>
              <a:t>ID</a:t>
            </a:r>
            <a:endParaRPr lang="ko-KR" altLang="en-US" b="1" u="sng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491762" y="6129591"/>
            <a:ext cx="1696622" cy="5937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직원 이름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7242" y="4302378"/>
            <a:ext cx="1696622" cy="5937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u="sng" dirty="0" smtClean="0">
                <a:solidFill>
                  <a:schemeClr val="tx1"/>
                </a:solidFill>
                <a:latin typeface="+mn-ea"/>
              </a:rPr>
              <a:t>기계 </a:t>
            </a:r>
            <a:r>
              <a:rPr lang="en-US" altLang="ko-KR" b="1" u="sng" dirty="0" smtClean="0">
                <a:solidFill>
                  <a:schemeClr val="tx1"/>
                </a:solidFill>
                <a:latin typeface="+mn-ea"/>
              </a:rPr>
              <a:t>ID</a:t>
            </a:r>
            <a:endParaRPr lang="ko-KR" altLang="en-US" b="1" u="sng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743864" y="4299733"/>
            <a:ext cx="1696622" cy="59376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기계 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98518" y="1326300"/>
            <a:ext cx="1486258" cy="5201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u="sng" dirty="0" smtClean="0">
                <a:solidFill>
                  <a:schemeClr val="tx1"/>
                </a:solidFill>
                <a:latin typeface="+mn-ea"/>
              </a:rPr>
              <a:t>생산 번호</a:t>
            </a:r>
            <a:endParaRPr lang="ko-KR" altLang="en-US" sz="1600" b="1" u="sng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1584774" y="1323655"/>
            <a:ext cx="1486258" cy="5201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생산 수량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1584774" y="1842484"/>
            <a:ext cx="1486258" cy="5201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기계 </a:t>
            </a:r>
            <a:r>
              <a:rPr lang="en-US" altLang="ko-KR" sz="1600" dirty="0" smtClean="0">
                <a:solidFill>
                  <a:schemeClr val="tx1"/>
                </a:solidFill>
              </a:rPr>
              <a:t>ID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98518" y="1842484"/>
            <a:ext cx="1486258" cy="5201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원재료 소모</a:t>
            </a:r>
            <a:r>
              <a:rPr lang="ko-KR" altLang="en-US" sz="1600" dirty="0">
                <a:solidFill>
                  <a:schemeClr val="tx1"/>
                </a:solidFill>
              </a:rPr>
              <a:t>량</a:t>
            </a:r>
          </a:p>
        </p:txBody>
      </p:sp>
      <p:sp>
        <p:nvSpPr>
          <p:cNvPr id="67" name="타원 66"/>
          <p:cNvSpPr/>
          <p:nvPr/>
        </p:nvSpPr>
        <p:spPr>
          <a:xfrm>
            <a:off x="1584774" y="2335744"/>
            <a:ext cx="1486258" cy="5201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완제품 </a:t>
            </a:r>
            <a:r>
              <a:rPr lang="en-US" altLang="ko-KR" sz="1600" dirty="0" smtClean="0">
                <a:solidFill>
                  <a:schemeClr val="tx1"/>
                </a:solidFill>
              </a:rPr>
              <a:t>ID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98518" y="2335744"/>
            <a:ext cx="1486258" cy="5201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직원 </a:t>
            </a:r>
            <a:r>
              <a:rPr lang="en-US" altLang="ko-KR" sz="1600" dirty="0" smtClean="0">
                <a:solidFill>
                  <a:schemeClr val="tx1"/>
                </a:solidFill>
              </a:rPr>
              <a:t>ID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080245" y="1316489"/>
            <a:ext cx="1486258" cy="5201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원재료 </a:t>
            </a:r>
            <a:r>
              <a:rPr lang="en-US" altLang="ko-KR" sz="1600" dirty="0" smtClean="0">
                <a:solidFill>
                  <a:schemeClr val="tx1"/>
                </a:solidFill>
              </a:rPr>
              <a:t>ID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3069650" y="1824058"/>
            <a:ext cx="1486258" cy="5201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생산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날짜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" y="1212937"/>
            <a:ext cx="4733726" cy="17473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733727" y="2937765"/>
            <a:ext cx="465251" cy="5283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04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1695</Words>
  <Application>Microsoft Office PowerPoint</Application>
  <PresentationFormat>와이드스크린</PresentationFormat>
  <Paragraphs>703</Paragraphs>
  <Slides>35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Arial Nova</vt:lpstr>
      <vt:lpstr>나눔스퀘어 Bold</vt:lpstr>
      <vt:lpstr>나눔스퀘어 Light</vt:lpstr>
      <vt:lpstr>맑은 고딕</vt:lpstr>
      <vt:lpstr>Arial</vt:lpstr>
      <vt:lpstr>Wingdings</vt:lpstr>
      <vt:lpstr>Office 테마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human-18</cp:lastModifiedBy>
  <cp:revision>96</cp:revision>
  <dcterms:created xsi:type="dcterms:W3CDTF">2020-12-13T00:02:47Z</dcterms:created>
  <dcterms:modified xsi:type="dcterms:W3CDTF">2024-02-13T02:59:22Z</dcterms:modified>
</cp:coreProperties>
</file>