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72" r:id="rId3"/>
    <p:sldId id="297" r:id="rId4"/>
    <p:sldId id="298" r:id="rId5"/>
    <p:sldId id="299" r:id="rId6"/>
    <p:sldId id="270" r:id="rId7"/>
    <p:sldId id="294" r:id="rId8"/>
    <p:sldId id="293" r:id="rId9"/>
    <p:sldId id="295" r:id="rId10"/>
    <p:sldId id="277" r:id="rId11"/>
    <p:sldId id="303" r:id="rId12"/>
    <p:sldId id="304" r:id="rId13"/>
    <p:sldId id="305" r:id="rId14"/>
    <p:sldId id="306" r:id="rId15"/>
    <p:sldId id="307" r:id="rId16"/>
    <p:sldId id="308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5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1" y="320841"/>
            <a:ext cx="397744" cy="10012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6000" spc="-15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346" y="2903619"/>
            <a:ext cx="2158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chemeClr val="bg1"/>
                </a:solidFill>
                <a:latin typeface="+mj-lt"/>
              </a:rPr>
              <a:t>도와조</a:t>
            </a:r>
            <a:r>
              <a:rPr lang="ko-KR" altLang="en-US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lvl="0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이정우</a:t>
            </a:r>
            <a:r>
              <a:rPr lang="en-US" altLang="ko-KR" dirty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dirty="0" err="1" smtClean="0">
                <a:solidFill>
                  <a:schemeClr val="bg1"/>
                </a:solidFill>
                <a:latin typeface="+mj-lt"/>
              </a:rPr>
              <a:t>이찬용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"/>
          <p:cNvSpPr txBox="1"/>
          <p:nvPr/>
        </p:nvSpPr>
        <p:spPr>
          <a:xfrm>
            <a:off x="679645" y="1178363"/>
            <a:ext cx="7040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1" i="0" u="none" strike="noStrike" kern="1200" cap="none" spc="-300" normalizeH="0" baseline="0" dirty="0">
                <a:solidFill>
                  <a:srgbClr val="FFFFFF"/>
                </a:solidFill>
                <a:latin typeface="Pretendard"/>
              </a:rPr>
              <a:t>편의점 음식 리뷰 </a:t>
            </a:r>
            <a:r>
              <a:rPr kumimoji="0" lang="en-US" altLang="ko-KR" sz="4800" b="1" i="0" u="none" strike="noStrike" kern="1200" cap="none" spc="-300" normalizeH="0" baseline="0" dirty="0" smtClean="0">
                <a:solidFill>
                  <a:srgbClr val="FFFFFF"/>
                </a:solidFill>
                <a:latin typeface="Pretendard"/>
              </a:rPr>
              <a:t>DB</a:t>
            </a:r>
            <a:endParaRPr kumimoji="0" lang="ko-KR" altLang="en-US" sz="4800" b="1" i="0" u="none" strike="noStrike" kern="1200" cap="none" spc="-300" normalizeH="0" baseline="0" dirty="0">
              <a:solidFill>
                <a:srgbClr val="FFFFFF"/>
              </a:solidFill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1381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쿼리문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8735" y="561343"/>
            <a:ext cx="1992630" cy="11798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200" b="1">
                <a:solidFill>
                  <a:schemeClr val="accent1"/>
                </a:solidFill>
              </a:rPr>
              <a:t>회원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9747" y="2127857"/>
            <a:ext cx="4897755" cy="3007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400"/>
          </a:p>
          <a:p>
            <a:pPr>
              <a:defRPr/>
            </a:pPr>
            <a:r>
              <a:rPr lang="en-US" altLang="ko-KR" sz="2400"/>
              <a:t>create table member2(</a:t>
            </a:r>
          </a:p>
          <a:p>
            <a:pPr>
              <a:defRPr/>
            </a:pPr>
            <a:r>
              <a:rPr lang="en-US" altLang="ko-KR" sz="2400"/>
              <a:t>m_id varchar2(15) primary key,</a:t>
            </a:r>
          </a:p>
          <a:p>
            <a:pPr>
              <a:defRPr/>
            </a:pPr>
            <a:r>
              <a:rPr lang="en-US" altLang="ko-KR" sz="2400"/>
              <a:t>m_pw varchar2(15) NOT NULL,</a:t>
            </a:r>
          </a:p>
          <a:p>
            <a:pPr>
              <a:defRPr/>
            </a:pPr>
            <a:r>
              <a:rPr lang="en-US" altLang="ko-KR" sz="2400"/>
              <a:t>m_name varchar2(15) NOT NULL,</a:t>
            </a:r>
          </a:p>
          <a:p>
            <a:pPr>
              <a:defRPr/>
            </a:pPr>
            <a:r>
              <a:rPr lang="en-US" altLang="ko-KR" sz="2400"/>
              <a:t>m_addr varchar2(50) NOT NULL</a:t>
            </a:r>
          </a:p>
          <a:p>
            <a:pPr>
              <a:defRPr/>
            </a:pPr>
            <a:r>
              <a:rPr lang="en-US" altLang="ko-KR" sz="2400"/>
              <a:t>);</a:t>
            </a:r>
          </a:p>
          <a:p>
            <a:pPr>
              <a:defRPr/>
            </a:pPr>
            <a:endParaRPr lang="en-US" altLang="ko-KR" sz="240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044989" y="5972872"/>
            <a:ext cx="7441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10/17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1381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쿼리문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94910" y="561343"/>
            <a:ext cx="2249805" cy="11798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200" b="1">
                <a:solidFill>
                  <a:schemeClr val="accent1"/>
                </a:solidFill>
              </a:rPr>
              <a:t>음식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0996" y="2309482"/>
            <a:ext cx="4897756" cy="2651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/>
              <a:t>create table food2(</a:t>
            </a:r>
          </a:p>
          <a:p>
            <a:pPr>
              <a:defRPr/>
            </a:pPr>
            <a:r>
              <a:rPr lang="en-US" altLang="ko-KR" sz="2400"/>
              <a:t>f_name varchar2(50) primary key,</a:t>
            </a:r>
          </a:p>
          <a:p>
            <a:pPr>
              <a:defRPr/>
            </a:pPr>
            <a:r>
              <a:rPr lang="en-US" altLang="ko-KR" sz="2400"/>
              <a:t>f_ca varchar2(15),</a:t>
            </a:r>
          </a:p>
          <a:p>
            <a:pPr>
              <a:defRPr/>
            </a:pPr>
            <a:r>
              <a:rPr lang="en-US" altLang="ko-KR" sz="2400"/>
              <a:t>f_limdate varchar2(15),</a:t>
            </a:r>
          </a:p>
          <a:p>
            <a:pPr>
              <a:defRPr/>
            </a:pPr>
            <a:r>
              <a:rPr lang="en-US" altLang="ko-KR" sz="2400"/>
              <a:t>f_date timestamp</a:t>
            </a:r>
          </a:p>
          <a:p>
            <a:pPr>
              <a:defRPr/>
            </a:pPr>
            <a:r>
              <a:rPr lang="en-US" altLang="ko-KR" sz="2400"/>
              <a:t>);</a:t>
            </a:r>
          </a:p>
          <a:p>
            <a:pPr>
              <a:defRPr/>
            </a:pPr>
            <a:endParaRPr lang="en-US" altLang="ko-KR" sz="2400"/>
          </a:p>
        </p:txBody>
      </p: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044989" y="5972872"/>
            <a:ext cx="7441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11/17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1381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쿼리문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8735" y="561343"/>
            <a:ext cx="1992630" cy="11798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200" b="1">
                <a:solidFill>
                  <a:schemeClr val="accent1"/>
                </a:solidFill>
              </a:rPr>
              <a:t>리뷰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4497" y="2286606"/>
            <a:ext cx="93903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/>
              <a:t>create table review2(</a:t>
            </a:r>
          </a:p>
          <a:p>
            <a:pPr>
              <a:defRPr/>
            </a:pPr>
            <a:r>
              <a:rPr lang="en-US" altLang="ko-KR" sz="2400" dirty="0" err="1"/>
              <a:t>r_id</a:t>
            </a:r>
            <a:r>
              <a:rPr lang="en-US" altLang="ko-KR" sz="2400" dirty="0"/>
              <a:t> varchar2(15),</a:t>
            </a:r>
          </a:p>
          <a:p>
            <a:pPr>
              <a:defRPr/>
            </a:pPr>
            <a:r>
              <a:rPr lang="en-US" altLang="ko-KR" sz="2400" dirty="0" err="1"/>
              <a:t>r_name</a:t>
            </a:r>
            <a:r>
              <a:rPr lang="en-US" altLang="ko-KR" sz="2400" dirty="0"/>
              <a:t> varchar2(50),</a:t>
            </a:r>
          </a:p>
          <a:p>
            <a:pPr>
              <a:defRPr/>
            </a:pPr>
            <a:r>
              <a:rPr lang="en-US" altLang="ko-KR" sz="2400" dirty="0" err="1"/>
              <a:t>r_star</a:t>
            </a:r>
            <a:r>
              <a:rPr lang="en-US" altLang="ko-KR" sz="2400" dirty="0"/>
              <a:t> number </a:t>
            </a:r>
            <a:r>
              <a:rPr lang="en-US" altLang="ko-KR" sz="2400" dirty="0" smtClean="0"/>
              <a:t>check(</a:t>
            </a:r>
            <a:r>
              <a:rPr lang="en-US" altLang="ko-KR" sz="2400" dirty="0" err="1" smtClean="0"/>
              <a:t>r_star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between 1 and 5),</a:t>
            </a:r>
          </a:p>
          <a:p>
            <a:pPr>
              <a:defRPr/>
            </a:pPr>
            <a:r>
              <a:rPr lang="en-US" altLang="ko-KR" sz="2400" dirty="0" err="1"/>
              <a:t>r_date</a:t>
            </a:r>
            <a:r>
              <a:rPr lang="en-US" altLang="ko-KR" sz="2400" dirty="0"/>
              <a:t> timestamp default </a:t>
            </a:r>
            <a:r>
              <a:rPr lang="en-US" altLang="ko-KR" sz="2400" dirty="0" err="1"/>
              <a:t>sysdate</a:t>
            </a:r>
            <a:r>
              <a:rPr lang="en-US" altLang="ko-KR" sz="2400" dirty="0"/>
              <a:t>,</a:t>
            </a:r>
          </a:p>
          <a:p>
            <a:pPr>
              <a:defRPr/>
            </a:pPr>
            <a:r>
              <a:rPr lang="en-US" altLang="ko-KR" sz="2400" dirty="0"/>
              <a:t>constraint r_fk1 foreign key(</a:t>
            </a:r>
            <a:r>
              <a:rPr lang="en-US" altLang="ko-KR" sz="2400" dirty="0" err="1"/>
              <a:t>r_id</a:t>
            </a:r>
            <a:r>
              <a:rPr lang="en-US" altLang="ko-KR" sz="2400" dirty="0"/>
              <a:t>) references member2(</a:t>
            </a:r>
            <a:r>
              <a:rPr lang="en-US" altLang="ko-KR" sz="2400" dirty="0" err="1"/>
              <a:t>m_id</a:t>
            </a:r>
            <a:r>
              <a:rPr lang="en-US" altLang="ko-KR" sz="2400" dirty="0"/>
              <a:t>),</a:t>
            </a:r>
          </a:p>
          <a:p>
            <a:pPr>
              <a:defRPr/>
            </a:pPr>
            <a:r>
              <a:rPr lang="en-US" altLang="ko-KR" sz="2400" dirty="0"/>
              <a:t>constraint r_fk2 foreign key(</a:t>
            </a:r>
            <a:r>
              <a:rPr lang="en-US" altLang="ko-KR" sz="2400" dirty="0" err="1"/>
              <a:t>r_name</a:t>
            </a:r>
            <a:r>
              <a:rPr lang="en-US" altLang="ko-KR" sz="2400" dirty="0"/>
              <a:t>) references food2(</a:t>
            </a:r>
            <a:r>
              <a:rPr lang="en-US" altLang="ko-KR" sz="2400" dirty="0" err="1"/>
              <a:t>f_name</a:t>
            </a:r>
            <a:r>
              <a:rPr lang="en-US" altLang="ko-KR" sz="2400" dirty="0"/>
              <a:t>)</a:t>
            </a:r>
          </a:p>
          <a:p>
            <a:pPr>
              <a:defRPr/>
            </a:pPr>
            <a:r>
              <a:rPr lang="en-US" altLang="ko-KR" sz="2400" dirty="0"/>
              <a:t>);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044989" y="5972872"/>
            <a:ext cx="7441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12/17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1381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쿼리문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8735" y="561343"/>
            <a:ext cx="1992630" cy="11798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7200" b="1">
                <a:solidFill>
                  <a:schemeClr val="accent1"/>
                </a:solidFill>
              </a:rPr>
              <a:t>주문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9871" y="2159607"/>
            <a:ext cx="10057132" cy="374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/>
              <a:t>create table order2(</a:t>
            </a:r>
          </a:p>
          <a:p>
            <a:pPr>
              <a:defRPr/>
            </a:pPr>
            <a:r>
              <a:rPr lang="en-US" altLang="ko-KR" sz="2400" dirty="0" err="1"/>
              <a:t>or_id</a:t>
            </a:r>
            <a:r>
              <a:rPr lang="en-US" altLang="ko-KR" sz="2400" dirty="0"/>
              <a:t> varchar2(15),</a:t>
            </a:r>
          </a:p>
          <a:p>
            <a:pPr>
              <a:defRPr/>
            </a:pPr>
            <a:r>
              <a:rPr lang="en-US" altLang="ko-KR" sz="2400" dirty="0" err="1"/>
              <a:t>or_name</a:t>
            </a:r>
            <a:r>
              <a:rPr lang="en-US" altLang="ko-KR" sz="2400" dirty="0"/>
              <a:t> varchar2(50),</a:t>
            </a:r>
          </a:p>
          <a:p>
            <a:pPr>
              <a:defRPr/>
            </a:pPr>
            <a:r>
              <a:rPr lang="en-US" altLang="ko-KR" sz="2400" dirty="0" err="1"/>
              <a:t>or_count</a:t>
            </a:r>
            <a:r>
              <a:rPr lang="en-US" altLang="ko-KR" sz="2400" dirty="0"/>
              <a:t> number,</a:t>
            </a:r>
          </a:p>
          <a:p>
            <a:pPr>
              <a:defRPr/>
            </a:pPr>
            <a:r>
              <a:rPr lang="en-US" altLang="ko-KR" sz="2400" dirty="0" err="1"/>
              <a:t>or_store</a:t>
            </a:r>
            <a:r>
              <a:rPr lang="en-US" altLang="ko-KR" sz="2400" dirty="0"/>
              <a:t> varchar2(50),</a:t>
            </a:r>
          </a:p>
          <a:p>
            <a:pPr>
              <a:defRPr/>
            </a:pPr>
            <a:r>
              <a:rPr lang="en-US" altLang="ko-KR" sz="2400" dirty="0"/>
              <a:t>constraint or_fk1 foreign key(</a:t>
            </a:r>
            <a:r>
              <a:rPr lang="en-US" altLang="ko-KR" sz="2400" dirty="0" err="1"/>
              <a:t>or_id</a:t>
            </a:r>
            <a:r>
              <a:rPr lang="en-US" altLang="ko-KR" sz="2400" dirty="0"/>
              <a:t>) references member2(</a:t>
            </a:r>
            <a:r>
              <a:rPr lang="en-US" altLang="ko-KR" sz="2400" dirty="0" err="1"/>
              <a:t>m_id</a:t>
            </a:r>
            <a:r>
              <a:rPr lang="en-US" altLang="ko-KR" sz="2400" dirty="0"/>
              <a:t>),</a:t>
            </a:r>
          </a:p>
          <a:p>
            <a:pPr>
              <a:defRPr/>
            </a:pPr>
            <a:r>
              <a:rPr lang="en-US" altLang="ko-KR" sz="2400" dirty="0"/>
              <a:t>constraint or_fk2 foreign key(</a:t>
            </a:r>
            <a:r>
              <a:rPr lang="en-US" altLang="ko-KR" sz="2400" dirty="0" err="1"/>
              <a:t>or_name</a:t>
            </a:r>
            <a:r>
              <a:rPr lang="en-US" altLang="ko-KR" sz="2400" dirty="0"/>
              <a:t>) references food2(</a:t>
            </a:r>
            <a:r>
              <a:rPr lang="en-US" altLang="ko-KR" sz="2400" dirty="0" err="1"/>
              <a:t>f_name</a:t>
            </a:r>
            <a:r>
              <a:rPr lang="en-US" altLang="ko-KR" sz="2400" dirty="0"/>
              <a:t>)</a:t>
            </a:r>
          </a:p>
          <a:p>
            <a:pPr>
              <a:defRPr/>
            </a:pPr>
            <a:r>
              <a:rPr lang="en-US" altLang="ko-KR" sz="2400" dirty="0"/>
              <a:t>);</a:t>
            </a:r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</p:txBody>
      </p: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46375" y="1722437"/>
            <a:ext cx="914400" cy="72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kumimoji="0" lang="en-US" altLang="ko-KR" sz="2400" b="0" i="0" u="none" strike="noStrike" kern="1200" cap="none" spc="0" normalizeH="0" baseline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044989" y="5972872"/>
            <a:ext cx="7441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13/17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1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 txBox="1"/>
          <p:nvPr/>
        </p:nvSpPr>
        <p:spPr>
          <a:xfrm>
            <a:off x="366576" y="633083"/>
            <a:ext cx="247946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-300" normalizeH="0" baseline="0" dirty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샘플 데이터 입력</a:t>
            </a:r>
          </a:p>
        </p:txBody>
      </p:sp>
      <p:sp>
        <p:nvSpPr>
          <p:cNvPr id="33" name="TextBox 3"/>
          <p:cNvSpPr txBox="1"/>
          <p:nvPr/>
        </p:nvSpPr>
        <p:spPr>
          <a:xfrm>
            <a:off x="202545" y="294529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6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8019" y="190500"/>
            <a:ext cx="6332220" cy="647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29749" y="6125272"/>
            <a:ext cx="7441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14/17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6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 txBox="1"/>
          <p:nvPr/>
        </p:nvSpPr>
        <p:spPr>
          <a:xfrm>
            <a:off x="497754" y="699407"/>
            <a:ext cx="18034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-300" normalizeH="0" baseline="0" dirty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샘플 테스트</a:t>
            </a:r>
          </a:p>
        </p:txBody>
      </p:sp>
      <p:sp>
        <p:nvSpPr>
          <p:cNvPr id="33" name="TextBox 3"/>
          <p:cNvSpPr txBox="1"/>
          <p:nvPr/>
        </p:nvSpPr>
        <p:spPr>
          <a:xfrm>
            <a:off x="202545" y="294529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6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000" y="1331014"/>
            <a:ext cx="5267325" cy="2476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0" y="4319662"/>
            <a:ext cx="5534025" cy="2305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751" y="2384598"/>
            <a:ext cx="3226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‘</a:t>
            </a:r>
            <a:r>
              <a:rPr lang="ko-KR" altLang="en-US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불닭삼각김밥</a:t>
            </a:r>
            <a:r>
              <a:rPr lang="en-US" altLang="ko-KR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’</a:t>
            </a:r>
            <a:r>
              <a:rPr lang="ko-KR" altLang="en-US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의</a:t>
            </a:r>
            <a:r>
              <a:rPr lang="en-US" altLang="ko-KR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ko-KR" altLang="en-US" b="0" i="0" u="none" strike="noStrike" kern="1200" cap="none" spc="0" normalizeH="0" baseline="0" dirty="0" err="1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별점</a:t>
            </a:r>
            <a:r>
              <a:rPr kumimoji="0" lang="ko-KR" altLang="en-US" b="0" i="0" u="none" strike="noStrike" kern="1200" cap="none" spc="0" normalizeH="0" baseline="0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보기</a:t>
            </a:r>
            <a:endParaRPr kumimoji="0" lang="ko-KR" altLang="en-US" b="0" i="0" u="none" strike="noStrike" kern="1200" cap="none" spc="0" normalizeH="0" baseline="0" dirty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607" y="4825856"/>
            <a:ext cx="2554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아이디가 </a:t>
            </a:r>
            <a:r>
              <a:rPr lang="en-US" altLang="ko-KR" dirty="0">
                <a:solidFill>
                  <a:srgbClr val="000000"/>
                </a:solidFill>
                <a:cs typeface="Pretendard"/>
              </a:rPr>
              <a:t>‘a’ </a:t>
            </a:r>
            <a:r>
              <a:rPr lang="ko-KR" altLang="en-US" dirty="0" smtClean="0">
                <a:solidFill>
                  <a:srgbClr val="000000"/>
                </a:solidFill>
                <a:cs typeface="Pretendard"/>
              </a:rPr>
              <a:t>인 회원의 </a:t>
            </a:r>
            <a:endParaRPr lang="en-US" altLang="ko-KR" dirty="0" smtClean="0">
              <a:solidFill>
                <a:srgbClr val="000000"/>
              </a:solidFill>
              <a:cs typeface="Pretendard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주문내역 출력</a:t>
            </a:r>
            <a:endParaRPr kumimoji="0" lang="ko-KR" altLang="en-US" b="0" i="0" u="none" strike="noStrike" kern="1200" cap="none" spc="0" normalizeH="0" baseline="0" dirty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4989" y="5972872"/>
            <a:ext cx="7441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15/17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6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 txBox="1"/>
          <p:nvPr/>
        </p:nvSpPr>
        <p:spPr>
          <a:xfrm>
            <a:off x="530607" y="426847"/>
            <a:ext cx="18341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1" i="0" u="none" strike="noStrike" kern="1200" cap="none" spc="-300" normalizeH="0" baseline="0" dirty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샘플 테스트</a:t>
            </a:r>
          </a:p>
        </p:txBody>
      </p:sp>
      <p:sp>
        <p:nvSpPr>
          <p:cNvPr id="33" name="TextBox 3"/>
          <p:cNvSpPr txBox="1"/>
          <p:nvPr/>
        </p:nvSpPr>
        <p:spPr>
          <a:xfrm>
            <a:off x="202545" y="294529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6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78" y="1977717"/>
            <a:ext cx="7864146" cy="24338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575" y="1474387"/>
            <a:ext cx="97868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리뷰 테이블 </a:t>
            </a:r>
            <a:r>
              <a:rPr lang="ko-KR" altLang="en-US" sz="2000" dirty="0" err="1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별점에</a:t>
            </a:r>
            <a:r>
              <a:rPr lang="ko-KR" altLang="en-US" sz="2000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9</a:t>
            </a:r>
            <a:r>
              <a:rPr lang="ko-KR" altLang="en-US" sz="2000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점을 입력하려 하면 제약조건 위배 </a:t>
            </a: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545" y="4411605"/>
            <a:ext cx="5713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 err="1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회원가입시</a:t>
            </a:r>
            <a:r>
              <a:rPr kumimoji="0" lang="ko-KR" altLang="en-US" sz="2000" b="0" i="0" u="none" strike="noStrike" kern="1200" cap="none" spc="0" normalizeH="0" baseline="0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모든 내용을 </a:t>
            </a:r>
            <a:r>
              <a:rPr lang="ko-KR" altLang="en-US" sz="2000" dirty="0" err="1" smtClean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입력해야함</a:t>
            </a:r>
            <a:endParaRPr kumimoji="0" lang="ko-KR" altLang="en-US" sz="2000" b="0" i="0" u="none" strike="noStrike" kern="1200" cap="none" spc="0" normalizeH="0" baseline="0" dirty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41" y="4914900"/>
            <a:ext cx="6594268" cy="194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44989" y="5972872"/>
            <a:ext cx="74411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16/17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6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</a:rPr>
              <a:t>감사합니다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4497" y="1774824"/>
            <a:ext cx="304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757" y="1649769"/>
            <a:ext cx="18752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컨셉 및 기능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9891" y="3429000"/>
            <a:ext cx="341760" cy="38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8634" y="3341749"/>
            <a:ext cx="2107008" cy="51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spc="-300" dirty="0">
                <a:solidFill>
                  <a:schemeClr val="accent1"/>
                </a:solidFill>
              </a:rPr>
              <a:t>ERD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1705" y="4194711"/>
            <a:ext cx="359268" cy="3888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7736" y="4096801"/>
            <a:ext cx="211202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테이블 명세서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1705" y="4980090"/>
            <a:ext cx="359268" cy="39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5007" y="4882176"/>
            <a:ext cx="113545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쿼리문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1834143" y="2631046"/>
            <a:ext cx="341760" cy="38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2</a:t>
            </a:r>
            <a:endParaRPr kumimoji="0" lang="ko-KR" altLang="en-US" sz="2000" b="1" i="0" u="none" strike="noStrike" kern="1200" cap="none" spc="0" normalizeH="0" baseline="0">
              <a:solidFill>
                <a:srgbClr val="224D6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2539757" y="2525773"/>
            <a:ext cx="287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-300" normalizeH="0" baseline="0" dirty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요구사항 정리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1848685" y="5728709"/>
            <a:ext cx="359268" cy="39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6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2628342" y="5652611"/>
            <a:ext cx="278757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-300" normalizeH="0" baseline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샘플 데이터 테스트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44989" y="5972872"/>
            <a:ext cx="6254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2/17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44989" y="5972872"/>
            <a:ext cx="6254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3/17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2248" y="704218"/>
            <a:ext cx="3373754" cy="852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accent1"/>
                </a:solidFill>
              </a:rPr>
              <a:t>컨셉</a:t>
            </a:r>
            <a:endParaRPr lang="ko-KR" altLang="en-US" sz="5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997" y="2280905"/>
            <a:ext cx="9184005" cy="265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400">
              <a:latin typeface="한컴 윤고딕 760"/>
              <a:ea typeface="한컴 윤고딕 760"/>
              <a:cs typeface="함초롬돋움"/>
            </a:endParaRP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  <a:cs typeface="함초롬돋움"/>
              </a:rPr>
              <a:t>편의점에서 음식을 고를 때 </a:t>
            </a: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  <a:cs typeface="함초롬돋움"/>
              </a:rPr>
              <a:t>이 음식이 맛있는지 맛없는지 경험이 없기 때문에 고민하게 된다.</a:t>
            </a: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  <a:cs typeface="함초롬돋움"/>
              </a:rPr>
              <a:t>그래서 음식 이름을 검색하면</a:t>
            </a: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  <a:cs typeface="함초롬돋움"/>
              </a:rPr>
              <a:t>그 음식의 이름과 음식 리뷰 점수가 출력되는 시스템으로</a:t>
            </a: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  <a:cs typeface="함초롬돋움"/>
              </a:rPr>
              <a:t>먹을 음식을 쉽게 결정하려 한다. </a:t>
            </a:r>
          </a:p>
          <a:p>
            <a:pPr>
              <a:defRPr/>
            </a:pPr>
            <a:r>
              <a:rPr lang="ko-KR" altLang="en-US" sz="2400">
                <a:latin typeface="맑은 고딕"/>
                <a:ea typeface="맑은 고딕"/>
                <a:cs typeface="함초롬돋움"/>
              </a:rPr>
              <a:t>또한 원하는 음식을 편의점에 주문하고 싶다.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4378" y="272716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1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3372" y="720092"/>
            <a:ext cx="3373754" cy="852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 b="1" spc="-300">
                <a:solidFill>
                  <a:schemeClr val="accent1"/>
                </a:solidFill>
              </a:rPr>
              <a:t>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22" y="2525074"/>
            <a:ext cx="10596883" cy="20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400">
              <a:latin typeface="맑은 고딕"/>
              <a:ea typeface="맑은 고딕"/>
              <a:cs typeface="함초롬돋움"/>
            </a:endParaRPr>
          </a:p>
          <a:p>
            <a:pPr>
              <a:defRPr/>
            </a:pPr>
            <a:r>
              <a:rPr lang="ko-KR" altLang="en-US" sz="2600">
                <a:latin typeface="맑은 고딕"/>
                <a:ea typeface="맑은 고딕"/>
                <a:cs typeface="함초롬돋움"/>
              </a:rPr>
              <a:t>음식 이름을 검색하면</a:t>
            </a:r>
          </a:p>
          <a:p>
            <a:pPr>
              <a:defRPr/>
            </a:pPr>
            <a:r>
              <a:rPr lang="ko-KR" altLang="en-US" sz="2600">
                <a:latin typeface="맑은 고딕"/>
                <a:ea typeface="맑은 고딕"/>
                <a:cs typeface="함초롬돋움"/>
              </a:rPr>
              <a:t>그 음식의 이름과 음식 리뷰 점수가 출력된다.</a:t>
            </a:r>
          </a:p>
          <a:p>
            <a:pPr>
              <a:defRPr/>
            </a:pPr>
            <a:r>
              <a:rPr lang="ko-KR" altLang="en-US" sz="2600">
                <a:latin typeface="맑은 고딕"/>
                <a:ea typeface="맑은 고딕"/>
                <a:cs typeface="함초롬돋움"/>
              </a:rPr>
              <a:t>또한 편의점 상품 주문 정보를 입력하고</a:t>
            </a:r>
            <a:r>
              <a:rPr lang="en-US" altLang="ko-KR" sz="2600">
                <a:latin typeface="맑은 고딕"/>
                <a:ea typeface="맑은 고딕"/>
                <a:cs typeface="함초롬돋움"/>
              </a:rPr>
              <a:t>,</a:t>
            </a:r>
            <a:r>
              <a:rPr lang="ko-KR" altLang="en-US" sz="2600">
                <a:latin typeface="맑은 고딕"/>
                <a:ea typeface="맑은 고딕"/>
                <a:cs typeface="함초롬돋움"/>
              </a:rPr>
              <a:t>주문 정보를 출력할 수 있다.</a:t>
            </a:r>
          </a:p>
          <a:p>
            <a:pPr>
              <a:defRPr/>
            </a:pPr>
            <a:endParaRPr lang="ko-KR" altLang="en-US" sz="2600">
              <a:latin typeface="맑은 고딕"/>
              <a:ea typeface="맑은 고딕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4989" y="5972872"/>
            <a:ext cx="6254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4/17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2627" y="938219"/>
            <a:ext cx="4042686" cy="84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 b="1" spc="-300" dirty="0">
                <a:solidFill>
                  <a:schemeClr val="accent1"/>
                </a:solidFill>
              </a:rPr>
              <a:t>요구사항 정리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069" y="1950132"/>
            <a:ext cx="9644382" cy="441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400">
              <a:latin typeface="맑은 고딕"/>
              <a:ea typeface="맑은 고딕"/>
              <a:cs typeface="함초롬돋움"/>
            </a:endParaRP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회원가입시 ID,비밀번호,이름,주소를 입력한다.</a:t>
            </a: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회원가입시 내용은 모두 입력해야 한다.</a:t>
            </a:r>
          </a:p>
          <a:p>
            <a:pPr>
              <a:defRPr/>
            </a:pPr>
            <a:endParaRPr lang="ko-KR" altLang="en-US" sz="2000">
              <a:latin typeface="맑은 고딕"/>
              <a:ea typeface="맑은 고딕"/>
              <a:cs typeface="함초롬돋움"/>
            </a:endParaRP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음식은 상품명,상품종류,표준유통기한,출시날짜를 입력한다.</a:t>
            </a: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음식의 이름은 반드시 입력해야 한다.</a:t>
            </a:r>
          </a:p>
          <a:p>
            <a:pPr>
              <a:defRPr/>
            </a:pPr>
            <a:endParaRPr lang="ko-KR" altLang="en-US" sz="2000">
              <a:latin typeface="맑은 고딕"/>
              <a:ea typeface="맑은 고딕"/>
              <a:cs typeface="함초롬돋움"/>
            </a:endParaRP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리뷰는 상품명,ID,별점,작성날짜를 입력한다.</a:t>
            </a: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별점은 1점부터 5점까지 줄 수있다.</a:t>
            </a: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상품명과 별점은 반드시 입력해야 한다.</a:t>
            </a: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음식을 찾으면 사람들이 매긴 점수들을 출력한다.</a:t>
            </a:r>
          </a:p>
          <a:p>
            <a:pPr>
              <a:defRPr/>
            </a:pPr>
            <a:endParaRPr lang="ko-KR" altLang="en-US" sz="2000">
              <a:latin typeface="맑은 고딕"/>
              <a:ea typeface="맑은 고딕"/>
              <a:cs typeface="함초롬돋움"/>
            </a:endParaRP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주문시 주문자ID,상품명,주문수량,수령편의점명 입력으로</a:t>
            </a: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  <a:cs typeface="함초롬돋움"/>
              </a:rPr>
              <a:t>상품을 주문할 수 있다.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44989" y="5972872"/>
            <a:ext cx="6254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5/17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 txBox="1"/>
          <p:nvPr/>
        </p:nvSpPr>
        <p:spPr>
          <a:xfrm>
            <a:off x="3452007" y="214548"/>
            <a:ext cx="466826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5000" b="1" i="0" u="none" strike="noStrike" kern="1200" cap="none" spc="-300" normalizeH="0" baseline="0" dirty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요구사항  </a:t>
            </a:r>
            <a:r>
              <a:rPr kumimoji="0" lang="ko-KR" altLang="en-US" sz="5000" b="1" i="0" u="none" strike="noStrike" kern="1200" cap="none" spc="-300" normalizeH="0" baseline="0" dirty="0" err="1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정리표</a:t>
            </a:r>
            <a:endParaRPr kumimoji="0" lang="ko-KR" altLang="en-US" sz="5000" b="1" i="0" u="none" strike="noStrike" kern="1200" cap="none" spc="-300" normalizeH="0" baseline="0" dirty="0">
              <a:solidFill>
                <a:srgbClr val="224D6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31629" y="214548"/>
            <a:ext cx="3272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2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1056" y="1550621"/>
            <a:ext cx="8559023" cy="42664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8065" y="4370120"/>
            <a:ext cx="148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 NULL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044989" y="5972872"/>
            <a:ext cx="6254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6/17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7579282" y="2574658"/>
            <a:ext cx="436259" cy="247213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57470" y="2567387"/>
            <a:ext cx="538053" cy="25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atin typeface="맑은 고딕"/>
                <a:ea typeface="맑은 고딕"/>
                <a:cs typeface="함초롬돋움"/>
              </a:rPr>
              <a:t>음식</a:t>
            </a:r>
          </a:p>
        </p:txBody>
      </p:sp>
      <p:sp>
        <p:nvSpPr>
          <p:cNvPr id="33" name="TextBox 3"/>
          <p:cNvSpPr txBox="1"/>
          <p:nvPr/>
        </p:nvSpPr>
        <p:spPr>
          <a:xfrm>
            <a:off x="202545" y="294529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8008" y="3078234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N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44989" y="5972872"/>
            <a:ext cx="6254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7/17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7728523" y="2676697"/>
            <a:ext cx="574036" cy="2493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79313" y="2652970"/>
            <a:ext cx="465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음식</a:t>
            </a:r>
            <a:endParaRPr lang="ko-KR" altLang="en-US" sz="11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AA4C15-918B-4771-858C-7124F2B19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" t="10886" r="10060"/>
          <a:stretch/>
        </p:blipFill>
        <p:spPr>
          <a:xfrm>
            <a:off x="877532" y="633083"/>
            <a:ext cx="10167457" cy="6111380"/>
          </a:xfrm>
          <a:prstGeom prst="rect">
            <a:avLst/>
          </a:prstGeom>
        </p:spPr>
      </p:pic>
      <p:sp>
        <p:nvSpPr>
          <p:cNvPr id="27" name="TextBox 4"/>
          <p:cNvSpPr txBox="1"/>
          <p:nvPr/>
        </p:nvSpPr>
        <p:spPr>
          <a:xfrm>
            <a:off x="5242153" y="65314"/>
            <a:ext cx="143821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400" b="1" i="0" u="none" strike="noStrike" kern="1200" cap="none" spc="-300" normalizeH="0" baseline="0" dirty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ERD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888" y="3078234"/>
            <a:ext cx="18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0326" y="3062845"/>
            <a:ext cx="18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434" y="3427163"/>
            <a:ext cx="18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93872" y="3427163"/>
            <a:ext cx="18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 txBox="1"/>
          <p:nvPr/>
        </p:nvSpPr>
        <p:spPr>
          <a:xfrm>
            <a:off x="4364280" y="180383"/>
            <a:ext cx="3498073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000" b="1" i="0" u="none" strike="noStrike" kern="1200" cap="none" spc="-300" normalizeH="0" baseline="0" dirty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ERD CLOUD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1381" y="1400945"/>
            <a:ext cx="7329160" cy="5034086"/>
          </a:xfrm>
          <a:prstGeom prst="rect">
            <a:avLst/>
          </a:prstGeom>
        </p:spPr>
      </p:pic>
      <p:sp>
        <p:nvSpPr>
          <p:cNvPr id="30" name="TextBox 3"/>
          <p:cNvSpPr txBox="1"/>
          <p:nvPr/>
        </p:nvSpPr>
        <p:spPr>
          <a:xfrm>
            <a:off x="144378" y="272716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44989" y="5972872"/>
            <a:ext cx="6254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8/17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2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 txBox="1"/>
          <p:nvPr/>
        </p:nvSpPr>
        <p:spPr>
          <a:xfrm>
            <a:off x="308409" y="921393"/>
            <a:ext cx="31037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1" i="0" u="none" strike="noStrike" kern="1200" cap="none" spc="-300" normalizeH="0" baseline="0" dirty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테이블 명세서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12752" y="0"/>
            <a:ext cx="4725744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30940" y="720553"/>
            <a:ext cx="1199712" cy="296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회원 테이블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01564" y="2341693"/>
            <a:ext cx="1199712" cy="29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음식 테이블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45191" y="4363030"/>
            <a:ext cx="1199712" cy="29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리뷰 테이블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52461" y="6020816"/>
            <a:ext cx="1199712" cy="29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주문 테이블</a:t>
            </a:r>
          </a:p>
        </p:txBody>
      </p:sp>
      <p:sp>
        <p:nvSpPr>
          <p:cNvPr id="34" name="TextBox 3"/>
          <p:cNvSpPr txBox="1"/>
          <p:nvPr/>
        </p:nvSpPr>
        <p:spPr>
          <a:xfrm>
            <a:off x="144378" y="272716"/>
            <a:ext cx="328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latin typeface="Pretendard"/>
                <a:ea typeface="Pretendard"/>
                <a:cs typeface="Pretendard"/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44989" y="5972872"/>
            <a:ext cx="6254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 smtClean="0">
                <a:solidFill>
                  <a:schemeClr val="accent1"/>
                </a:solidFill>
              </a:rPr>
              <a:t>9/17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391</Words>
  <Application>Microsoft Office PowerPoint</Application>
  <PresentationFormat>와이드스크린</PresentationFormat>
  <Paragraphs>136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Pretendard</vt:lpstr>
      <vt:lpstr>Pretendard Black</vt:lpstr>
      <vt:lpstr>맑은 고딕</vt:lpstr>
      <vt:lpstr>한컴 윤고딕 760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human-07</cp:lastModifiedBy>
  <cp:revision>76</cp:revision>
  <dcterms:created xsi:type="dcterms:W3CDTF">2022-08-03T01:14:38Z</dcterms:created>
  <dcterms:modified xsi:type="dcterms:W3CDTF">2024-02-13T03:28:37Z</dcterms:modified>
  <cp:version/>
</cp:coreProperties>
</file>