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1" r:id="rId5"/>
    <p:sldId id="286" r:id="rId6"/>
    <p:sldId id="319" r:id="rId7"/>
    <p:sldId id="259" r:id="rId8"/>
    <p:sldId id="260" r:id="rId9"/>
    <p:sldId id="288" r:id="rId10"/>
    <p:sldId id="290" r:id="rId11"/>
    <p:sldId id="289" r:id="rId12"/>
    <p:sldId id="291" r:id="rId13"/>
    <p:sldId id="292" r:id="rId14"/>
    <p:sldId id="262" r:id="rId15"/>
    <p:sldId id="309" r:id="rId16"/>
    <p:sldId id="308" r:id="rId17"/>
    <p:sldId id="269" r:id="rId18"/>
    <p:sldId id="293" r:id="rId19"/>
    <p:sldId id="294" r:id="rId20"/>
    <p:sldId id="295" r:id="rId21"/>
    <p:sldId id="296" r:id="rId22"/>
    <p:sldId id="298" r:id="rId23"/>
    <p:sldId id="297" r:id="rId24"/>
    <p:sldId id="300" r:id="rId25"/>
    <p:sldId id="301" r:id="rId26"/>
    <p:sldId id="304" r:id="rId27"/>
    <p:sldId id="303" r:id="rId28"/>
    <p:sldId id="305" r:id="rId29"/>
    <p:sldId id="302" r:id="rId30"/>
    <p:sldId id="306" r:id="rId31"/>
    <p:sldId id="318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284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786"/>
    <a:srgbClr val="FFD961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178" autoAdjust="0"/>
  </p:normalViewPr>
  <p:slideViewPr>
    <p:cSldViewPr>
      <p:cViewPr varScale="1">
        <p:scale>
          <a:sx n="84" d="100"/>
          <a:sy n="84" d="100"/>
        </p:scale>
        <p:origin x="-6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DE29A-A99E-4100-83E3-85B3C3BFF3FE}" type="datetimeFigureOut">
              <a:rPr lang="ko-KR" altLang="en-US" smtClean="0"/>
              <a:pPr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3F10-0C88-4CD7-9215-65109D44CC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dirty="0" smtClean="0"/>
              <a:t>주제 선정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ERD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테이블명세서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테이블 구축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DB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하드웨어 정보 </a:t>
            </a:r>
            <a:r>
              <a:rPr lang="en-US" altLang="ko-KR" baseline="0" dirty="0" smtClean="0"/>
              <a:t>( CPU, RAM, </a:t>
            </a:r>
            <a:r>
              <a:rPr lang="ko-KR" altLang="en-US" baseline="0" dirty="0" smtClean="0"/>
              <a:t>운영체제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디비프로그램</a:t>
            </a:r>
            <a:r>
              <a:rPr lang="ko-KR" altLang="en-US" baseline="0" dirty="0" smtClean="0"/>
              <a:t> 및 버전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계정정보 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기능에 대한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쿼리문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B3F10-0C88-4CD7-9215-65109D44CC3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B3F10-0C88-4CD7-9215-65109D44CC3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C29D-497F-4D8C-B6AA-7E2113EE87FB}" type="datetime1">
              <a:rPr lang="ko-KR" altLang="en-US" smtClean="0"/>
              <a:pPr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0F5B-26CA-4CBA-AACC-010815BD67BB}" type="datetime1">
              <a:rPr lang="ko-KR" altLang="en-US" smtClean="0"/>
              <a:pPr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2C-ED1B-4AD4-866F-0112C68BBF1C}" type="datetime1">
              <a:rPr lang="ko-KR" altLang="en-US" smtClean="0"/>
              <a:pPr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3E1A-3228-4DEF-B2D9-6C078A7DC089}" type="datetime1">
              <a:rPr lang="ko-KR" altLang="en-US" smtClean="0"/>
              <a:pPr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D0AD-FF1B-4412-BDEC-D9CEBCE0D597}" type="datetime1">
              <a:rPr lang="ko-KR" altLang="en-US" smtClean="0"/>
              <a:pPr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ACCA-7384-4056-A93F-46DB062D6AC3}" type="datetime1">
              <a:rPr lang="ko-KR" altLang="en-US" smtClean="0"/>
              <a:pPr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3CBD-6AE4-4770-A68D-010E85EB65FA}" type="datetime1">
              <a:rPr lang="ko-KR" altLang="en-US" smtClean="0"/>
              <a:pPr/>
              <a:t>2022-08-22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D0F4-F035-46E4-B5C9-27987EA9BA9B}" type="datetime1">
              <a:rPr lang="ko-KR" altLang="en-US" smtClean="0"/>
              <a:pPr/>
              <a:t>2022-08-22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40FB-6FC3-4871-B32C-381C633A4B26}" type="datetime1">
              <a:rPr lang="ko-KR" altLang="en-US" smtClean="0"/>
              <a:pPr/>
              <a:t>2022-08-22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2C52-E85A-4A94-B013-73F5C98210D6}" type="datetime1">
              <a:rPr lang="ko-KR" altLang="en-US" smtClean="0"/>
              <a:pPr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F65D-E935-4CF3-81B7-2D09BEFA17C3}" type="datetime1">
              <a:rPr lang="ko-KR" altLang="en-US" smtClean="0"/>
              <a:pPr/>
              <a:t>2022-08-22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DA853-8F66-4ECC-A639-539A2DE6BF39}" type="datetime1">
              <a:rPr lang="ko-KR" altLang="en-US" smtClean="0"/>
              <a:pPr/>
              <a:t>2022-08-22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4B420-937D-4E9B-8505-BA88B00CEB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2786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571868" y="3857628"/>
            <a:ext cx="1785950" cy="2286016"/>
          </a:xfrm>
          <a:prstGeom prst="rect">
            <a:avLst/>
          </a:prstGeom>
          <a:solidFill>
            <a:srgbClr val="512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조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홍나영 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800" dirty="0" smtClean="0">
                <a:latin typeface="나눔바른고딕" pitchFamily="50" charset="-127"/>
                <a:ea typeface="나눔바른고딕" pitchFamily="50" charset="-127"/>
              </a:rPr>
              <a:t>권병국 </a:t>
            </a: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800" dirty="0" err="1" smtClean="0">
                <a:latin typeface="나눔바른고딕" pitchFamily="50" charset="-127"/>
                <a:ea typeface="나눔바른고딕" pitchFamily="50" charset="-127"/>
              </a:rPr>
              <a:t>박지담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428736"/>
            <a:ext cx="76328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나눔바른고딕" pitchFamily="50" charset="-127"/>
                <a:ea typeface="나눔바른고딕" pitchFamily="50" charset="-127"/>
              </a:rPr>
              <a:t>미니프로젝트</a:t>
            </a:r>
            <a:endParaRPr lang="en-US" altLang="ko-KR" sz="4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3200" dirty="0" smtClean="0">
                <a:latin typeface="나눔바른고딕" pitchFamily="50" charset="-127"/>
                <a:ea typeface="나눔바른고딕" pitchFamily="50" charset="-127"/>
              </a:rPr>
              <a:t>- ERD </a:t>
            </a:r>
            <a:r>
              <a:rPr lang="ko-KR" altLang="en-US" sz="3200" dirty="0" smtClean="0">
                <a:latin typeface="나눔바른고딕" pitchFamily="50" charset="-127"/>
                <a:ea typeface="나눔바른고딕" pitchFamily="50" charset="-127"/>
              </a:rPr>
              <a:t>설계를 기반으로 한 테이블 생성 </a:t>
            </a:r>
            <a:r>
              <a:rPr lang="en-US" altLang="ko-KR" sz="3200" dirty="0" smtClean="0">
                <a:latin typeface="나눔바른고딕" pitchFamily="50" charset="-127"/>
                <a:ea typeface="나눔바른고딕" pitchFamily="50" charset="-127"/>
              </a:rPr>
              <a:t>-</a:t>
            </a:r>
            <a:endParaRPr lang="ko-KR" altLang="en-US" sz="32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95736" y="1200172"/>
            <a:ext cx="4680000" cy="0"/>
          </a:xfrm>
          <a:prstGeom prst="line">
            <a:avLst/>
          </a:prstGeom>
          <a:ln w="38100"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95736" y="3000372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1247797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18" name="Picture 2" descr="마켓컬리, 5년만에 보라색 BI 바꾼다 &lt; 일반 &lt; 산업 &lt; 기사본문 - 이코노믹리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03041"/>
            <a:ext cx="1440160" cy="9217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데이터 테이블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04024" y="1700808"/>
            <a:ext cx="4067976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create table goods(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goodno</a:t>
            </a:r>
            <a:r>
              <a:rPr lang="en-US" altLang="ko-KR" dirty="0" smtClean="0">
                <a:solidFill>
                  <a:schemeClr val="tx1"/>
                </a:solidFill>
              </a:rPr>
              <a:t> number primary key,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gname</a:t>
            </a:r>
            <a:r>
              <a:rPr lang="en-US" altLang="ko-KR" dirty="0" smtClean="0">
                <a:solidFill>
                  <a:schemeClr val="tx1"/>
                </a:solidFill>
              </a:rPr>
              <a:t> varchar2(20) not null,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stock number,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price number);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244079"/>
            <a:ext cx="15121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ea typeface="나눔바른고딕"/>
              </a:rPr>
              <a:t>&lt; </a:t>
            </a:r>
            <a:r>
              <a:rPr lang="ko-KR" altLang="en-US" sz="1900" b="1" dirty="0" smtClean="0">
                <a:ea typeface="나눔바른고딕"/>
              </a:rPr>
              <a:t>상품 </a:t>
            </a:r>
            <a:r>
              <a:rPr lang="en-US" altLang="ko-KR" sz="1900" b="1" dirty="0" smtClean="0">
                <a:ea typeface="나눔바른고딕"/>
              </a:rPr>
              <a:t>&gt;</a:t>
            </a:r>
            <a:endParaRPr lang="ko-KR" altLang="en-US" sz="1900" b="1" dirty="0">
              <a:ea typeface="나눔바른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76056" y="1844824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CREATE SEQUENCE </a:t>
            </a:r>
            <a:r>
              <a:rPr lang="en-US" altLang="ko-KR" dirty="0" err="1" smtClean="0"/>
              <a:t>gno_SEQ</a:t>
            </a:r>
            <a:endParaRPr lang="en-US" altLang="ko-KR" dirty="0" smtClean="0"/>
          </a:p>
          <a:p>
            <a:r>
              <a:rPr lang="en-US" altLang="ko-KR" dirty="0" smtClean="0"/>
              <a:t>START WITH 1</a:t>
            </a:r>
          </a:p>
          <a:p>
            <a:r>
              <a:rPr lang="en-US" altLang="ko-KR" dirty="0" smtClean="0"/>
              <a:t>INCREMENT BY 1;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5534" y="4221088"/>
          <a:ext cx="8352932" cy="15121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3276"/>
                <a:gridCol w="1193276"/>
                <a:gridCol w="1193276"/>
                <a:gridCol w="1193276"/>
                <a:gridCol w="1193276"/>
                <a:gridCol w="1193276"/>
                <a:gridCol w="1193276"/>
              </a:tblGrid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/>
                        <a:t>테이블명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/>
                        <a:t>상품 </a:t>
                      </a:r>
                      <a:r>
                        <a:rPr lang="en-US" altLang="ko-KR" sz="1300" b="1" u="none" strike="noStrike" dirty="0"/>
                        <a:t>( </a:t>
                      </a:r>
                      <a:r>
                        <a:rPr lang="en-US" sz="1300" b="1" u="none" strike="noStrike" dirty="0"/>
                        <a:t>Goods 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/>
                        <a:t>NO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/>
                        <a:t>컬럼</a:t>
                      </a:r>
                      <a:r>
                        <a:rPr lang="en-US" sz="1300" b="1" u="none" strike="noStrike" dirty="0"/>
                        <a:t>ID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/>
                        <a:t>컬럼설명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/>
                        <a:t>TYPE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/>
                        <a:t>길이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/>
                        <a:t>NULL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/>
                        <a:t>비고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/>
                        <a:t>goodno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/>
                        <a:t>상품번호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number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PK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gname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/>
                        <a:t>상품명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varchar2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/>
                        <a:t>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not null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stock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/>
                        <a:t>재고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number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price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/>
                        <a:t>가격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number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데이터 테이블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04024" y="2003090"/>
            <a:ext cx="3923960" cy="2434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create table spell(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orderno</a:t>
            </a:r>
            <a:r>
              <a:rPr lang="en-US" altLang="ko-KR" dirty="0" smtClean="0">
                <a:solidFill>
                  <a:schemeClr val="tx1"/>
                </a:solidFill>
              </a:rPr>
              <a:t> number primary key,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id varchar2(10),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goodno</a:t>
            </a:r>
            <a:r>
              <a:rPr lang="en-US" altLang="ko-KR" dirty="0" smtClean="0">
                <a:solidFill>
                  <a:schemeClr val="tx1"/>
                </a:solidFill>
              </a:rPr>
              <a:t> number,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orst</a:t>
            </a:r>
            <a:r>
              <a:rPr lang="en-US" altLang="ko-KR" dirty="0" smtClean="0">
                <a:solidFill>
                  <a:schemeClr val="tx1"/>
                </a:solidFill>
              </a:rPr>
              <a:t> number,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foreign key(</a:t>
            </a:r>
            <a:r>
              <a:rPr lang="en-US" altLang="ko-KR" dirty="0" err="1" smtClean="0">
                <a:solidFill>
                  <a:schemeClr val="tx1"/>
                </a:solidFill>
              </a:rPr>
              <a:t>goodno</a:t>
            </a:r>
            <a:r>
              <a:rPr lang="en-US" altLang="ko-KR" dirty="0" smtClean="0">
                <a:solidFill>
                  <a:schemeClr val="tx1"/>
                </a:solidFill>
              </a:rPr>
              <a:t>) references goods(</a:t>
            </a:r>
            <a:r>
              <a:rPr lang="en-US" altLang="ko-KR" dirty="0" err="1" smtClean="0">
                <a:solidFill>
                  <a:schemeClr val="tx1"/>
                </a:solidFill>
              </a:rPr>
              <a:t>goodno</a:t>
            </a:r>
            <a:r>
              <a:rPr lang="en-US" altLang="ko-KR" dirty="0" smtClean="0">
                <a:solidFill>
                  <a:schemeClr val="tx1"/>
                </a:solidFill>
              </a:rPr>
              <a:t>) on delete set null,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foreign key(id) references customer(id) on delete set null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244079"/>
            <a:ext cx="15121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ea typeface="나눔바른고딕"/>
              </a:rPr>
              <a:t>&lt; </a:t>
            </a:r>
            <a:r>
              <a:rPr lang="ko-KR" altLang="en-US" sz="1900" b="1" dirty="0" smtClean="0">
                <a:ea typeface="나눔바른고딕"/>
              </a:rPr>
              <a:t>주문 </a:t>
            </a:r>
            <a:r>
              <a:rPr lang="en-US" altLang="ko-KR" sz="1900" b="1" dirty="0" smtClean="0">
                <a:ea typeface="나눔바른고딕"/>
              </a:rPr>
              <a:t>&gt;</a:t>
            </a:r>
            <a:endParaRPr lang="ko-KR" altLang="en-US" sz="1900" b="1" dirty="0">
              <a:ea typeface="나눔바른고딕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5537" y="4725144"/>
          <a:ext cx="8280919" cy="15121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51309"/>
                <a:gridCol w="1218921"/>
                <a:gridCol w="1035115"/>
                <a:gridCol w="1035115"/>
                <a:gridCol w="1035115"/>
                <a:gridCol w="906870"/>
                <a:gridCol w="806107"/>
                <a:gridCol w="1392367"/>
              </a:tblGrid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>
                          <a:solidFill>
                            <a:schemeClr val="tx1"/>
                          </a:solidFill>
                        </a:rPr>
                        <a:t>테이블명</a:t>
                      </a:r>
                      <a:endParaRPr lang="ko-KR" altLang="en-US" sz="13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D96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solidFill>
                            <a:schemeClr val="tx1"/>
                          </a:solidFill>
                        </a:rPr>
                        <a:t>주문 </a:t>
                      </a:r>
                      <a:r>
                        <a:rPr lang="en-US" altLang="ko-KR" sz="1300" b="1" u="none" strike="noStrike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</a:rPr>
                        <a:t>Spell )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D9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>
                          <a:solidFill>
                            <a:schemeClr val="tx1"/>
                          </a:solidFill>
                        </a:rPr>
                        <a:t>컬럼</a:t>
                      </a: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D9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>
                          <a:solidFill>
                            <a:schemeClr val="tx1"/>
                          </a:solidFill>
                        </a:rPr>
                        <a:t>컬럼설명</a:t>
                      </a:r>
                      <a:endParaRPr lang="ko-KR" altLang="en-US" sz="13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D9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D9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solidFill>
                            <a:schemeClr val="tx1"/>
                          </a:solidFill>
                        </a:rPr>
                        <a:t>길이</a:t>
                      </a:r>
                      <a:endParaRPr lang="ko-KR" altLang="en-US" sz="13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D9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D96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3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D96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/>
                        <a:t>주문번호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/>
                        <a:t>orderno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number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PK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/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/>
                        <a:t>고객아이디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varchar2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10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/>
                        <a:t>FK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delete set null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/>
                        <a:t>상품번호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goodno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number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FK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delete set null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/>
                        <a:t>주문수량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/>
                        <a:t>orst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number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860032" y="2276872"/>
            <a:ext cx="367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CREATE SEQUENCE </a:t>
            </a:r>
            <a:r>
              <a:rPr lang="en-US" altLang="ko-KR" dirty="0" err="1" smtClean="0"/>
              <a:t>ono_SEQ</a:t>
            </a:r>
            <a:endParaRPr lang="en-US" altLang="ko-KR" dirty="0" smtClean="0"/>
          </a:p>
          <a:p>
            <a:r>
              <a:rPr lang="en-US" altLang="ko-KR" dirty="0" smtClean="0"/>
              <a:t>START WITH 1</a:t>
            </a:r>
          </a:p>
          <a:p>
            <a:r>
              <a:rPr lang="en-US" altLang="ko-KR" dirty="0" smtClean="0"/>
              <a:t>INCREMENT BY 1;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데이터 테이블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172071"/>
            <a:ext cx="15121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ea typeface="나눔바른고딕"/>
              </a:rPr>
              <a:t>&lt; </a:t>
            </a:r>
            <a:r>
              <a:rPr lang="ko-KR" altLang="en-US" sz="1900" b="1" dirty="0" err="1" smtClean="0">
                <a:ea typeface="나눔바른고딕"/>
              </a:rPr>
              <a:t>게시글</a:t>
            </a:r>
            <a:r>
              <a:rPr lang="ko-KR" altLang="en-US" sz="1900" b="1" dirty="0" smtClean="0">
                <a:ea typeface="나눔바른고딕"/>
              </a:rPr>
              <a:t> </a:t>
            </a:r>
            <a:r>
              <a:rPr lang="en-US" altLang="ko-KR" sz="1900" b="1" dirty="0" smtClean="0">
                <a:ea typeface="나눔바른고딕"/>
              </a:rPr>
              <a:t>&gt;</a:t>
            </a:r>
            <a:endParaRPr lang="ko-KR" altLang="en-US" sz="1900" b="1" dirty="0">
              <a:ea typeface="나눔바른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4320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create table board(</a:t>
            </a:r>
          </a:p>
          <a:p>
            <a:r>
              <a:rPr lang="en-US" altLang="ko-KR" dirty="0" err="1" smtClean="0"/>
              <a:t>bno</a:t>
            </a:r>
            <a:r>
              <a:rPr lang="en-US" altLang="ko-KR" dirty="0" smtClean="0"/>
              <a:t> number primary key,</a:t>
            </a:r>
          </a:p>
          <a:p>
            <a:r>
              <a:rPr lang="en-US" altLang="ko-KR" dirty="0" smtClean="0"/>
              <a:t>id varchar2(10),</a:t>
            </a:r>
          </a:p>
          <a:p>
            <a:r>
              <a:rPr lang="en-US" altLang="ko-KR" dirty="0" smtClean="0"/>
              <a:t>title varchar2(20),</a:t>
            </a:r>
          </a:p>
          <a:p>
            <a:r>
              <a:rPr lang="en-US" altLang="ko-KR" dirty="0" smtClean="0"/>
              <a:t>body varchar2(20),</a:t>
            </a:r>
          </a:p>
          <a:p>
            <a:r>
              <a:rPr lang="en-US" altLang="ko-KR" dirty="0" smtClean="0"/>
              <a:t>wd date default </a:t>
            </a:r>
            <a:r>
              <a:rPr lang="en-US" altLang="ko-KR" dirty="0" err="1" smtClean="0"/>
              <a:t>sysdate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gname</a:t>
            </a:r>
            <a:r>
              <a:rPr lang="en-US" altLang="ko-KR" dirty="0" smtClean="0"/>
              <a:t> varchar2(20),</a:t>
            </a:r>
          </a:p>
          <a:p>
            <a:r>
              <a:rPr lang="en-US" altLang="ko-KR" dirty="0" smtClean="0"/>
              <a:t>foreign key (id) references customer </a:t>
            </a:r>
          </a:p>
          <a:p>
            <a:r>
              <a:rPr lang="en-US" altLang="ko-KR" dirty="0" smtClean="0"/>
              <a:t>(id) on delete set null</a:t>
            </a:r>
          </a:p>
          <a:p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5076056" y="1916832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CREATE SEQUENCE </a:t>
            </a:r>
            <a:r>
              <a:rPr lang="en-US" altLang="ko-KR" dirty="0" err="1" smtClean="0"/>
              <a:t>bno_SEQ</a:t>
            </a:r>
            <a:endParaRPr lang="en-US" altLang="ko-KR" dirty="0" smtClean="0"/>
          </a:p>
          <a:p>
            <a:r>
              <a:rPr lang="en-US" altLang="ko-KR" dirty="0" smtClean="0"/>
              <a:t>START WITH 1</a:t>
            </a:r>
          </a:p>
          <a:p>
            <a:r>
              <a:rPr lang="en-US" altLang="ko-KR" dirty="0" smtClean="0"/>
              <a:t>INCREMENT BY 1;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5535" y="4581128"/>
          <a:ext cx="8352930" cy="1676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3276"/>
                <a:gridCol w="1193276"/>
                <a:gridCol w="1193276"/>
                <a:gridCol w="1193276"/>
                <a:gridCol w="1193276"/>
                <a:gridCol w="1095645"/>
                <a:gridCol w="1290905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/>
                        <a:t>테이블명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/>
                        <a:t>게시글</a:t>
                      </a:r>
                      <a:r>
                        <a:rPr lang="ko-KR" altLang="en-US" sz="1300" b="1" u="none" strike="noStrike" dirty="0"/>
                        <a:t> </a:t>
                      </a:r>
                      <a:r>
                        <a:rPr lang="en-US" altLang="ko-KR" sz="1300" b="1" u="none" strike="noStrike" dirty="0"/>
                        <a:t>( </a:t>
                      </a:r>
                      <a:r>
                        <a:rPr lang="en-US" sz="1300" b="1" u="none" strike="noStrike" dirty="0"/>
                        <a:t>Board 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/>
                        <a:t>NO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/>
                        <a:t>컬럼</a:t>
                      </a:r>
                      <a:r>
                        <a:rPr lang="en-US" sz="1300" b="1" u="none" strike="noStrike" dirty="0"/>
                        <a:t>ID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/>
                        <a:t>컬럼설명</a:t>
                      </a:r>
                      <a:endParaRPr lang="ko-KR" altLang="en-US" sz="13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/>
                        <a:t>TYPE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/>
                        <a:t>길이</a:t>
                      </a:r>
                      <a:endParaRPr lang="ko-KR" altLang="en-US" sz="13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/>
                        <a:t>NULL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/>
                        <a:t>비고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/>
                        <a:t>bno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 err="1"/>
                        <a:t>게시글번호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number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/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PK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id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/>
                        <a:t>고객아이디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varchar2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10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FK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title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/>
                        <a:t>글제목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varchar2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20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body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/>
                        <a:t>글내용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varchar2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20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wd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/>
                        <a:t>작성일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date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default sysdate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6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gname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/>
                        <a:t>상품명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varchar2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20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34397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데이터 테이블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244079"/>
            <a:ext cx="22322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ea typeface="나눔바른고딕"/>
              </a:rPr>
              <a:t>&lt; </a:t>
            </a:r>
            <a:r>
              <a:rPr lang="ko-KR" altLang="en-US" sz="1900" b="1" dirty="0" err="1" smtClean="0">
                <a:ea typeface="나눔바른고딕"/>
              </a:rPr>
              <a:t>게시글댓글</a:t>
            </a:r>
            <a:r>
              <a:rPr lang="ko-KR" altLang="en-US" sz="1900" b="1" dirty="0" smtClean="0">
                <a:ea typeface="나눔바른고딕"/>
              </a:rPr>
              <a:t> </a:t>
            </a:r>
            <a:r>
              <a:rPr lang="en-US" altLang="ko-KR" sz="1900" b="1" dirty="0" smtClean="0">
                <a:ea typeface="나눔바른고딕"/>
              </a:rPr>
              <a:t>&gt;</a:t>
            </a:r>
            <a:endParaRPr lang="ko-KR" altLang="en-US" sz="1900" b="1" dirty="0">
              <a:ea typeface="나눔바른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2048" y="174668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create table comments(</a:t>
            </a:r>
          </a:p>
          <a:p>
            <a:r>
              <a:rPr lang="en-US" altLang="ko-KR" dirty="0" err="1" smtClean="0"/>
              <a:t>bno</a:t>
            </a:r>
            <a:r>
              <a:rPr lang="en-US" altLang="ko-KR" dirty="0" smtClean="0"/>
              <a:t> number(5),</a:t>
            </a:r>
          </a:p>
          <a:p>
            <a:r>
              <a:rPr lang="en-US" altLang="ko-KR" dirty="0" smtClean="0"/>
              <a:t>id varchar2(10),</a:t>
            </a:r>
          </a:p>
          <a:p>
            <a:r>
              <a:rPr lang="en-US" altLang="ko-KR" dirty="0" err="1" smtClean="0"/>
              <a:t>cbody</a:t>
            </a:r>
            <a:r>
              <a:rPr lang="en-US" altLang="ko-KR" dirty="0" smtClean="0"/>
              <a:t> varchar2(20),</a:t>
            </a:r>
          </a:p>
          <a:p>
            <a:r>
              <a:rPr lang="en-US" altLang="ko-KR" dirty="0" smtClean="0"/>
              <a:t>foreign key (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) references board (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) on delete cascade</a:t>
            </a:r>
          </a:p>
          <a:p>
            <a:r>
              <a:rPr lang="en-US" altLang="ko-KR" dirty="0" smtClean="0"/>
              <a:t>);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9552" y="4293096"/>
          <a:ext cx="7920878" cy="15738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1554"/>
                <a:gridCol w="1131554"/>
                <a:gridCol w="1131554"/>
                <a:gridCol w="1131554"/>
                <a:gridCol w="1131554"/>
                <a:gridCol w="1131554"/>
                <a:gridCol w="1131554"/>
              </a:tblGrid>
              <a:tr h="3188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/>
                        <a:t>테이블명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/>
                        <a:t>게시글댓글</a:t>
                      </a:r>
                      <a:r>
                        <a:rPr lang="ko-KR" altLang="en-US" sz="1300" b="1" u="none" strike="noStrike" dirty="0"/>
                        <a:t> </a:t>
                      </a:r>
                      <a:r>
                        <a:rPr lang="en-US" altLang="ko-KR" sz="1300" b="1" u="none" strike="noStrike" dirty="0"/>
                        <a:t>( </a:t>
                      </a:r>
                      <a:r>
                        <a:rPr lang="en-US" sz="1300" b="1" u="none" strike="noStrike" dirty="0"/>
                        <a:t>Comments 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18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/>
                        <a:t>NO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/>
                        <a:t>컬럼</a:t>
                      </a:r>
                      <a:r>
                        <a:rPr lang="en-US" sz="1300" b="1" u="none" strike="noStrike" dirty="0"/>
                        <a:t>ID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/>
                        <a:t>컬럼설명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/>
                        <a:t>TYPE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/>
                        <a:t>길이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/>
                        <a:t>NULL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/>
                        <a:t>비고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83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/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/>
                        <a:t>bno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/>
                        <a:t>게시글번호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number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/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FK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188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id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/>
                        <a:t>아이디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varchar2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10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188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cbody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/>
                        <a:t>댓글내용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varchar2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/>
                        <a:t>20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/>
                        <a:t>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87624" y="2730997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ea typeface="나눔바른고딕"/>
              </a:rPr>
              <a:t>DB </a:t>
            </a:r>
            <a:r>
              <a:rPr lang="ko-KR" altLang="en-US" sz="4000" dirty="0" smtClean="0">
                <a:ea typeface="나눔바른고딕"/>
              </a:rPr>
              <a:t>구축 하드웨어 정보</a:t>
            </a:r>
            <a:endParaRPr lang="ko-KR" altLang="en-US" sz="40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95736" y="2200304"/>
            <a:ext cx="4680000" cy="0"/>
          </a:xfrm>
          <a:prstGeom prst="line">
            <a:avLst/>
          </a:prstGeom>
          <a:ln w="38100"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95736" y="4000504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247929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/>
          <p:nvPr/>
        </p:nvSpPr>
        <p:spPr>
          <a:xfrm>
            <a:off x="144016" y="1412776"/>
            <a:ext cx="8820472" cy="5256584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DB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구축 하드웨어 정보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743774"/>
            <a:ext cx="748883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  <a:buFont typeface="Wingdings" pitchFamily="2" charset="2"/>
              <a:buChar char="§"/>
            </a:pPr>
            <a:r>
              <a:rPr lang="ko-KR" altLang="en-US" sz="2800" b="1" dirty="0" smtClean="0"/>
              <a:t>  장치 사양</a:t>
            </a:r>
            <a:endParaRPr lang="en-US" altLang="ko-KR" sz="2800" b="1" dirty="0" smtClean="0"/>
          </a:p>
          <a:p>
            <a:pPr>
              <a:spcBef>
                <a:spcPts val="2400"/>
              </a:spcBef>
              <a:buFont typeface="Wingdings" pitchFamily="2" charset="2"/>
              <a:buChar char="§"/>
            </a:pPr>
            <a:r>
              <a:rPr lang="ko-KR" altLang="en-US" sz="2800" b="1" dirty="0" smtClean="0"/>
              <a:t>  장치 이름 </a:t>
            </a:r>
            <a:r>
              <a:rPr lang="en-US" altLang="ko-KR" sz="2800" b="1" dirty="0" smtClean="0"/>
              <a:t>: DESKTOP-KLV3CO2</a:t>
            </a:r>
          </a:p>
          <a:p>
            <a:pPr>
              <a:spcBef>
                <a:spcPts val="2400"/>
              </a:spcBef>
              <a:buFont typeface="Wingdings" pitchFamily="2" charset="2"/>
              <a:buChar char="§"/>
            </a:pPr>
            <a:r>
              <a:rPr lang="en-US" altLang="ko-KR" sz="2800" b="1" dirty="0" smtClean="0"/>
              <a:t>  CPU : 3.40 GHz</a:t>
            </a:r>
          </a:p>
          <a:p>
            <a:pPr>
              <a:spcBef>
                <a:spcPts val="2400"/>
              </a:spcBef>
              <a:buFont typeface="Wingdings" pitchFamily="2" charset="2"/>
              <a:buChar char="§"/>
            </a:pPr>
            <a:r>
              <a:rPr lang="en-US" altLang="ko-KR" sz="2800" b="1" dirty="0" smtClean="0"/>
              <a:t>  RAM : 8.00 GB</a:t>
            </a:r>
          </a:p>
          <a:p>
            <a:pPr>
              <a:spcBef>
                <a:spcPts val="2400"/>
              </a:spcBef>
              <a:buFont typeface="Wingdings" pitchFamily="2" charset="2"/>
              <a:buChar char="§"/>
            </a:pPr>
            <a:r>
              <a:rPr lang="ko-KR" altLang="en-US" sz="2800" b="1" dirty="0" smtClean="0"/>
              <a:t>  운영체제 </a:t>
            </a:r>
            <a:r>
              <a:rPr lang="en-US" altLang="ko-KR" sz="2800" b="1" dirty="0" smtClean="0"/>
              <a:t>: 64 </a:t>
            </a:r>
            <a:r>
              <a:rPr lang="ko-KR" altLang="en-US" sz="2800" b="1" dirty="0" smtClean="0"/>
              <a:t>비트</a:t>
            </a:r>
            <a:endParaRPr lang="en-US" altLang="ko-KR" sz="2800" b="1" dirty="0" smtClean="0"/>
          </a:p>
          <a:p>
            <a:pPr>
              <a:spcBef>
                <a:spcPts val="2400"/>
              </a:spcBef>
              <a:buFont typeface="Wingdings" pitchFamily="2" charset="2"/>
              <a:buChar char="§"/>
            </a:pPr>
            <a:r>
              <a:rPr lang="en-US" altLang="ko-KR" sz="2800" b="1" dirty="0" smtClean="0"/>
              <a:t>  Oracle </a:t>
            </a:r>
            <a:r>
              <a:rPr lang="ko-KR" altLang="en-US" sz="2800" b="1" dirty="0" smtClean="0"/>
              <a:t>버전 </a:t>
            </a:r>
            <a:r>
              <a:rPr lang="en-US" altLang="ko-KR" sz="2800" b="1" dirty="0" smtClean="0"/>
              <a:t>: 11g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87624" y="2730997"/>
            <a:ext cx="676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나눔바른고딕" pitchFamily="50" charset="-127"/>
                <a:ea typeface="나눔바른고딕" pitchFamily="50" charset="-127"/>
              </a:rPr>
              <a:t>테스트</a:t>
            </a:r>
            <a:endParaRPr lang="ko-KR" altLang="en-US" sz="44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95736" y="2200304"/>
            <a:ext cx="4680000" cy="0"/>
          </a:xfrm>
          <a:prstGeom prst="line">
            <a:avLst/>
          </a:prstGeom>
          <a:ln w="38100"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95736" y="4000504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247929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/>
          <p:cNvSpPr/>
          <p:nvPr/>
        </p:nvSpPr>
        <p:spPr>
          <a:xfrm>
            <a:off x="395536" y="1700808"/>
            <a:ext cx="8352928" cy="648072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테스트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12594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나눔바른고딕"/>
              </a:rPr>
              <a:t>Q1 )  </a:t>
            </a:r>
            <a:r>
              <a:rPr lang="ko-KR" altLang="en-US" b="1" dirty="0" err="1" smtClean="0">
                <a:ea typeface="나눔바른고딕"/>
              </a:rPr>
              <a:t>게시글</a:t>
            </a:r>
            <a:r>
              <a:rPr lang="ko-KR" altLang="en-US" b="1" dirty="0" smtClean="0">
                <a:ea typeface="나눔바른고딕"/>
              </a:rPr>
              <a:t> 글 작성</a:t>
            </a:r>
            <a:endParaRPr lang="ko-KR" altLang="en-US" b="1" dirty="0">
              <a:ea typeface="나눔바른고딕"/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068960"/>
            <a:ext cx="421987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9512" y="25649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바른고딕"/>
              </a:rPr>
              <a:t>기존 </a:t>
            </a:r>
            <a:r>
              <a:rPr lang="ko-KR" altLang="en-US" dirty="0" err="1" smtClean="0">
                <a:ea typeface="나눔바른고딕"/>
              </a:rPr>
              <a:t>게시글</a:t>
            </a:r>
            <a:endParaRPr lang="ko-KR" altLang="en-US" dirty="0">
              <a:ea typeface="나눔바른고딕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068960"/>
            <a:ext cx="404207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788024" y="25649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바른고딕"/>
              </a:rPr>
              <a:t>수정한 </a:t>
            </a:r>
            <a:r>
              <a:rPr lang="ko-KR" altLang="en-US" dirty="0" err="1" smtClean="0">
                <a:ea typeface="나눔바른고딕"/>
              </a:rPr>
              <a:t>게시글</a:t>
            </a:r>
            <a:endParaRPr lang="ko-KR" altLang="en-US" dirty="0">
              <a:ea typeface="나눔바른고딕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8024" y="6021288"/>
            <a:ext cx="4176464" cy="28803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갈매기형 수장 12"/>
          <p:cNvSpPr/>
          <p:nvPr/>
        </p:nvSpPr>
        <p:spPr>
          <a:xfrm>
            <a:off x="4427984" y="4293096"/>
            <a:ext cx="360040" cy="360040"/>
          </a:xfrm>
          <a:prstGeom prst="chevron">
            <a:avLst/>
          </a:prstGeom>
          <a:solidFill>
            <a:srgbClr val="51278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170080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나눔바른고딕"/>
              </a:rPr>
              <a:t>insert into board values(</a:t>
            </a:r>
            <a:r>
              <a:rPr lang="en-US" altLang="ko-KR" dirty="0" err="1" smtClean="0">
                <a:ea typeface="나눔바른고딕"/>
              </a:rPr>
              <a:t>bno_SEQ.NEXTVAL,'purple</a:t>
            </a:r>
            <a:r>
              <a:rPr lang="en-US" altLang="ko-KR" dirty="0" smtClean="0">
                <a:ea typeface="나눔바른고딕"/>
              </a:rPr>
              <a:t>','</a:t>
            </a:r>
            <a:r>
              <a:rPr lang="ko-KR" altLang="en-US" dirty="0" smtClean="0">
                <a:ea typeface="나눔바른고딕"/>
              </a:rPr>
              <a:t>라면은 진라면</a:t>
            </a:r>
            <a:r>
              <a:rPr lang="en-US" altLang="ko-KR" dirty="0" smtClean="0">
                <a:ea typeface="나눔바른고딕"/>
              </a:rPr>
              <a:t>','</a:t>
            </a:r>
            <a:r>
              <a:rPr lang="ko-KR" altLang="en-US" dirty="0" smtClean="0">
                <a:ea typeface="나눔바른고딕"/>
              </a:rPr>
              <a:t>후룩후룩 냠냠</a:t>
            </a:r>
            <a:r>
              <a:rPr lang="en-US" altLang="ko-KR" dirty="0" smtClean="0">
                <a:ea typeface="나눔바른고딕"/>
              </a:rPr>
              <a:t>',default,'</a:t>
            </a:r>
            <a:r>
              <a:rPr lang="ko-KR" altLang="en-US" dirty="0" err="1" smtClean="0">
                <a:ea typeface="나눔바른고딕"/>
              </a:rPr>
              <a:t>진라면</a:t>
            </a:r>
            <a:r>
              <a:rPr lang="en-US" altLang="ko-KR" dirty="0" smtClean="0">
                <a:ea typeface="나눔바른고딕"/>
              </a:rPr>
              <a:t>');</a:t>
            </a:r>
            <a:endParaRPr lang="en-US" altLang="ko-KR" dirty="0">
              <a:ea typeface="나눔바른고딕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"/>
          <p:cNvSpPr/>
          <p:nvPr/>
        </p:nvSpPr>
        <p:spPr>
          <a:xfrm>
            <a:off x="395536" y="1700808"/>
            <a:ext cx="8352928" cy="648072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12594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나눔바른고딕"/>
              </a:rPr>
              <a:t>Q2 )  </a:t>
            </a:r>
            <a:r>
              <a:rPr lang="ko-KR" altLang="en-US" b="1" dirty="0" err="1" smtClean="0">
                <a:ea typeface="나눔바른고딕"/>
              </a:rPr>
              <a:t>게시글</a:t>
            </a:r>
            <a:r>
              <a:rPr lang="ko-KR" altLang="en-US" b="1" dirty="0" smtClean="0">
                <a:ea typeface="나눔바른고딕"/>
              </a:rPr>
              <a:t> 글 수정</a:t>
            </a:r>
            <a:endParaRPr lang="ko-KR" altLang="en-US" b="1" dirty="0">
              <a:ea typeface="나눔바른고딕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068960"/>
            <a:ext cx="4041627" cy="31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068960"/>
            <a:ext cx="413952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갈매기형 수장 13"/>
          <p:cNvSpPr/>
          <p:nvPr/>
        </p:nvSpPr>
        <p:spPr>
          <a:xfrm>
            <a:off x="4355976" y="4293096"/>
            <a:ext cx="360040" cy="360040"/>
          </a:xfrm>
          <a:prstGeom prst="chevron">
            <a:avLst/>
          </a:prstGeom>
          <a:solidFill>
            <a:srgbClr val="51278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9512" y="6021288"/>
            <a:ext cx="4176464" cy="28803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716016" y="6021288"/>
            <a:ext cx="4176464" cy="28803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9512" y="25649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바른고딕"/>
              </a:rPr>
              <a:t>기존 </a:t>
            </a:r>
            <a:r>
              <a:rPr lang="ko-KR" altLang="en-US" dirty="0" err="1" smtClean="0">
                <a:ea typeface="나눔바른고딕"/>
              </a:rPr>
              <a:t>게시글</a:t>
            </a:r>
            <a:endParaRPr lang="ko-KR" altLang="en-US" dirty="0">
              <a:ea typeface="나눔바른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8024" y="25649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바른고딕"/>
              </a:rPr>
              <a:t>수정한 </a:t>
            </a:r>
            <a:r>
              <a:rPr lang="ko-KR" altLang="en-US" dirty="0" err="1" smtClean="0">
                <a:ea typeface="나눔바른고딕"/>
              </a:rPr>
              <a:t>게시글</a:t>
            </a:r>
            <a:endParaRPr lang="ko-KR" altLang="en-US" dirty="0">
              <a:ea typeface="나눔바른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1866310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update board set title='</a:t>
            </a:r>
            <a:r>
              <a:rPr lang="ko-KR" altLang="en-US" dirty="0" smtClean="0"/>
              <a:t>이걸로</a:t>
            </a:r>
            <a:r>
              <a:rPr lang="en-US" altLang="ko-KR" dirty="0" smtClean="0"/>
              <a:t>' where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=19;</a:t>
            </a:r>
            <a:endParaRPr lang="en-US" altLang="ko-KR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테스트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3"/>
          <p:cNvSpPr/>
          <p:nvPr/>
        </p:nvSpPr>
        <p:spPr>
          <a:xfrm>
            <a:off x="395536" y="1700808"/>
            <a:ext cx="8352928" cy="648072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12594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나눔바른고딕"/>
              </a:rPr>
              <a:t>Q3 )  </a:t>
            </a:r>
            <a:r>
              <a:rPr lang="ko-KR" altLang="en-US" b="1" dirty="0" err="1" smtClean="0">
                <a:ea typeface="나눔바른고딕"/>
              </a:rPr>
              <a:t>게시글</a:t>
            </a:r>
            <a:r>
              <a:rPr lang="ko-KR" altLang="en-US" b="1" dirty="0" smtClean="0">
                <a:ea typeface="나눔바른고딕"/>
              </a:rPr>
              <a:t> 글 삭제</a:t>
            </a:r>
            <a:endParaRPr lang="ko-KR" altLang="en-US" b="1" dirty="0">
              <a:ea typeface="나눔바른고딕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4355976" y="4221088"/>
            <a:ext cx="360040" cy="360040"/>
          </a:xfrm>
          <a:prstGeom prst="chevron">
            <a:avLst/>
          </a:prstGeom>
          <a:solidFill>
            <a:srgbClr val="51278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79512" y="2996952"/>
            <a:ext cx="4176464" cy="3312368"/>
            <a:chOff x="4716016" y="2348880"/>
            <a:chExt cx="4176464" cy="3312368"/>
          </a:xfrm>
        </p:grpSpPr>
        <p:pic>
          <p:nvPicPr>
            <p:cNvPr id="522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6016" y="2348880"/>
              <a:ext cx="4139520" cy="3312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4716016" y="5301208"/>
              <a:ext cx="4176464" cy="28803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9512" y="24928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바른고딕"/>
              </a:rPr>
              <a:t>기존 </a:t>
            </a:r>
            <a:r>
              <a:rPr lang="ko-KR" altLang="en-US" dirty="0" err="1" smtClean="0">
                <a:ea typeface="나눔바른고딕"/>
              </a:rPr>
              <a:t>게시글</a:t>
            </a:r>
            <a:endParaRPr lang="ko-KR" altLang="en-US" dirty="0"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24928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바른고딕"/>
              </a:rPr>
              <a:t>수정한 </a:t>
            </a:r>
            <a:r>
              <a:rPr lang="ko-KR" altLang="en-US" dirty="0" err="1" smtClean="0">
                <a:ea typeface="나눔바른고딕"/>
              </a:rPr>
              <a:t>게시글</a:t>
            </a:r>
            <a:endParaRPr lang="ko-KR" altLang="en-US" dirty="0">
              <a:ea typeface="나눔바른고딕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996952"/>
            <a:ext cx="417646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539552" y="1844824"/>
            <a:ext cx="376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ea typeface="나눔바른고딕"/>
              </a:rPr>
              <a:t>delete from board where </a:t>
            </a:r>
            <a:r>
              <a:rPr lang="en-US" altLang="ko-KR" dirty="0" err="1" smtClean="0">
                <a:ea typeface="나눔바른고딕"/>
              </a:rPr>
              <a:t>bno</a:t>
            </a:r>
            <a:r>
              <a:rPr lang="en-US" altLang="ko-KR" dirty="0" smtClean="0">
                <a:ea typeface="나눔바른고딕"/>
              </a:rPr>
              <a:t>=19;</a:t>
            </a:r>
            <a:endParaRPr lang="en-US" altLang="ko-KR" dirty="0">
              <a:ea typeface="나눔바른고딕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테스트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47664" y="5486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  <a:cs typeface="Arial Unicode MS" pitchFamily="50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  <a:cs typeface="Arial Unicode MS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528" y="1438900"/>
            <a:ext cx="691276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AutoNum type="arabicPeriod"/>
            </a:pPr>
            <a:r>
              <a:rPr lang="ko-KR" altLang="en-US" sz="3200" dirty="0" smtClean="0">
                <a:ea typeface="나눔바른고딕"/>
              </a:rPr>
              <a:t> 주제 </a:t>
            </a:r>
            <a:r>
              <a:rPr lang="ko-KR" altLang="en-US" sz="3200" dirty="0" smtClean="0">
                <a:ea typeface="나눔바른고딕"/>
              </a:rPr>
              <a:t>선정</a:t>
            </a:r>
            <a:endParaRPr lang="en-US" altLang="ko-KR" sz="3200" dirty="0" smtClean="0">
              <a:ea typeface="나눔바른고딕"/>
            </a:endParaRP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altLang="ko-KR" sz="3200" dirty="0" smtClean="0">
                <a:ea typeface="나눔바른고딕"/>
              </a:rPr>
              <a:t> </a:t>
            </a:r>
            <a:r>
              <a:rPr lang="en-US" altLang="ko-KR" sz="3200" smtClean="0">
                <a:ea typeface="나눔바른고딕"/>
              </a:rPr>
              <a:t>ERD</a:t>
            </a:r>
            <a:endParaRPr lang="en-US" altLang="ko-KR" sz="3200" dirty="0" smtClean="0">
              <a:ea typeface="나눔바른고딕"/>
            </a:endParaRPr>
          </a:p>
          <a:p>
            <a:pPr marL="228600" indent="-228600">
              <a:spcBef>
                <a:spcPts val="1200"/>
              </a:spcBef>
              <a:buAutoNum type="arabicPeriod"/>
            </a:pPr>
            <a:r>
              <a:rPr lang="ko-KR" altLang="en-US" sz="3200" dirty="0" smtClean="0">
                <a:ea typeface="나눔바른고딕"/>
              </a:rPr>
              <a:t>  데이터테이블</a:t>
            </a:r>
            <a:endParaRPr lang="en-US" altLang="ko-KR" sz="3200" dirty="0" smtClean="0">
              <a:ea typeface="나눔바른고딕"/>
            </a:endParaRPr>
          </a:p>
          <a:p>
            <a:pPr marL="228600" indent="-228600">
              <a:spcBef>
                <a:spcPts val="1200"/>
              </a:spcBef>
              <a:buAutoNum type="arabicPeriod"/>
            </a:pPr>
            <a:r>
              <a:rPr lang="en-US" altLang="ko-KR" sz="3200" dirty="0" smtClean="0">
                <a:ea typeface="나눔바른고딕"/>
              </a:rPr>
              <a:t>  DB </a:t>
            </a:r>
            <a:r>
              <a:rPr lang="ko-KR" altLang="en-US" sz="3200" dirty="0" smtClean="0">
                <a:ea typeface="나눔바른고딕"/>
              </a:rPr>
              <a:t>구축 하드웨어 정보</a:t>
            </a:r>
            <a:endParaRPr lang="en-US" altLang="ko-KR" sz="3200" dirty="0" smtClean="0">
              <a:ea typeface="나눔바른고딕"/>
            </a:endParaRPr>
          </a:p>
          <a:p>
            <a:pPr marL="228600" indent="-228600">
              <a:spcBef>
                <a:spcPts val="1200"/>
              </a:spcBef>
              <a:buAutoNum type="arabicPeriod"/>
            </a:pPr>
            <a:r>
              <a:rPr lang="en-US" altLang="ko-KR" sz="3200" dirty="0" smtClean="0">
                <a:ea typeface="나눔바른고딕"/>
              </a:rPr>
              <a:t>  </a:t>
            </a:r>
            <a:r>
              <a:rPr lang="ko-KR" altLang="en-US" sz="3200" dirty="0" smtClean="0">
                <a:ea typeface="나눔바른고딕"/>
              </a:rPr>
              <a:t>테스트</a:t>
            </a:r>
            <a:endParaRPr lang="en-US" altLang="ko-KR" sz="3200" dirty="0" smtClean="0">
              <a:ea typeface="나눔바른고딕"/>
            </a:endParaRPr>
          </a:p>
          <a:p>
            <a:pPr marL="228600" indent="-228600">
              <a:spcBef>
                <a:spcPts val="1200"/>
              </a:spcBef>
              <a:buAutoNum type="arabicPeriod"/>
            </a:pPr>
            <a:r>
              <a:rPr lang="en-US" altLang="ko-KR" sz="3200" dirty="0" smtClean="0">
                <a:ea typeface="나눔바른고딕"/>
              </a:rPr>
              <a:t>  </a:t>
            </a:r>
            <a:r>
              <a:rPr lang="ko-KR" altLang="en-US" sz="3200" dirty="0" smtClean="0">
                <a:ea typeface="나눔바른고딕"/>
              </a:rPr>
              <a:t>사용한 </a:t>
            </a:r>
            <a:r>
              <a:rPr lang="ko-KR" altLang="en-US" sz="3200" dirty="0" err="1" smtClean="0">
                <a:ea typeface="나눔바른고딕"/>
              </a:rPr>
              <a:t>오라클</a:t>
            </a:r>
            <a:r>
              <a:rPr lang="ko-KR" altLang="en-US" sz="3200" dirty="0" smtClean="0">
                <a:ea typeface="나눔바른고딕"/>
              </a:rPr>
              <a:t> 기술</a:t>
            </a:r>
            <a:endParaRPr lang="en-US" altLang="ko-KR" sz="3200" dirty="0" smtClean="0">
              <a:ea typeface="나눔바른고딕"/>
            </a:endParaRPr>
          </a:p>
          <a:p>
            <a:pPr marL="228600" indent="-228600">
              <a:spcBef>
                <a:spcPts val="1200"/>
              </a:spcBef>
              <a:buAutoNum type="arabicPeriod"/>
            </a:pPr>
            <a:r>
              <a:rPr lang="en-US" altLang="ko-KR" sz="3200" dirty="0" smtClean="0">
                <a:ea typeface="나눔바른고딕"/>
              </a:rPr>
              <a:t>  Q &amp; A</a:t>
            </a:r>
          </a:p>
          <a:p>
            <a:pPr marL="457200" indent="-457200">
              <a:buAutoNum type="arabicPeriod"/>
            </a:pPr>
            <a:endParaRPr lang="en-US" altLang="ko-KR" sz="2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AutoNum type="arabicPeriod"/>
            </a:pPr>
            <a:endParaRPr lang="ko-KR" altLang="en-US" sz="25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5536" y="285031"/>
            <a:ext cx="4680000" cy="0"/>
          </a:xfrm>
          <a:prstGeom prst="line">
            <a:avLst/>
          </a:prstGeom>
          <a:ln w="38100"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95536" y="1268760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95536" y="332656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/>
          <p:nvPr/>
        </p:nvSpPr>
        <p:spPr>
          <a:xfrm>
            <a:off x="395536" y="1700808"/>
            <a:ext cx="8352928" cy="1296144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125946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나눔바른고딕"/>
              </a:rPr>
              <a:t>Q4 )  </a:t>
            </a:r>
            <a:r>
              <a:rPr lang="ko-KR" altLang="en-US" b="1" dirty="0" err="1" smtClean="0">
                <a:ea typeface="나눔바른고딕"/>
              </a:rPr>
              <a:t>게시글</a:t>
            </a:r>
            <a:r>
              <a:rPr lang="ko-KR" altLang="en-US" b="1" dirty="0" smtClean="0">
                <a:ea typeface="나눔바른고딕"/>
              </a:rPr>
              <a:t> 전체보기 </a:t>
            </a:r>
            <a:r>
              <a:rPr lang="en-US" altLang="ko-KR" b="1" dirty="0" smtClean="0">
                <a:ea typeface="나눔바른고딕"/>
              </a:rPr>
              <a:t>( </a:t>
            </a:r>
            <a:r>
              <a:rPr lang="ko-KR" altLang="en-US" b="1" dirty="0" err="1" smtClean="0">
                <a:ea typeface="나눔바른고딕"/>
              </a:rPr>
              <a:t>댓글</a:t>
            </a:r>
            <a:r>
              <a:rPr lang="ko-KR" altLang="en-US" b="1" dirty="0" smtClean="0">
                <a:ea typeface="나눔바른고딕"/>
              </a:rPr>
              <a:t> 개수 포함 </a:t>
            </a:r>
            <a:r>
              <a:rPr lang="en-US" altLang="ko-KR" b="1" dirty="0" smtClean="0">
                <a:ea typeface="나눔바른고딕"/>
              </a:rPr>
              <a:t>)</a:t>
            </a:r>
            <a:endParaRPr lang="ko-KR" altLang="en-US" b="1" dirty="0">
              <a:ea typeface="나눔바른고딕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3140969"/>
            <a:ext cx="5184576" cy="297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611560" y="1700808"/>
            <a:ext cx="7704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ea typeface="나눔바른고딕"/>
              </a:rPr>
              <a:t>select </a:t>
            </a:r>
            <a:r>
              <a:rPr lang="en-US" altLang="ko-KR" sz="1600" dirty="0" err="1" smtClean="0">
                <a:ea typeface="나눔바른고딕"/>
              </a:rPr>
              <a:t>b.bno,b.id,b.title,b.body,b.wd,b.gname,nvl</a:t>
            </a:r>
            <a:r>
              <a:rPr lang="en-US" altLang="ko-KR" sz="1600" dirty="0" smtClean="0">
                <a:ea typeface="나눔바른고딕"/>
              </a:rPr>
              <a:t>(c.</a:t>
            </a:r>
            <a:r>
              <a:rPr lang="ko-KR" altLang="en-US" sz="1600" dirty="0" smtClean="0">
                <a:ea typeface="나눔바른고딕"/>
              </a:rPr>
              <a:t>댓</a:t>
            </a:r>
            <a:r>
              <a:rPr lang="en-US" altLang="ko-KR" sz="1600" dirty="0" smtClean="0">
                <a:ea typeface="나눔바른고딕"/>
              </a:rPr>
              <a:t>,0) </a:t>
            </a:r>
            <a:r>
              <a:rPr lang="ko-KR" altLang="en-US" sz="1600" dirty="0" err="1" smtClean="0">
                <a:ea typeface="나눔바른고딕"/>
              </a:rPr>
              <a:t>댓글갯수</a:t>
            </a:r>
            <a:endParaRPr lang="ko-KR" altLang="en-US" sz="1600" dirty="0" smtClean="0">
              <a:ea typeface="나눔바른고딕"/>
            </a:endParaRPr>
          </a:p>
          <a:p>
            <a:r>
              <a:rPr lang="en-US" altLang="ko-KR" sz="1600" dirty="0" smtClean="0">
                <a:ea typeface="나눔바른고딕"/>
              </a:rPr>
              <a:t>from board b</a:t>
            </a:r>
          </a:p>
          <a:p>
            <a:r>
              <a:rPr lang="en-US" altLang="ko-KR" sz="1600" dirty="0" smtClean="0">
                <a:ea typeface="나눔바른고딕"/>
              </a:rPr>
              <a:t>left outer join (select </a:t>
            </a:r>
            <a:r>
              <a:rPr lang="en-US" altLang="ko-KR" sz="1600" dirty="0" err="1" smtClean="0">
                <a:ea typeface="나눔바른고딕"/>
              </a:rPr>
              <a:t>bno,count</a:t>
            </a:r>
            <a:r>
              <a:rPr lang="en-US" altLang="ko-KR" sz="1600" dirty="0" smtClean="0">
                <a:ea typeface="나눔바른고딕"/>
              </a:rPr>
              <a:t>(</a:t>
            </a:r>
            <a:r>
              <a:rPr lang="en-US" altLang="ko-KR" sz="1600" dirty="0" err="1" smtClean="0">
                <a:ea typeface="나눔바른고딕"/>
              </a:rPr>
              <a:t>bno</a:t>
            </a:r>
            <a:r>
              <a:rPr lang="en-US" altLang="ko-KR" sz="1600" dirty="0" smtClean="0">
                <a:ea typeface="나눔바른고딕"/>
              </a:rPr>
              <a:t>)</a:t>
            </a:r>
            <a:r>
              <a:rPr lang="ko-KR" altLang="en-US" sz="1600" dirty="0" smtClean="0">
                <a:ea typeface="나눔바른고딕"/>
              </a:rPr>
              <a:t>댓 </a:t>
            </a:r>
            <a:r>
              <a:rPr lang="en-US" altLang="ko-KR" sz="1600" dirty="0" smtClean="0">
                <a:ea typeface="나눔바른고딕"/>
              </a:rPr>
              <a:t>from comments group by </a:t>
            </a:r>
            <a:r>
              <a:rPr lang="en-US" altLang="ko-KR" sz="1600" dirty="0" err="1" smtClean="0">
                <a:ea typeface="나눔바른고딕"/>
              </a:rPr>
              <a:t>bno</a:t>
            </a:r>
            <a:r>
              <a:rPr lang="en-US" altLang="ko-KR" sz="1600" dirty="0" smtClean="0">
                <a:ea typeface="나눔바른고딕"/>
              </a:rPr>
              <a:t>) c</a:t>
            </a:r>
          </a:p>
          <a:p>
            <a:r>
              <a:rPr lang="en-US" altLang="ko-KR" sz="1600" dirty="0" smtClean="0">
                <a:ea typeface="나눔바른고딕"/>
              </a:rPr>
              <a:t>on b.bno=c.bno</a:t>
            </a:r>
          </a:p>
          <a:p>
            <a:r>
              <a:rPr lang="en-US" altLang="ko-KR" sz="1600" dirty="0" smtClean="0">
                <a:ea typeface="나눔바른고딕"/>
              </a:rPr>
              <a:t>order by </a:t>
            </a:r>
            <a:r>
              <a:rPr lang="en-US" altLang="ko-KR" sz="1600" dirty="0" err="1" smtClean="0">
                <a:ea typeface="나눔바른고딕"/>
              </a:rPr>
              <a:t>bno</a:t>
            </a:r>
            <a:r>
              <a:rPr lang="en-US" altLang="ko-KR" sz="1600" dirty="0" smtClean="0">
                <a:ea typeface="나눔바른고딕"/>
              </a:rPr>
              <a:t> </a:t>
            </a:r>
            <a:r>
              <a:rPr lang="en-US" altLang="ko-KR" sz="1600" dirty="0" err="1" smtClean="0">
                <a:ea typeface="나눔바른고딕"/>
              </a:rPr>
              <a:t>asc</a:t>
            </a:r>
            <a:r>
              <a:rPr lang="en-US" altLang="ko-KR" sz="1600" dirty="0" smtClean="0">
                <a:ea typeface="나눔바른고딕"/>
              </a:rPr>
              <a:t>;</a:t>
            </a:r>
            <a:endParaRPr lang="en-US" altLang="ko-KR" sz="1600" dirty="0">
              <a:ea typeface="나눔바른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28184" y="328498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ko-KR" sz="1700" b="1" dirty="0" smtClean="0"/>
              <a:t> nvl </a:t>
            </a:r>
            <a:r>
              <a:rPr lang="ko-KR" altLang="en-US" sz="1700" b="1" dirty="0" smtClean="0"/>
              <a:t>함수</a:t>
            </a:r>
            <a:endParaRPr lang="en-US" altLang="ko-KR" sz="1700" b="1" dirty="0" smtClean="0"/>
          </a:p>
          <a:p>
            <a:pPr>
              <a:spcBef>
                <a:spcPts val="600"/>
              </a:spcBef>
            </a:pP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댓글</a:t>
            </a:r>
            <a:r>
              <a:rPr lang="ko-KR" altLang="en-US" sz="1600" dirty="0" smtClean="0"/>
              <a:t> 개수가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인 값을  </a:t>
            </a:r>
            <a:endParaRPr lang="en-US" altLang="ko-KR" sz="1600" dirty="0" smtClean="0"/>
          </a:p>
          <a:p>
            <a:r>
              <a:rPr lang="en-US" altLang="ko-KR" sz="1600" dirty="0" smtClean="0"/>
              <a:t>  ‘ 0 ‘ </a:t>
            </a:r>
            <a:r>
              <a:rPr lang="ko-KR" altLang="en-US" sz="1600" dirty="0" smtClean="0"/>
              <a:t>으로 출력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8184" y="443711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b="1" dirty="0" smtClean="0"/>
              <a:t> </a:t>
            </a:r>
            <a:r>
              <a:rPr lang="ko-KR" altLang="en-US" b="1" dirty="0" err="1" smtClean="0"/>
              <a:t>인라인뷰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en-US" altLang="ko-KR" b="1" dirty="0" smtClean="0"/>
              <a:t> left outer join 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테스트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3"/>
          <p:cNvSpPr/>
          <p:nvPr/>
        </p:nvSpPr>
        <p:spPr>
          <a:xfrm>
            <a:off x="395536" y="1700808"/>
            <a:ext cx="8352928" cy="648072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125946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나눔바른고딕"/>
              </a:rPr>
              <a:t>Q5 )  </a:t>
            </a:r>
            <a:r>
              <a:rPr lang="ko-KR" altLang="en-US" b="1" dirty="0" smtClean="0">
                <a:ea typeface="나눔바른고딕"/>
              </a:rPr>
              <a:t>고객이 작성한 글 수</a:t>
            </a:r>
            <a:endParaRPr lang="ko-KR" altLang="en-US" b="1" dirty="0">
              <a:ea typeface="나눔바른고딕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24944"/>
            <a:ext cx="45434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924944"/>
            <a:ext cx="255577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67544" y="24208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ea typeface="나눔바른고딕"/>
              </a:rPr>
              <a:t>게시글</a:t>
            </a:r>
            <a:endParaRPr lang="ko-KR" altLang="en-US" dirty="0">
              <a:ea typeface="나눔바른고딕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5364088" y="4149080"/>
            <a:ext cx="360040" cy="360040"/>
          </a:xfrm>
          <a:prstGeom prst="chevron">
            <a:avLst/>
          </a:prstGeom>
          <a:solidFill>
            <a:srgbClr val="51278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0152" y="24208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바른고딕"/>
              </a:rPr>
              <a:t>추출한 데이터</a:t>
            </a:r>
            <a:endParaRPr lang="ko-KR" altLang="en-US" dirty="0">
              <a:ea typeface="나눔바른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3029" y="1772816"/>
            <a:ext cx="457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ea typeface="나눔바른고딕"/>
              </a:rPr>
              <a:t>select </a:t>
            </a:r>
            <a:r>
              <a:rPr lang="en-US" altLang="ko-KR" dirty="0" err="1" smtClean="0">
                <a:ea typeface="나눔바른고딕"/>
              </a:rPr>
              <a:t>id,count</a:t>
            </a:r>
            <a:r>
              <a:rPr lang="en-US" altLang="ko-KR" dirty="0" smtClean="0">
                <a:ea typeface="나눔바른고딕"/>
              </a:rPr>
              <a:t>(*) from board group by id;</a:t>
            </a:r>
            <a:endParaRPr lang="ko-KR" altLang="en-US" dirty="0">
              <a:ea typeface="나눔바른고딕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테스트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/>
          <p:nvPr/>
        </p:nvSpPr>
        <p:spPr>
          <a:xfrm>
            <a:off x="395536" y="1700808"/>
            <a:ext cx="8352928" cy="648072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125946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나눔바른고딕"/>
              </a:rPr>
              <a:t>Q6 )  </a:t>
            </a:r>
            <a:r>
              <a:rPr lang="ko-KR" altLang="en-US" b="1" dirty="0" smtClean="0">
                <a:ea typeface="나눔바른고딕"/>
              </a:rPr>
              <a:t>회원 가입</a:t>
            </a:r>
            <a:endParaRPr lang="ko-KR" altLang="en-US" b="1" dirty="0">
              <a:ea typeface="나눔바른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844824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나눔바른고딕"/>
              </a:rPr>
              <a:t>insert into customer values(‘</a:t>
            </a:r>
            <a:r>
              <a:rPr lang="ko-KR" altLang="en-US" dirty="0" smtClean="0">
                <a:ea typeface="나눔바른고딕"/>
              </a:rPr>
              <a:t>추가인</a:t>
            </a:r>
            <a:r>
              <a:rPr lang="en-US" altLang="ko-KR" dirty="0" smtClean="0">
                <a:ea typeface="나눔바른고딕"/>
              </a:rPr>
              <a:t>','9999','</a:t>
            </a:r>
            <a:r>
              <a:rPr lang="ko-KR" altLang="en-US" dirty="0" err="1" smtClean="0">
                <a:ea typeface="나눔바른고딕"/>
              </a:rPr>
              <a:t>김강</a:t>
            </a:r>
            <a:r>
              <a:rPr lang="en-US" altLang="ko-KR" dirty="0" smtClean="0">
                <a:ea typeface="나눔바른고딕"/>
              </a:rPr>
              <a:t>','29','</a:t>
            </a:r>
            <a:r>
              <a:rPr lang="ko-KR" altLang="en-US" dirty="0" smtClean="0">
                <a:ea typeface="나눔바른고딕"/>
              </a:rPr>
              <a:t>남자</a:t>
            </a:r>
            <a:r>
              <a:rPr lang="en-US" altLang="ko-KR" dirty="0" smtClean="0">
                <a:ea typeface="나눔바른고딕"/>
              </a:rPr>
              <a:t>');</a:t>
            </a:r>
            <a:endParaRPr lang="ko-KR" altLang="en-US" dirty="0">
              <a:ea typeface="나눔바른고딕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 l="8429" r="3908"/>
          <a:stretch>
            <a:fillRect/>
          </a:stretch>
        </p:blipFill>
        <p:spPr bwMode="auto">
          <a:xfrm>
            <a:off x="395536" y="3284984"/>
            <a:ext cx="374441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284984"/>
            <a:ext cx="390317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23528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바른고딕"/>
              </a:rPr>
              <a:t>기존 회원</a:t>
            </a:r>
            <a:endParaRPr lang="ko-KR" altLang="en-US" dirty="0">
              <a:ea typeface="나눔바른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8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바른고딕"/>
              </a:rPr>
              <a:t>추가된 회원</a:t>
            </a:r>
            <a:endParaRPr lang="ko-KR" altLang="en-US" dirty="0">
              <a:ea typeface="나눔바른고딕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4283968" y="4077072"/>
            <a:ext cx="360040" cy="360040"/>
          </a:xfrm>
          <a:prstGeom prst="chevron">
            <a:avLst/>
          </a:prstGeom>
          <a:solidFill>
            <a:srgbClr val="51278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8024" y="5085184"/>
            <a:ext cx="3672408" cy="28803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테스트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3"/>
          <p:cNvSpPr/>
          <p:nvPr/>
        </p:nvSpPr>
        <p:spPr>
          <a:xfrm>
            <a:off x="395536" y="1700808"/>
            <a:ext cx="8352928" cy="648072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125946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나눔바른고딕"/>
              </a:rPr>
              <a:t>Q7 )  </a:t>
            </a:r>
            <a:r>
              <a:rPr lang="ko-KR" altLang="en-US" b="1" dirty="0" smtClean="0">
                <a:ea typeface="나눔바른고딕"/>
              </a:rPr>
              <a:t>회원 수정</a:t>
            </a:r>
            <a:endParaRPr lang="ko-KR" altLang="en-US" b="1" dirty="0">
              <a:ea typeface="나눔바른고딕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23528" y="3284984"/>
            <a:ext cx="3903170" cy="2232248"/>
            <a:chOff x="539552" y="3284984"/>
            <a:chExt cx="3903170" cy="223224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3284984"/>
              <a:ext cx="3903170" cy="2232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611560" y="5085184"/>
              <a:ext cx="3672408" cy="28803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95536" y="1700808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나눔바른고딕"/>
              </a:rPr>
              <a:t>update customer set id='</a:t>
            </a:r>
            <a:r>
              <a:rPr lang="en-US" altLang="ko-KR" dirty="0" err="1" smtClean="0">
                <a:ea typeface="나눔바른고딕"/>
              </a:rPr>
              <a:t>reddd',pw</a:t>
            </a:r>
            <a:r>
              <a:rPr lang="en-US" altLang="ko-KR" dirty="0" smtClean="0">
                <a:ea typeface="나눔바른고딕"/>
              </a:rPr>
              <a:t>=‘9999',name='</a:t>
            </a:r>
            <a:r>
              <a:rPr lang="ko-KR" altLang="en-US" dirty="0" err="1" smtClean="0">
                <a:ea typeface="나눔바른고딕"/>
              </a:rPr>
              <a:t>김강</a:t>
            </a:r>
            <a:r>
              <a:rPr lang="en-US" altLang="ko-KR" dirty="0" smtClean="0">
                <a:ea typeface="나눔바른고딕"/>
              </a:rPr>
              <a:t>',age=‘29',gender=‘</a:t>
            </a:r>
            <a:r>
              <a:rPr lang="ko-KR" altLang="en-US" dirty="0" smtClean="0">
                <a:ea typeface="나눔바른고딕"/>
              </a:rPr>
              <a:t>남자</a:t>
            </a:r>
            <a:r>
              <a:rPr lang="en-US" altLang="ko-KR" dirty="0" smtClean="0">
                <a:ea typeface="나눔바른고딕"/>
              </a:rPr>
              <a:t>' where id='</a:t>
            </a:r>
            <a:r>
              <a:rPr lang="ko-KR" altLang="en-US" dirty="0" smtClean="0">
                <a:ea typeface="나눔바른고딕"/>
              </a:rPr>
              <a:t>추가인</a:t>
            </a:r>
            <a:r>
              <a:rPr lang="en-US" altLang="ko-KR" dirty="0" smtClean="0">
                <a:ea typeface="나눔바른고딕"/>
              </a:rPr>
              <a:t>';</a:t>
            </a:r>
            <a:endParaRPr lang="ko-KR" altLang="en-US" dirty="0">
              <a:ea typeface="나눔바른고딕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44008" y="3284984"/>
            <a:ext cx="4128314" cy="2232248"/>
            <a:chOff x="4644008" y="3284984"/>
            <a:chExt cx="4128314" cy="2232248"/>
          </a:xfrm>
        </p:grpSpPr>
        <p:pic>
          <p:nvPicPr>
            <p:cNvPr id="5734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4008" y="3284984"/>
              <a:ext cx="4128314" cy="2232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4788024" y="5085184"/>
              <a:ext cx="3672408" cy="28803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3528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바른고딕"/>
              </a:rPr>
              <a:t>기존 회원 정보</a:t>
            </a:r>
            <a:endParaRPr lang="ko-KR" altLang="en-US" dirty="0">
              <a:ea typeface="나눔바른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4008" y="285293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ea typeface="나눔바른고딕"/>
              </a:rPr>
              <a:t>변경된 회원 정보</a:t>
            </a:r>
            <a:endParaRPr lang="ko-KR" altLang="en-US" dirty="0">
              <a:ea typeface="나눔바른고딕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4283968" y="4077072"/>
            <a:ext cx="360040" cy="360040"/>
          </a:xfrm>
          <a:prstGeom prst="chevron">
            <a:avLst/>
          </a:prstGeom>
          <a:solidFill>
            <a:srgbClr val="51278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테스트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3"/>
          <p:cNvSpPr/>
          <p:nvPr/>
        </p:nvSpPr>
        <p:spPr>
          <a:xfrm>
            <a:off x="395536" y="1700808"/>
            <a:ext cx="8352928" cy="432048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125946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나눔바른고딕"/>
              </a:rPr>
              <a:t>Q8 )  </a:t>
            </a:r>
            <a:r>
              <a:rPr lang="ko-KR" altLang="en-US" b="1" dirty="0" smtClean="0">
                <a:ea typeface="나눔바른고딕"/>
              </a:rPr>
              <a:t>회원이 작성한 </a:t>
            </a:r>
            <a:r>
              <a:rPr lang="ko-KR" altLang="en-US" b="1" dirty="0" err="1" smtClean="0">
                <a:ea typeface="나눔바른고딕"/>
              </a:rPr>
              <a:t>댓글</a:t>
            </a:r>
            <a:r>
              <a:rPr lang="ko-KR" altLang="en-US" b="1" dirty="0" smtClean="0">
                <a:ea typeface="나눔바른고딕"/>
              </a:rPr>
              <a:t> 수</a:t>
            </a:r>
            <a:endParaRPr lang="ko-KR" altLang="en-US" b="1" dirty="0">
              <a:ea typeface="나눔바른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691516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id,count</a:t>
            </a:r>
            <a:r>
              <a:rPr lang="en-US" altLang="ko-KR" dirty="0" smtClean="0"/>
              <a:t>(*) as "</a:t>
            </a:r>
            <a:r>
              <a:rPr lang="ko-KR" altLang="en-US" dirty="0" err="1" smtClean="0"/>
              <a:t>댓글수</a:t>
            </a:r>
            <a:r>
              <a:rPr lang="en-US" altLang="ko-KR" dirty="0" smtClean="0"/>
              <a:t>" from comments group by id;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20888"/>
            <a:ext cx="2676897" cy="442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3023" y="3068960"/>
            <a:ext cx="2735361" cy="249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갈매기형 수장 8"/>
          <p:cNvSpPr/>
          <p:nvPr/>
        </p:nvSpPr>
        <p:spPr>
          <a:xfrm>
            <a:off x="4283968" y="4077072"/>
            <a:ext cx="360040" cy="360040"/>
          </a:xfrm>
          <a:prstGeom prst="chevron">
            <a:avLst/>
          </a:prstGeom>
          <a:solidFill>
            <a:srgbClr val="51278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2113111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댓글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25649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바른고딕"/>
              </a:rPr>
              <a:t>추출한 데이터</a:t>
            </a:r>
            <a:endParaRPr lang="ko-KR" altLang="en-US" dirty="0">
              <a:ea typeface="나눔바른고딕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테스트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"/>
          <p:cNvSpPr/>
          <p:nvPr/>
        </p:nvSpPr>
        <p:spPr>
          <a:xfrm>
            <a:off x="6156176" y="3429000"/>
            <a:ext cx="2700808" cy="2232248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/>
          <p:nvPr/>
        </p:nvSpPr>
        <p:spPr>
          <a:xfrm>
            <a:off x="395536" y="1700808"/>
            <a:ext cx="8352928" cy="1224136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125946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나눔바른고딕"/>
              </a:rPr>
              <a:t>Q9 )  </a:t>
            </a:r>
            <a:r>
              <a:rPr lang="ko-KR" altLang="en-US" b="1" dirty="0" smtClean="0">
                <a:ea typeface="나눔바른고딕"/>
              </a:rPr>
              <a:t>회원이 작성한 </a:t>
            </a:r>
            <a:r>
              <a:rPr lang="ko-KR" altLang="en-US" b="1" dirty="0" err="1" smtClean="0">
                <a:ea typeface="나눔바른고딕"/>
              </a:rPr>
              <a:t>댓글</a:t>
            </a:r>
            <a:r>
              <a:rPr lang="ko-KR" altLang="en-US" b="1" dirty="0" smtClean="0">
                <a:ea typeface="나눔바른고딕"/>
              </a:rPr>
              <a:t> 수 </a:t>
            </a:r>
            <a:r>
              <a:rPr lang="en-US" altLang="ko-KR" b="1" dirty="0" smtClean="0">
                <a:ea typeface="나눔바른고딕"/>
              </a:rPr>
              <a:t>( </a:t>
            </a:r>
            <a:r>
              <a:rPr lang="ko-KR" altLang="en-US" b="1" dirty="0" smtClean="0">
                <a:ea typeface="나눔바른고딕"/>
              </a:rPr>
              <a:t>전체 회원 </a:t>
            </a:r>
            <a:r>
              <a:rPr lang="en-US" altLang="ko-KR" b="1" dirty="0" smtClean="0">
                <a:ea typeface="나눔바른고딕"/>
              </a:rPr>
              <a:t>) </a:t>
            </a:r>
            <a:endParaRPr lang="ko-KR" altLang="en-US" b="1" dirty="0">
              <a:ea typeface="나눔바른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700808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select b.*,</a:t>
            </a:r>
            <a:r>
              <a:rPr lang="en-US" altLang="ko-KR" dirty="0" err="1" smtClean="0"/>
              <a:t>nvl</a:t>
            </a:r>
            <a:r>
              <a:rPr lang="en-US" altLang="ko-KR" dirty="0" smtClean="0"/>
              <a:t>(c.</a:t>
            </a:r>
            <a:r>
              <a:rPr lang="ko-KR" altLang="en-US" dirty="0" smtClean="0"/>
              <a:t>댓</a:t>
            </a:r>
            <a:r>
              <a:rPr lang="en-US" altLang="ko-KR" dirty="0" smtClean="0"/>
              <a:t>,0) </a:t>
            </a:r>
            <a:r>
              <a:rPr lang="ko-KR" altLang="en-US" dirty="0" err="1" smtClean="0"/>
              <a:t>댓글수</a:t>
            </a:r>
            <a:endParaRPr lang="ko-KR" altLang="en-US" dirty="0" smtClean="0"/>
          </a:p>
          <a:p>
            <a:r>
              <a:rPr lang="en-US" altLang="ko-KR" dirty="0" smtClean="0"/>
              <a:t>from customer b</a:t>
            </a:r>
          </a:p>
          <a:p>
            <a:r>
              <a:rPr lang="en-US" altLang="ko-KR" dirty="0" smtClean="0"/>
              <a:t>left outer join (select </a:t>
            </a:r>
            <a:r>
              <a:rPr lang="en-US" altLang="ko-KR" dirty="0" err="1" smtClean="0"/>
              <a:t>id,count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)</a:t>
            </a:r>
            <a:r>
              <a:rPr lang="ko-KR" altLang="en-US" dirty="0" smtClean="0"/>
              <a:t>댓 </a:t>
            </a:r>
            <a:r>
              <a:rPr lang="en-US" altLang="ko-KR" dirty="0" smtClean="0"/>
              <a:t>from comments group by id) c</a:t>
            </a:r>
          </a:p>
          <a:p>
            <a:r>
              <a:rPr lang="en-US" altLang="ko-KR" dirty="0" smtClean="0"/>
              <a:t>on b.id=c.id;</a:t>
            </a:r>
            <a:endParaRPr lang="ko-KR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01008"/>
            <a:ext cx="552813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56176" y="344177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ko-KR" sz="1700" b="1" dirty="0" smtClean="0"/>
              <a:t> nvl </a:t>
            </a:r>
            <a:r>
              <a:rPr lang="ko-KR" altLang="en-US" sz="1700" b="1" dirty="0" smtClean="0"/>
              <a:t>함수</a:t>
            </a:r>
            <a:endParaRPr lang="en-US" altLang="ko-KR" sz="1700" b="1" dirty="0" smtClean="0"/>
          </a:p>
          <a:p>
            <a:pPr>
              <a:spcBef>
                <a:spcPts val="600"/>
              </a:spcBef>
            </a:pP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댓글</a:t>
            </a:r>
            <a:r>
              <a:rPr lang="ko-KR" altLang="en-US" sz="1600" dirty="0" smtClean="0"/>
              <a:t> 개수가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인 값을  </a:t>
            </a:r>
            <a:endParaRPr lang="en-US" altLang="ko-KR" sz="1600" dirty="0" smtClean="0"/>
          </a:p>
          <a:p>
            <a:r>
              <a:rPr lang="en-US" altLang="ko-KR" sz="1600" dirty="0" smtClean="0"/>
              <a:t>  ‘ 0 ‘ </a:t>
            </a:r>
            <a:r>
              <a:rPr lang="ko-KR" altLang="en-US" sz="1600" dirty="0" smtClean="0"/>
              <a:t>으로 출력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459390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b="1" dirty="0" smtClean="0"/>
              <a:t> </a:t>
            </a:r>
            <a:r>
              <a:rPr lang="ko-KR" altLang="en-US" b="1" dirty="0" err="1" smtClean="0"/>
              <a:t>인라인뷰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en-US" altLang="ko-KR" b="1" dirty="0" smtClean="0"/>
              <a:t> left outer join 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테스트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3"/>
          <p:cNvSpPr/>
          <p:nvPr/>
        </p:nvSpPr>
        <p:spPr>
          <a:xfrm>
            <a:off x="395536" y="1700808"/>
            <a:ext cx="8352928" cy="648072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125946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나눔바른고딕"/>
              </a:rPr>
              <a:t>Q10 )  </a:t>
            </a:r>
            <a:r>
              <a:rPr lang="ko-KR" altLang="en-US" b="1" dirty="0" smtClean="0">
                <a:ea typeface="나눔바른고딕"/>
              </a:rPr>
              <a:t>회원 삭제</a:t>
            </a:r>
            <a:endParaRPr lang="ko-KR" altLang="en-US" b="1" dirty="0">
              <a:ea typeface="나눔바른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835532"/>
            <a:ext cx="4372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delete from customer where id='</a:t>
            </a:r>
            <a:r>
              <a:rPr lang="en-US" altLang="ko-KR" dirty="0" err="1" smtClean="0"/>
              <a:t>reddd</a:t>
            </a:r>
            <a:r>
              <a:rPr lang="en-US" altLang="ko-KR" dirty="0" smtClean="0"/>
              <a:t>';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251520" y="3212976"/>
            <a:ext cx="4128314" cy="2232248"/>
            <a:chOff x="4644008" y="3284984"/>
            <a:chExt cx="4128314" cy="223224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44008" y="3284984"/>
              <a:ext cx="4128314" cy="2232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4788024" y="5085184"/>
              <a:ext cx="3672408" cy="28803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8429" r="3908"/>
          <a:stretch>
            <a:fillRect/>
          </a:stretch>
        </p:blipFill>
        <p:spPr bwMode="auto">
          <a:xfrm>
            <a:off x="5004048" y="3212976"/>
            <a:ext cx="374441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갈매기형 수장 11"/>
          <p:cNvSpPr/>
          <p:nvPr/>
        </p:nvSpPr>
        <p:spPr>
          <a:xfrm>
            <a:off x="4499992" y="3933056"/>
            <a:ext cx="360040" cy="360040"/>
          </a:xfrm>
          <a:prstGeom prst="chevron">
            <a:avLst/>
          </a:prstGeom>
          <a:solidFill>
            <a:srgbClr val="51278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27716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회원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32040" y="27716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변경된 회원</a:t>
            </a:r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테스트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/>
          <p:nvPr/>
        </p:nvSpPr>
        <p:spPr>
          <a:xfrm>
            <a:off x="5220072" y="2492896"/>
            <a:ext cx="3132856" cy="2232248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/>
          <p:nvPr/>
        </p:nvSpPr>
        <p:spPr>
          <a:xfrm>
            <a:off x="323528" y="2420888"/>
            <a:ext cx="4032448" cy="2592288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125946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나눔바른고딕"/>
              </a:rPr>
              <a:t>Q11 ) ‘</a:t>
            </a:r>
            <a:r>
              <a:rPr lang="ko-KR" altLang="en-US" b="1" dirty="0" smtClean="0">
                <a:ea typeface="나눔바른고딕"/>
              </a:rPr>
              <a:t>천하장사</a:t>
            </a:r>
            <a:r>
              <a:rPr lang="en-US" altLang="ko-KR" b="1" dirty="0" smtClean="0">
                <a:ea typeface="나눔바른고딕"/>
              </a:rPr>
              <a:t>’ </a:t>
            </a:r>
            <a:r>
              <a:rPr lang="ko-KR" altLang="en-US" b="1" dirty="0" smtClean="0">
                <a:ea typeface="나눔바른고딕"/>
              </a:rPr>
              <a:t>상품 </a:t>
            </a:r>
            <a:r>
              <a:rPr lang="en-US" altLang="ko-KR" b="1" dirty="0" smtClean="0">
                <a:ea typeface="나눔바른고딕"/>
              </a:rPr>
              <a:t>10</a:t>
            </a:r>
            <a:r>
              <a:rPr lang="ko-KR" altLang="en-US" b="1" dirty="0" smtClean="0">
                <a:ea typeface="나눔바른고딕"/>
              </a:rPr>
              <a:t>개 주문</a:t>
            </a:r>
            <a:endParaRPr lang="ko-KR" altLang="en-US" b="1" dirty="0">
              <a:ea typeface="나눔바른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242088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create or replace trigger d</a:t>
            </a:r>
          </a:p>
          <a:p>
            <a:r>
              <a:rPr lang="en-US" altLang="ko-KR" dirty="0" smtClean="0"/>
              <a:t>after </a:t>
            </a:r>
          </a:p>
          <a:p>
            <a:r>
              <a:rPr lang="en-US" altLang="ko-KR" dirty="0" smtClean="0"/>
              <a:t>insert on spell</a:t>
            </a:r>
          </a:p>
          <a:p>
            <a:r>
              <a:rPr lang="en-US" altLang="ko-KR" dirty="0" smtClean="0"/>
              <a:t>for each row</a:t>
            </a:r>
          </a:p>
          <a:p>
            <a:r>
              <a:rPr lang="en-US" altLang="ko-KR" dirty="0" smtClean="0"/>
              <a:t>begin</a:t>
            </a:r>
          </a:p>
          <a:p>
            <a:r>
              <a:rPr lang="en-US" altLang="ko-KR" dirty="0" smtClean="0"/>
              <a:t>update goods</a:t>
            </a:r>
          </a:p>
          <a:p>
            <a:r>
              <a:rPr lang="en-US" altLang="ko-KR" dirty="0" smtClean="0"/>
              <a:t>set stock = stock -:</a:t>
            </a:r>
            <a:r>
              <a:rPr lang="en-US" altLang="ko-KR" dirty="0" err="1" smtClean="0"/>
              <a:t>NEW.orst</a:t>
            </a:r>
            <a:endParaRPr lang="en-US" altLang="ko-KR" dirty="0" smtClean="0"/>
          </a:p>
          <a:p>
            <a:r>
              <a:rPr lang="en-US" altLang="ko-KR" dirty="0" smtClean="0"/>
              <a:t>where </a:t>
            </a:r>
            <a:r>
              <a:rPr lang="en-US" altLang="ko-KR" dirty="0" err="1" smtClean="0"/>
              <a:t>goodno</a:t>
            </a:r>
            <a:r>
              <a:rPr lang="en-US" altLang="ko-KR" dirty="0" smtClean="0"/>
              <a:t> = :</a:t>
            </a:r>
            <a:r>
              <a:rPr lang="en-US" altLang="ko-KR" dirty="0" err="1" smtClean="0"/>
              <a:t>NEW.goodno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end;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2836093"/>
            <a:ext cx="3096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ko-KR" altLang="en-US" dirty="0" smtClean="0"/>
              <a:t>새로운 주문이 들어올 시</a:t>
            </a:r>
            <a:r>
              <a:rPr lang="en-US" altLang="ko-KR" dirty="0" smtClean="0"/>
              <a:t>,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ko-KR" altLang="en-US" dirty="0" smtClean="0"/>
              <a:t>상품 테이블의 재고가 </a:t>
            </a:r>
            <a:endParaRPr lang="en-US" altLang="ko-KR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ko-KR" altLang="en-US" dirty="0" smtClean="0"/>
              <a:t>자동으로 줄어들도록 수정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9075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 </a:t>
            </a:r>
            <a:r>
              <a:rPr lang="ko-KR" altLang="en-US" b="1" dirty="0" err="1" smtClean="0"/>
              <a:t>트리거</a:t>
            </a:r>
            <a:r>
              <a:rPr lang="ko-KR" altLang="en-US" b="1" dirty="0" smtClean="0"/>
              <a:t> 생성 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517232"/>
            <a:ext cx="851237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테스트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/>
          <p:nvPr/>
        </p:nvSpPr>
        <p:spPr>
          <a:xfrm>
            <a:off x="395536" y="1700808"/>
            <a:ext cx="8352928" cy="2664296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125946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나눔바른고딕"/>
              </a:rPr>
              <a:t>Q11 ) ‘</a:t>
            </a:r>
            <a:r>
              <a:rPr lang="ko-KR" altLang="en-US" b="1" dirty="0" smtClean="0">
                <a:ea typeface="나눔바른고딕"/>
              </a:rPr>
              <a:t>천하장사</a:t>
            </a:r>
            <a:r>
              <a:rPr lang="en-US" altLang="ko-KR" b="1" dirty="0" smtClean="0">
                <a:ea typeface="나눔바른고딕"/>
              </a:rPr>
              <a:t>’ </a:t>
            </a:r>
            <a:r>
              <a:rPr lang="ko-KR" altLang="en-US" b="1" dirty="0" smtClean="0">
                <a:ea typeface="나눔바른고딕"/>
              </a:rPr>
              <a:t>상품 </a:t>
            </a:r>
            <a:r>
              <a:rPr lang="en-US" altLang="ko-KR" b="1" dirty="0" smtClean="0">
                <a:ea typeface="나눔바른고딕"/>
              </a:rPr>
              <a:t>10</a:t>
            </a:r>
            <a:r>
              <a:rPr lang="ko-KR" altLang="en-US" b="1" dirty="0" smtClean="0">
                <a:ea typeface="나눔바른고딕"/>
              </a:rPr>
              <a:t>개 주문</a:t>
            </a:r>
            <a:endParaRPr lang="ko-KR" altLang="en-US" b="1" dirty="0">
              <a:ea typeface="나눔바른고딕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085184"/>
            <a:ext cx="2691299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5013176"/>
            <a:ext cx="263134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67544" y="1844824"/>
            <a:ext cx="756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/*</a:t>
            </a:r>
            <a:r>
              <a:rPr lang="ko-KR" altLang="en-US" dirty="0" smtClean="0"/>
              <a:t>천하장사 재고확인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재고출력*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gname,stock</a:t>
            </a:r>
            <a:r>
              <a:rPr lang="en-US" altLang="ko-KR" dirty="0" smtClean="0"/>
              <a:t> from goods where </a:t>
            </a:r>
            <a:r>
              <a:rPr lang="en-US" altLang="ko-KR" dirty="0" err="1" smtClean="0"/>
              <a:t>gname</a:t>
            </a:r>
            <a:r>
              <a:rPr lang="en-US" altLang="ko-KR" dirty="0" smtClean="0"/>
              <a:t>='</a:t>
            </a:r>
            <a:r>
              <a:rPr lang="ko-KR" altLang="en-US" dirty="0" smtClean="0"/>
              <a:t>천하장사</a:t>
            </a:r>
            <a:r>
              <a:rPr lang="en-US" altLang="ko-KR" dirty="0" smtClean="0"/>
              <a:t>';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/*</a:t>
            </a:r>
            <a:r>
              <a:rPr lang="ko-KR" altLang="en-US" dirty="0" smtClean="0"/>
              <a:t>천하장사 주문*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insert into spell values(ono_SEQ.NEXTVAL,'red',1,10);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/*</a:t>
            </a:r>
            <a:r>
              <a:rPr lang="ko-KR" altLang="en-US" dirty="0" smtClean="0"/>
              <a:t>천하장사재고확인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재고출력*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gname,stock</a:t>
            </a:r>
            <a:r>
              <a:rPr lang="en-US" altLang="ko-KR" dirty="0" smtClean="0"/>
              <a:t> from goods where </a:t>
            </a:r>
            <a:r>
              <a:rPr lang="en-US" altLang="ko-KR" dirty="0" err="1" smtClean="0"/>
              <a:t>gname</a:t>
            </a:r>
            <a:r>
              <a:rPr lang="en-US" altLang="ko-KR" dirty="0" smtClean="0"/>
              <a:t>='</a:t>
            </a:r>
            <a:r>
              <a:rPr lang="ko-KR" altLang="en-US" dirty="0" smtClean="0"/>
              <a:t>천하장사</a:t>
            </a:r>
            <a:r>
              <a:rPr lang="en-US" altLang="ko-KR" dirty="0" smtClean="0"/>
              <a:t>';</a:t>
            </a:r>
            <a:endParaRPr lang="en-US" altLang="ko-KR" dirty="0"/>
          </a:p>
        </p:txBody>
      </p:sp>
      <p:sp>
        <p:nvSpPr>
          <p:cNvPr id="10" name="갈매기형 수장 9"/>
          <p:cNvSpPr/>
          <p:nvPr/>
        </p:nvSpPr>
        <p:spPr>
          <a:xfrm>
            <a:off x="3923928" y="5157192"/>
            <a:ext cx="360040" cy="360040"/>
          </a:xfrm>
          <a:prstGeom prst="chevron">
            <a:avLst/>
          </a:prstGeom>
          <a:solidFill>
            <a:srgbClr val="51278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458112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상품 재고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주문 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88024" y="45718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수정된 상품 재고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주문 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테스트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3"/>
          <p:cNvSpPr/>
          <p:nvPr/>
        </p:nvSpPr>
        <p:spPr>
          <a:xfrm>
            <a:off x="4139952" y="1916832"/>
            <a:ext cx="4320480" cy="1656184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1259468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나눔바른고딕"/>
              </a:rPr>
              <a:t>Q 12 ) </a:t>
            </a:r>
            <a:r>
              <a:rPr lang="ko-KR" altLang="en-US" b="1" dirty="0" err="1" smtClean="0">
                <a:ea typeface="나눔바른고딕"/>
              </a:rPr>
              <a:t>댓글을</a:t>
            </a:r>
            <a:r>
              <a:rPr lang="ko-KR" altLang="en-US" b="1" dirty="0" smtClean="0">
                <a:ea typeface="나눔바른고딕"/>
              </a:rPr>
              <a:t> 작성하지 않은 회원의 </a:t>
            </a:r>
            <a:r>
              <a:rPr lang="en-US" altLang="ko-KR" b="1" dirty="0" smtClean="0">
                <a:ea typeface="나눔바른고딕"/>
              </a:rPr>
              <a:t>id</a:t>
            </a:r>
            <a:r>
              <a:rPr lang="ko-KR" altLang="en-US" b="1" dirty="0" smtClean="0">
                <a:ea typeface="나눔바른고딕"/>
              </a:rPr>
              <a:t>와 이름을 출력하시오</a:t>
            </a:r>
            <a:endParaRPr lang="ko-KR" altLang="en-US" b="1" dirty="0">
              <a:ea typeface="나눔바른고딕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620" y="2031826"/>
            <a:ext cx="1937165" cy="456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11560" y="1711841"/>
            <a:ext cx="284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댓글</a:t>
            </a:r>
            <a:endParaRPr lang="ko-KR" altLang="en-US" sz="12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55976" y="19888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ea typeface="나눔바른고딕"/>
              </a:rPr>
              <a:t>select c1.id,c1.name</a:t>
            </a:r>
          </a:p>
          <a:p>
            <a:r>
              <a:rPr lang="en-US" altLang="ko-KR" dirty="0" smtClean="0">
                <a:ea typeface="나눔바른고딕"/>
              </a:rPr>
              <a:t>from customer c1</a:t>
            </a:r>
          </a:p>
          <a:p>
            <a:r>
              <a:rPr lang="en-US" altLang="ko-KR" dirty="0" smtClean="0">
                <a:ea typeface="나눔바른고딕"/>
              </a:rPr>
              <a:t>left outer join comments c2</a:t>
            </a:r>
          </a:p>
          <a:p>
            <a:r>
              <a:rPr lang="en-US" altLang="ko-KR" dirty="0" smtClean="0">
                <a:ea typeface="나눔바른고딕"/>
              </a:rPr>
              <a:t>on c1.id=c2.id</a:t>
            </a:r>
          </a:p>
          <a:p>
            <a:r>
              <a:rPr lang="en-US" altLang="ko-KR" dirty="0" smtClean="0">
                <a:ea typeface="나눔바른고딕"/>
              </a:rPr>
              <a:t>where c2.id is null;</a:t>
            </a:r>
            <a:endParaRPr lang="en-US" altLang="ko-KR" dirty="0">
              <a:ea typeface="나눔바른고딕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 b="48214"/>
          <a:stretch>
            <a:fillRect/>
          </a:stretch>
        </p:blipFill>
        <p:spPr bwMode="auto">
          <a:xfrm>
            <a:off x="4427984" y="4725144"/>
            <a:ext cx="288032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355976" y="42210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바른고딕"/>
              </a:rPr>
              <a:t>추출한 데이터</a:t>
            </a:r>
            <a:endParaRPr lang="ko-KR" altLang="en-US" dirty="0">
              <a:ea typeface="나눔바른고딕"/>
            </a:endParaRPr>
          </a:p>
        </p:txBody>
      </p:sp>
      <p:sp>
        <p:nvSpPr>
          <p:cNvPr id="15" name="갈매기형 수장 14"/>
          <p:cNvSpPr/>
          <p:nvPr/>
        </p:nvSpPr>
        <p:spPr>
          <a:xfrm rot="1460490">
            <a:off x="3334052" y="4423301"/>
            <a:ext cx="360040" cy="360040"/>
          </a:xfrm>
          <a:prstGeom prst="chevron">
            <a:avLst/>
          </a:prstGeom>
          <a:solidFill>
            <a:srgbClr val="51278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테스트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87624" y="2571744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latin typeface="나눔바른고딕" pitchFamily="50" charset="-127"/>
                <a:ea typeface="나눔바른고딕" pitchFamily="50" charset="-127"/>
              </a:rPr>
              <a:t>주 제 선 정</a:t>
            </a:r>
            <a:endParaRPr lang="ko-KR" altLang="en-US" sz="60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95736" y="2200304"/>
            <a:ext cx="4680000" cy="0"/>
          </a:xfrm>
          <a:prstGeom prst="line">
            <a:avLst/>
          </a:prstGeom>
          <a:ln w="38100"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95736" y="4000504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247929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"/>
          <p:cNvSpPr/>
          <p:nvPr/>
        </p:nvSpPr>
        <p:spPr>
          <a:xfrm>
            <a:off x="395536" y="1700808"/>
            <a:ext cx="5544616" cy="2304256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12594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나눔바른고딕"/>
              </a:rPr>
              <a:t>Q 13 </a:t>
            </a:r>
            <a:r>
              <a:rPr lang="en-US" altLang="ko-KR" dirty="0" smtClean="0">
                <a:ea typeface="나눔바른고딕"/>
              </a:rPr>
              <a:t>) </a:t>
            </a:r>
            <a:r>
              <a:rPr lang="en-US" altLang="ko-KR" b="1" dirty="0" smtClean="0"/>
              <a:t>'red' </a:t>
            </a:r>
            <a:r>
              <a:rPr lang="ko-KR" altLang="en-US" b="1" dirty="0" smtClean="0"/>
              <a:t>회원보다 많은 글을 작성한 회원의 이름과 글 수를 출력하시오</a:t>
            </a:r>
          </a:p>
          <a:p>
            <a:endParaRPr lang="ko-KR" altLang="en-US" b="1" dirty="0">
              <a:ea typeface="나눔바른고딕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5013176"/>
            <a:ext cx="55999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11560" y="184482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select b.*,</a:t>
            </a:r>
            <a:r>
              <a:rPr lang="en-US" altLang="ko-KR" dirty="0" err="1" smtClean="0"/>
              <a:t>nvl</a:t>
            </a:r>
            <a:r>
              <a:rPr lang="en-US" altLang="ko-KR" dirty="0" smtClean="0"/>
              <a:t>(c.</a:t>
            </a:r>
            <a:r>
              <a:rPr lang="ko-KR" altLang="en-US" dirty="0" smtClean="0"/>
              <a:t>글</a:t>
            </a:r>
            <a:r>
              <a:rPr lang="en-US" altLang="ko-KR" dirty="0" smtClean="0"/>
              <a:t>,0) </a:t>
            </a:r>
            <a:r>
              <a:rPr lang="ko-KR" altLang="en-US" dirty="0" err="1" smtClean="0"/>
              <a:t>작성글수</a:t>
            </a:r>
            <a:endParaRPr lang="ko-KR" altLang="en-US" dirty="0" smtClean="0"/>
          </a:p>
          <a:p>
            <a:r>
              <a:rPr lang="en-US" altLang="ko-KR" dirty="0" smtClean="0"/>
              <a:t>from customer b</a:t>
            </a:r>
          </a:p>
          <a:p>
            <a:r>
              <a:rPr lang="en-US" altLang="ko-KR" dirty="0" smtClean="0"/>
              <a:t>left outer join (select </a:t>
            </a:r>
            <a:r>
              <a:rPr lang="en-US" altLang="ko-KR" dirty="0" err="1" smtClean="0"/>
              <a:t>id,count</a:t>
            </a:r>
            <a:r>
              <a:rPr lang="en-US" altLang="ko-KR" dirty="0" smtClean="0"/>
              <a:t>(id) </a:t>
            </a:r>
            <a:r>
              <a:rPr lang="ko-KR" altLang="en-US" dirty="0" smtClean="0"/>
              <a:t>글 </a:t>
            </a:r>
            <a:r>
              <a:rPr lang="en-US" altLang="ko-KR" dirty="0" smtClean="0"/>
              <a:t>from board group by id) c</a:t>
            </a:r>
          </a:p>
          <a:p>
            <a:r>
              <a:rPr lang="en-US" altLang="ko-KR" dirty="0" smtClean="0"/>
              <a:t>on b.id=c.id</a:t>
            </a:r>
          </a:p>
          <a:p>
            <a:r>
              <a:rPr lang="en-US" altLang="ko-KR" dirty="0" smtClean="0"/>
              <a:t>where </a:t>
            </a:r>
            <a:r>
              <a:rPr lang="ko-KR" altLang="en-US" dirty="0" smtClean="0"/>
              <a:t>글</a:t>
            </a:r>
            <a:r>
              <a:rPr lang="en-US" altLang="ko-KR" dirty="0" smtClean="0"/>
              <a:t>&gt;(select count(id) from board where id='red');</a:t>
            </a:r>
            <a:endParaRPr lang="en-US" altLang="ko-KR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437112"/>
            <a:ext cx="1728192" cy="194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131840" y="45091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바른고딕"/>
              </a:rPr>
              <a:t>추출한 데이터</a:t>
            </a:r>
            <a:endParaRPr lang="ko-KR" altLang="en-US" dirty="0">
              <a:ea typeface="나눔바른고딕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1" name="갈매기형 수장 10"/>
          <p:cNvSpPr/>
          <p:nvPr/>
        </p:nvSpPr>
        <p:spPr>
          <a:xfrm>
            <a:off x="2555776" y="5085184"/>
            <a:ext cx="360040" cy="360040"/>
          </a:xfrm>
          <a:prstGeom prst="chevron">
            <a:avLst/>
          </a:prstGeom>
          <a:solidFill>
            <a:srgbClr val="51278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/>
              </a:rPr>
              <a:t>테스트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87624" y="2721114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나눔바른고딕" pitchFamily="50" charset="-127"/>
                <a:ea typeface="나눔바른고딕" pitchFamily="50" charset="-127"/>
              </a:rPr>
              <a:t>사용한 </a:t>
            </a:r>
            <a:r>
              <a:rPr lang="ko-KR" altLang="en-US" sz="4000" dirty="0" err="1" smtClean="0">
                <a:latin typeface="나눔바른고딕" pitchFamily="50" charset="-127"/>
                <a:ea typeface="나눔바른고딕" pitchFamily="50" charset="-127"/>
              </a:rPr>
              <a:t>오라클</a:t>
            </a:r>
            <a:r>
              <a:rPr lang="ko-KR" altLang="en-US" sz="4000" dirty="0" smtClean="0">
                <a:latin typeface="나눔바른고딕" pitchFamily="50" charset="-127"/>
                <a:ea typeface="나눔바른고딕" pitchFamily="50" charset="-127"/>
              </a:rPr>
              <a:t> 기술</a:t>
            </a:r>
            <a:endParaRPr lang="ko-KR" altLang="en-US" sz="40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95736" y="2200304"/>
            <a:ext cx="4680000" cy="0"/>
          </a:xfrm>
          <a:prstGeom prst="line">
            <a:avLst/>
          </a:prstGeom>
          <a:ln w="38100"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95736" y="4000504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247929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/>
          <p:nvPr/>
        </p:nvSpPr>
        <p:spPr>
          <a:xfrm>
            <a:off x="395536" y="1772816"/>
            <a:ext cx="8496944" cy="720080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7504" y="406405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사용한 </a:t>
            </a:r>
            <a:r>
              <a:rPr lang="ko-KR" altLang="en-US" sz="3600" b="1" dirty="0" err="1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오라클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기술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244079"/>
            <a:ext cx="22322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ea typeface="나눔바른고딕"/>
              </a:rPr>
              <a:t>&lt; </a:t>
            </a:r>
            <a:r>
              <a:rPr lang="ko-KR" altLang="en-US" sz="1900" b="1" dirty="0" err="1" smtClean="0">
                <a:ea typeface="나눔바른고딕"/>
              </a:rPr>
              <a:t>트리거</a:t>
            </a:r>
            <a:r>
              <a:rPr lang="ko-KR" altLang="en-US" sz="1900" b="1" dirty="0" smtClean="0">
                <a:ea typeface="나눔바른고딕"/>
              </a:rPr>
              <a:t> </a:t>
            </a:r>
            <a:r>
              <a:rPr lang="en-US" altLang="ko-KR" sz="1900" b="1" dirty="0" smtClean="0">
                <a:ea typeface="나눔바른고딕"/>
              </a:rPr>
              <a:t>&gt;</a:t>
            </a:r>
            <a:endParaRPr lang="ko-KR" altLang="en-US" sz="1900" b="1" dirty="0">
              <a:ea typeface="나눔바른고딕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821884"/>
            <a:ext cx="8460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err="1" smtClean="0"/>
              <a:t>트리거는</a:t>
            </a:r>
            <a:r>
              <a:rPr lang="ko-KR" altLang="en-US" sz="1700" dirty="0" smtClean="0"/>
              <a:t> 데이터베이스 시스템에서 데이터의 입력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갱신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삭제 등의 이벤트가 발생할 때 마다 자동적으로 수행되는 사용자 정의 프로시저</a:t>
            </a:r>
            <a:endParaRPr lang="ko-KR" altLang="en-US" sz="1700" dirty="0"/>
          </a:p>
        </p:txBody>
      </p:sp>
      <p:sp>
        <p:nvSpPr>
          <p:cNvPr id="15" name="직사각형 14"/>
          <p:cNvSpPr/>
          <p:nvPr/>
        </p:nvSpPr>
        <p:spPr>
          <a:xfrm>
            <a:off x="1928794" y="2643182"/>
            <a:ext cx="5715040" cy="3970318"/>
          </a:xfrm>
          <a:prstGeom prst="rect">
            <a:avLst/>
          </a:prstGeom>
          <a:ln>
            <a:solidFill>
              <a:srgbClr val="5127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CREATE [OR REPLACE] TRIGGER </a:t>
            </a:r>
            <a:r>
              <a:rPr lang="ko-KR" altLang="en-US" b="1" dirty="0" err="1" smtClean="0"/>
              <a:t>트리거명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b="1" dirty="0" smtClean="0"/>
              <a:t>BEFORE or AFTER </a:t>
            </a:r>
            <a:r>
              <a:rPr lang="ko-KR" altLang="en-US" b="1" dirty="0" err="1" smtClean="0"/>
              <a:t>트리거이벤트</a:t>
            </a:r>
            <a:r>
              <a:rPr lang="ko-KR" altLang="en-US" b="1" dirty="0" smtClean="0"/>
              <a:t> </a:t>
            </a:r>
            <a:r>
              <a:rPr lang="en-US" b="1" dirty="0" smtClean="0"/>
              <a:t>ON </a:t>
            </a:r>
            <a:r>
              <a:rPr lang="ko-KR" altLang="en-US" b="1" dirty="0" err="1" smtClean="0"/>
              <a:t>테이블명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[</a:t>
            </a:r>
            <a:r>
              <a:rPr lang="en-US" b="1" dirty="0" smtClean="0"/>
              <a:t>FOR EACH ROW [WHEN TRIGGER </a:t>
            </a:r>
            <a:r>
              <a:rPr lang="ko-KR" altLang="en-US" b="1" dirty="0" smtClean="0"/>
              <a:t>조건</a:t>
            </a:r>
            <a:r>
              <a:rPr lang="en-US" altLang="ko-KR" b="1" dirty="0" smtClean="0"/>
              <a:t>]] 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[</a:t>
            </a:r>
            <a:r>
              <a:rPr lang="en-US" b="1" dirty="0" smtClean="0"/>
              <a:t>Referencing OLD AS {</a:t>
            </a:r>
            <a:r>
              <a:rPr lang="ko-KR" altLang="en-US" b="1" dirty="0" err="1" smtClean="0"/>
              <a:t>변경전</a:t>
            </a:r>
            <a:r>
              <a:rPr lang="ko-KR" altLang="en-US" b="1" dirty="0" smtClean="0"/>
              <a:t> 값을 참조하는 </a:t>
            </a:r>
            <a:r>
              <a:rPr lang="ko-KR" altLang="en-US" b="1" dirty="0" err="1" smtClean="0"/>
              <a:t>변수명</a:t>
            </a:r>
            <a:r>
              <a:rPr lang="en-US" altLang="ko-KR" b="1" dirty="0" smtClean="0"/>
              <a:t>} </a:t>
            </a:r>
            <a:r>
              <a:rPr lang="en-US" b="1" dirty="0" smtClean="0"/>
              <a:t>NEW AS {</a:t>
            </a:r>
            <a:r>
              <a:rPr lang="ko-KR" altLang="en-US" b="1" dirty="0" err="1" smtClean="0"/>
              <a:t>변경후</a:t>
            </a:r>
            <a:r>
              <a:rPr lang="ko-KR" altLang="en-US" b="1" dirty="0" smtClean="0"/>
              <a:t> 값을 참조하는 </a:t>
            </a:r>
            <a:r>
              <a:rPr lang="ko-KR" altLang="en-US" b="1" dirty="0" err="1" smtClean="0"/>
              <a:t>변수명</a:t>
            </a:r>
            <a:r>
              <a:rPr lang="en-US" altLang="ko-KR" b="1" dirty="0" smtClean="0"/>
              <a:t>}] </a:t>
            </a:r>
          </a:p>
          <a:p>
            <a:endParaRPr lang="en-US" b="1" dirty="0" smtClean="0"/>
          </a:p>
          <a:p>
            <a:r>
              <a:rPr lang="en-US" b="1" dirty="0" smtClean="0"/>
              <a:t>DECLARE </a:t>
            </a:r>
            <a:r>
              <a:rPr lang="ko-KR" altLang="en-US" b="1" dirty="0" smtClean="0"/>
              <a:t>선언문 </a:t>
            </a:r>
            <a:endParaRPr lang="en-US" altLang="ko-KR" b="1" dirty="0" smtClean="0"/>
          </a:p>
          <a:p>
            <a:endParaRPr lang="en-US" b="1" dirty="0" smtClean="0"/>
          </a:p>
          <a:p>
            <a:r>
              <a:rPr lang="en-US" b="1" dirty="0" smtClean="0"/>
              <a:t>BEGIN PL/SQL </a:t>
            </a:r>
            <a:r>
              <a:rPr lang="ko-KR" altLang="en-US" b="1" dirty="0" smtClean="0"/>
              <a:t>코드 </a:t>
            </a:r>
            <a:endParaRPr lang="en-US" altLang="ko-KR" b="1" dirty="0" smtClean="0"/>
          </a:p>
          <a:p>
            <a:endParaRPr lang="en-US" b="1" dirty="0" smtClean="0"/>
          </a:p>
          <a:p>
            <a:r>
              <a:rPr lang="en-US" b="1" dirty="0" smtClean="0"/>
              <a:t>END;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/>
          <p:nvPr/>
        </p:nvSpPr>
        <p:spPr>
          <a:xfrm>
            <a:off x="4283968" y="2996952"/>
            <a:ext cx="4680520" cy="1800200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/>
          <p:nvPr/>
        </p:nvSpPr>
        <p:spPr>
          <a:xfrm>
            <a:off x="467544" y="2996952"/>
            <a:ext cx="3672408" cy="1800200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/>
          <p:nvPr/>
        </p:nvSpPr>
        <p:spPr>
          <a:xfrm>
            <a:off x="539552" y="1772816"/>
            <a:ext cx="8352928" cy="1152128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244079"/>
            <a:ext cx="22322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ea typeface="나눔바른고딕"/>
              </a:rPr>
              <a:t>&lt; </a:t>
            </a:r>
            <a:r>
              <a:rPr lang="ko-KR" altLang="en-US" sz="1900" b="1" dirty="0" err="1" smtClean="0">
                <a:ea typeface="나눔바른고딕"/>
              </a:rPr>
              <a:t>트리거</a:t>
            </a:r>
            <a:r>
              <a:rPr lang="ko-KR" altLang="en-US" sz="1900" b="1" dirty="0" smtClean="0">
                <a:ea typeface="나눔바른고딕"/>
              </a:rPr>
              <a:t> </a:t>
            </a:r>
            <a:r>
              <a:rPr lang="en-US" altLang="ko-KR" sz="1900" b="1" dirty="0" smtClean="0">
                <a:ea typeface="나눔바른고딕"/>
              </a:rPr>
              <a:t>&gt;</a:t>
            </a:r>
            <a:endParaRPr lang="ko-KR" altLang="en-US" sz="1900" b="1" dirty="0">
              <a:ea typeface="나눔바른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3023081"/>
            <a:ext cx="39604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create or replace trigger t1</a:t>
            </a:r>
          </a:p>
          <a:p>
            <a:r>
              <a:rPr lang="en-US" altLang="ko-KR" sz="1600" dirty="0" smtClean="0"/>
              <a:t>after update on customer</a:t>
            </a:r>
          </a:p>
          <a:p>
            <a:r>
              <a:rPr lang="en-US" altLang="ko-KR" sz="1600" dirty="0" smtClean="0"/>
              <a:t>for each row</a:t>
            </a:r>
          </a:p>
          <a:p>
            <a:r>
              <a:rPr lang="en-US" altLang="ko-KR" sz="1600" dirty="0" smtClean="0"/>
              <a:t>begin</a:t>
            </a:r>
          </a:p>
          <a:p>
            <a:r>
              <a:rPr lang="en-US" altLang="ko-KR" sz="1600" dirty="0" smtClean="0"/>
              <a:t>update spell set id=:new.id where id=:old.id;</a:t>
            </a:r>
          </a:p>
          <a:p>
            <a:r>
              <a:rPr lang="en-US" altLang="ko-KR" sz="1600" dirty="0" smtClean="0"/>
              <a:t>end; </a:t>
            </a:r>
          </a:p>
          <a:p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608512" y="305327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create or replace trigger t2</a:t>
            </a:r>
          </a:p>
          <a:p>
            <a:r>
              <a:rPr lang="en-US" altLang="ko-KR" sz="1600" dirty="0" smtClean="0"/>
              <a:t>after update on customer</a:t>
            </a:r>
          </a:p>
          <a:p>
            <a:r>
              <a:rPr lang="en-US" altLang="ko-KR" sz="1600" dirty="0" smtClean="0"/>
              <a:t>for each row</a:t>
            </a:r>
          </a:p>
          <a:p>
            <a:r>
              <a:rPr lang="en-US" altLang="ko-KR" sz="1600" dirty="0" smtClean="0"/>
              <a:t>begin</a:t>
            </a:r>
          </a:p>
          <a:p>
            <a:r>
              <a:rPr lang="en-US" altLang="ko-KR" sz="1600" dirty="0" smtClean="0"/>
              <a:t>update board set id=:new.id where id=:old.id;</a:t>
            </a:r>
          </a:p>
          <a:p>
            <a:r>
              <a:rPr lang="en-US" altLang="ko-KR" sz="1600" dirty="0" smtClean="0"/>
              <a:t>end;</a:t>
            </a:r>
          </a:p>
          <a:p>
            <a:endParaRPr lang="en-US" altLang="ko-KR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67544" y="1928802"/>
            <a:ext cx="8424936" cy="7694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ko-KR" altLang="en-US" sz="1700" dirty="0" smtClean="0">
                <a:ea typeface="나눔바른고딕"/>
              </a:rPr>
              <a:t>부모테이블인 고객 테이블에서 </a:t>
            </a:r>
            <a:r>
              <a:rPr lang="en-US" altLang="ko-KR" sz="1700" dirty="0" smtClean="0">
                <a:ea typeface="나눔바른고딕"/>
              </a:rPr>
              <a:t>id</a:t>
            </a:r>
            <a:r>
              <a:rPr lang="ko-KR" altLang="en-US" sz="1700" dirty="0" smtClean="0">
                <a:ea typeface="나눔바른고딕"/>
              </a:rPr>
              <a:t>가 </a:t>
            </a:r>
            <a:r>
              <a:rPr lang="en-US" altLang="ko-KR" sz="1700" dirty="0" smtClean="0">
                <a:ea typeface="나눔바른고딕"/>
              </a:rPr>
              <a:t>update</a:t>
            </a:r>
            <a:r>
              <a:rPr lang="ko-KR" altLang="en-US" sz="1700" dirty="0" smtClean="0">
                <a:ea typeface="나눔바른고딕"/>
              </a:rPr>
              <a:t>될 시</a:t>
            </a:r>
            <a:r>
              <a:rPr lang="en-US" altLang="ko-KR" sz="1700" dirty="0" smtClean="0">
                <a:ea typeface="나눔바른고딕"/>
              </a:rPr>
              <a:t>,</a:t>
            </a:r>
          </a:p>
          <a:p>
            <a:pPr algn="ctr">
              <a:spcBef>
                <a:spcPts val="1200"/>
              </a:spcBef>
            </a:pPr>
            <a:r>
              <a:rPr lang="ko-KR" altLang="en-US" sz="1700" dirty="0" smtClean="0">
                <a:ea typeface="나눔바른고딕"/>
              </a:rPr>
              <a:t>자식테이블인 주문 테이블과 게시판 테이블에서도</a:t>
            </a:r>
            <a:r>
              <a:rPr lang="en-US" altLang="ko-KR" sz="1700" dirty="0" smtClean="0">
                <a:ea typeface="나눔바른고딕"/>
              </a:rPr>
              <a:t> id</a:t>
            </a:r>
            <a:r>
              <a:rPr lang="ko-KR" altLang="en-US" sz="1700" dirty="0" smtClean="0">
                <a:ea typeface="나눔바른고딕"/>
              </a:rPr>
              <a:t>를 </a:t>
            </a:r>
            <a:r>
              <a:rPr lang="en-US" altLang="ko-KR" sz="1700" dirty="0" smtClean="0">
                <a:ea typeface="나눔바른고딕"/>
              </a:rPr>
              <a:t>update</a:t>
            </a:r>
            <a:r>
              <a:rPr lang="ko-KR" altLang="en-US" sz="1700" dirty="0" smtClean="0">
                <a:ea typeface="나눔바른고딕"/>
              </a:rPr>
              <a:t>되도록 하는 </a:t>
            </a:r>
            <a:r>
              <a:rPr lang="ko-KR" altLang="en-US" sz="1700" dirty="0" err="1" smtClean="0">
                <a:ea typeface="나눔바른고딕"/>
              </a:rPr>
              <a:t>트리거</a:t>
            </a:r>
            <a:endParaRPr lang="ko-KR" altLang="en-US" sz="1700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157192"/>
            <a:ext cx="769128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504" y="406405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사용한 </a:t>
            </a:r>
            <a:r>
              <a:rPr lang="ko-KR" altLang="en-US" sz="3600" b="1" dirty="0" err="1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오라클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기술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3"/>
          <p:cNvSpPr/>
          <p:nvPr/>
        </p:nvSpPr>
        <p:spPr>
          <a:xfrm>
            <a:off x="467544" y="1988840"/>
            <a:ext cx="3960440" cy="2304256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/>
          <p:nvPr/>
        </p:nvSpPr>
        <p:spPr>
          <a:xfrm>
            <a:off x="4572000" y="2276872"/>
            <a:ext cx="4320480" cy="1296144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244079"/>
            <a:ext cx="22322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ea typeface="나눔바른고딕"/>
              </a:rPr>
              <a:t>&lt; </a:t>
            </a:r>
            <a:r>
              <a:rPr lang="ko-KR" altLang="en-US" sz="1900" b="1" dirty="0" err="1" smtClean="0">
                <a:ea typeface="나눔바른고딕"/>
              </a:rPr>
              <a:t>트리거</a:t>
            </a:r>
            <a:r>
              <a:rPr lang="ko-KR" altLang="en-US" sz="1900" b="1" dirty="0" smtClean="0">
                <a:ea typeface="나눔바른고딕"/>
              </a:rPr>
              <a:t> </a:t>
            </a:r>
            <a:r>
              <a:rPr lang="en-US" altLang="ko-KR" sz="1900" b="1" dirty="0" smtClean="0">
                <a:ea typeface="나눔바른고딕"/>
              </a:rPr>
              <a:t>&gt;</a:t>
            </a:r>
            <a:endParaRPr lang="ko-KR" altLang="en-US" sz="1900" b="1" dirty="0">
              <a:ea typeface="나눔바른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98884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create or replace trigger t3</a:t>
            </a:r>
          </a:p>
          <a:p>
            <a:r>
              <a:rPr lang="en-US" altLang="ko-KR" dirty="0" smtClean="0"/>
              <a:t>after update on board</a:t>
            </a:r>
          </a:p>
          <a:p>
            <a:r>
              <a:rPr lang="en-US" altLang="ko-KR" dirty="0" smtClean="0"/>
              <a:t>for each row</a:t>
            </a:r>
          </a:p>
          <a:p>
            <a:r>
              <a:rPr lang="en-US" altLang="ko-KR" dirty="0" smtClean="0"/>
              <a:t>begin</a:t>
            </a:r>
          </a:p>
          <a:p>
            <a:r>
              <a:rPr lang="en-US" altLang="ko-KR" dirty="0" smtClean="0"/>
              <a:t>update comments set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=:new.bno where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=:old.bno;</a:t>
            </a:r>
          </a:p>
          <a:p>
            <a:r>
              <a:rPr lang="en-US" altLang="ko-KR" dirty="0" smtClean="0"/>
              <a:t>end;</a:t>
            </a:r>
          </a:p>
          <a:p>
            <a:r>
              <a:rPr lang="en-US" altLang="ko-KR" dirty="0" smtClean="0"/>
              <a:t>/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4427984" y="2276872"/>
            <a:ext cx="4572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1200"/>
              </a:spcBef>
            </a:pPr>
            <a:r>
              <a:rPr lang="ko-KR" altLang="en-US" dirty="0" smtClean="0">
                <a:ea typeface="나눔바른고딕"/>
              </a:rPr>
              <a:t>게시판 테이블의 </a:t>
            </a:r>
            <a:r>
              <a:rPr lang="en-US" altLang="ko-KR" dirty="0" err="1" smtClean="0">
                <a:ea typeface="나눔바른고딕"/>
              </a:rPr>
              <a:t>bno</a:t>
            </a:r>
            <a:r>
              <a:rPr lang="ko-KR" altLang="en-US" dirty="0" smtClean="0">
                <a:ea typeface="나눔바른고딕"/>
              </a:rPr>
              <a:t>가 </a:t>
            </a:r>
            <a:r>
              <a:rPr lang="en-US" altLang="ko-KR" dirty="0" smtClean="0">
                <a:ea typeface="나눔바른고딕"/>
              </a:rPr>
              <a:t>update</a:t>
            </a:r>
            <a:r>
              <a:rPr lang="ko-KR" altLang="en-US" dirty="0" smtClean="0">
                <a:ea typeface="나눔바른고딕"/>
              </a:rPr>
              <a:t>될 시</a:t>
            </a:r>
            <a:r>
              <a:rPr lang="en-US" altLang="ko-KR" dirty="0" smtClean="0">
                <a:ea typeface="나눔바른고딕"/>
              </a:rPr>
              <a:t>,</a:t>
            </a:r>
          </a:p>
          <a:p>
            <a:pPr algn="ctr">
              <a:spcBef>
                <a:spcPts val="1200"/>
              </a:spcBef>
            </a:pPr>
            <a:r>
              <a:rPr lang="ko-KR" altLang="en-US" dirty="0" smtClean="0">
                <a:ea typeface="나눔바른고딕"/>
              </a:rPr>
              <a:t> 자식 테이블인 </a:t>
            </a:r>
            <a:r>
              <a:rPr lang="ko-KR" altLang="en-US" dirty="0" err="1" smtClean="0">
                <a:ea typeface="나눔바른고딕"/>
              </a:rPr>
              <a:t>댓글</a:t>
            </a:r>
            <a:r>
              <a:rPr lang="ko-KR" altLang="en-US" dirty="0" smtClean="0">
                <a:ea typeface="나눔바른고딕"/>
              </a:rPr>
              <a:t> 테이블에서도 </a:t>
            </a:r>
            <a:endParaRPr lang="en-US" altLang="ko-KR" dirty="0" smtClean="0">
              <a:ea typeface="나눔바른고딕"/>
            </a:endParaRPr>
          </a:p>
          <a:p>
            <a:pPr algn="ctr">
              <a:spcBef>
                <a:spcPts val="1200"/>
              </a:spcBef>
            </a:pPr>
            <a:r>
              <a:rPr lang="en-US" altLang="ko-KR" dirty="0" err="1" smtClean="0">
                <a:ea typeface="나눔바른고딕"/>
              </a:rPr>
              <a:t>bno</a:t>
            </a:r>
            <a:r>
              <a:rPr lang="ko-KR" altLang="en-US" dirty="0" smtClean="0">
                <a:ea typeface="나눔바른고딕"/>
              </a:rPr>
              <a:t>가 업데이트 되도록 하는 트리거</a:t>
            </a:r>
            <a:endParaRPr lang="ko-KR" altLang="en-US" dirty="0">
              <a:ea typeface="나눔바른고딕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945236"/>
            <a:ext cx="8064896" cy="55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406405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사용한 </a:t>
            </a:r>
            <a:r>
              <a:rPr lang="ko-KR" altLang="en-US" sz="3600" b="1" dirty="0" err="1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오라클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기술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/>
          <p:cNvSpPr/>
          <p:nvPr/>
        </p:nvSpPr>
        <p:spPr>
          <a:xfrm>
            <a:off x="467544" y="4365104"/>
            <a:ext cx="8352928" cy="2232248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244079"/>
            <a:ext cx="22322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ea typeface="나눔바른고딕"/>
              </a:rPr>
              <a:t>&lt; </a:t>
            </a:r>
            <a:r>
              <a:rPr lang="ko-KR" altLang="en-US" sz="1900" b="1" dirty="0" smtClean="0">
                <a:ea typeface="나눔바른고딕"/>
              </a:rPr>
              <a:t>시퀀스 </a:t>
            </a:r>
            <a:r>
              <a:rPr lang="en-US" altLang="ko-KR" sz="1900" b="1" dirty="0" smtClean="0">
                <a:ea typeface="나눔바른고딕"/>
              </a:rPr>
              <a:t>&gt;</a:t>
            </a:r>
            <a:endParaRPr lang="ko-KR" altLang="en-US" sz="1900" b="1" dirty="0">
              <a:ea typeface="나눔바른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85984" y="2117755"/>
            <a:ext cx="4318770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create sequence [</a:t>
            </a:r>
            <a:r>
              <a:rPr lang="ko-KR" altLang="en-US" dirty="0" err="1" smtClean="0"/>
              <a:t>시퀀스명</a:t>
            </a:r>
            <a:r>
              <a:rPr lang="en-US" altLang="ko-KR" dirty="0" smtClean="0"/>
              <a:t>]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increment by [</a:t>
            </a:r>
            <a:r>
              <a:rPr lang="ko-KR" altLang="en-US" dirty="0" smtClean="0"/>
              <a:t>증가할 숫자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dirty="0" smtClean="0"/>
              <a:t>start with [</a:t>
            </a:r>
            <a:r>
              <a:rPr lang="ko-KR" altLang="en-US" dirty="0" smtClean="0"/>
              <a:t>시작점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dirty="0" err="1" smtClean="0"/>
              <a:t>maxvalue</a:t>
            </a:r>
            <a:r>
              <a:rPr lang="en-US" dirty="0" smtClean="0"/>
              <a:t> [</a:t>
            </a:r>
            <a:r>
              <a:rPr lang="ko-KR" altLang="en-US" dirty="0" smtClean="0"/>
              <a:t>끝점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4000" y="1643050"/>
            <a:ext cx="8460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자동 일련번호를 생성하는 </a:t>
            </a:r>
            <a:r>
              <a:rPr lang="en-US" altLang="ko-KR" sz="1700" dirty="0" smtClean="0"/>
              <a:t>object</a:t>
            </a:r>
          </a:p>
          <a:p>
            <a:endParaRPr lang="en-US" altLang="ko-KR" sz="1700" dirty="0"/>
          </a:p>
        </p:txBody>
      </p:sp>
      <p:sp>
        <p:nvSpPr>
          <p:cNvPr id="14" name="직사각형 13"/>
          <p:cNvSpPr/>
          <p:nvPr/>
        </p:nvSpPr>
        <p:spPr>
          <a:xfrm>
            <a:off x="785786" y="4500570"/>
            <a:ext cx="7786742" cy="1138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bIns="0" spcCol="252000">
            <a:noAutofit/>
          </a:bodyPr>
          <a:lstStyle/>
          <a:p>
            <a:pPr>
              <a:buFont typeface="Arial" charset="0"/>
              <a:buChar char="•"/>
            </a:pPr>
            <a:r>
              <a:rPr lang="en-US" altLang="ko-KR" sz="1700" dirty="0" smtClean="0"/>
              <a:t>my </a:t>
            </a:r>
            <a:r>
              <a:rPr lang="en-US" altLang="ko-KR" sz="1700" dirty="0" err="1" smtClean="0"/>
              <a:t>sql</a:t>
            </a:r>
            <a:r>
              <a:rPr lang="ko-KR" altLang="en-US" sz="1700" dirty="0" smtClean="0"/>
              <a:t>에서는 숫자를 자동으로 증가시키고 싶을때 </a:t>
            </a:r>
            <a:r>
              <a:rPr lang="en-US" altLang="ko-KR" sz="1700" dirty="0" err="1" smtClean="0"/>
              <a:t>auto_increment</a:t>
            </a:r>
            <a:r>
              <a:rPr lang="ko-KR" altLang="en-US" sz="1700" dirty="0" smtClean="0"/>
              <a:t>를 </a:t>
            </a:r>
            <a:r>
              <a:rPr lang="ko-KR" altLang="en-US" sz="1700" dirty="0" err="1" smtClean="0"/>
              <a:t>사용하</a:t>
            </a:r>
            <a:endParaRPr lang="en-US" altLang="ko-KR" sz="1700" dirty="0" smtClean="0"/>
          </a:p>
          <a:p>
            <a:pPr>
              <a:buFont typeface="Arial" charset="0"/>
              <a:buChar char="•"/>
            </a:pPr>
            <a:endParaRPr lang="en-US" altLang="ko-KR" sz="1700" dirty="0" smtClean="0"/>
          </a:p>
          <a:p>
            <a:r>
              <a:rPr lang="ko-KR" altLang="en-US" sz="1700" dirty="0" err="1" smtClean="0"/>
              <a:t>였지만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오라클에서는</a:t>
            </a:r>
            <a:r>
              <a:rPr lang="ko-KR" altLang="en-US" sz="1700" dirty="0" smtClean="0"/>
              <a:t> 시퀀스를 따로 생성해주고 사용하고 싶은 테이블에 적용</a:t>
            </a:r>
            <a:endParaRPr lang="en-US" altLang="ko-KR" sz="1700" dirty="0" smtClean="0"/>
          </a:p>
          <a:p>
            <a:endParaRPr lang="en-US" altLang="ko-KR" sz="1700" dirty="0" smtClean="0"/>
          </a:p>
          <a:p>
            <a:r>
              <a:rPr lang="ko-KR" altLang="en-US" sz="1700" dirty="0" smtClean="0"/>
              <a:t>해주어야 하기 때문에 </a:t>
            </a:r>
            <a:r>
              <a:rPr lang="en-US" altLang="ko-KR" sz="1700" dirty="0" smtClean="0"/>
              <a:t>goods</a:t>
            </a:r>
            <a:r>
              <a:rPr lang="ko-KR" altLang="en-US" sz="1700" dirty="0" smtClean="0"/>
              <a:t>테이블</a:t>
            </a:r>
            <a:r>
              <a:rPr lang="en-US" altLang="ko-KR" sz="1700" dirty="0" smtClean="0"/>
              <a:t>, spell</a:t>
            </a:r>
            <a:r>
              <a:rPr lang="ko-KR" altLang="en-US" sz="1700" dirty="0" smtClean="0"/>
              <a:t>테이블</a:t>
            </a:r>
            <a:r>
              <a:rPr lang="en-US" altLang="ko-KR" sz="1700" dirty="0" smtClean="0"/>
              <a:t>, board</a:t>
            </a:r>
            <a:r>
              <a:rPr lang="ko-KR" altLang="en-US" sz="1700" dirty="0" smtClean="0"/>
              <a:t>테이블 총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개의 </a:t>
            </a:r>
            <a:r>
              <a:rPr lang="ko-KR" altLang="en-US" sz="1700" dirty="0" err="1" smtClean="0"/>
              <a:t>시퀀</a:t>
            </a:r>
            <a:endParaRPr lang="en-US" altLang="ko-KR" sz="1700" dirty="0" smtClean="0"/>
          </a:p>
          <a:p>
            <a:endParaRPr lang="en-US" altLang="ko-KR" sz="1700" dirty="0" smtClean="0"/>
          </a:p>
          <a:p>
            <a:r>
              <a:rPr lang="ko-KR" altLang="en-US" sz="1700" dirty="0" err="1" smtClean="0"/>
              <a:t>스를</a:t>
            </a:r>
            <a:r>
              <a:rPr lang="ko-KR" altLang="en-US" sz="1700" dirty="0" smtClean="0"/>
              <a:t> 만들어 각각 적용</a:t>
            </a:r>
            <a:endParaRPr lang="en-US" altLang="ko-KR" sz="17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7504" y="406405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사용한 </a:t>
            </a:r>
            <a:r>
              <a:rPr lang="ko-KR" altLang="en-US" sz="3600" b="1" dirty="0" err="1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오라클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기술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/>
          <p:nvPr/>
        </p:nvSpPr>
        <p:spPr>
          <a:xfrm>
            <a:off x="683568" y="4797152"/>
            <a:ext cx="3240360" cy="1152128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"/>
          <p:cNvSpPr/>
          <p:nvPr/>
        </p:nvSpPr>
        <p:spPr>
          <a:xfrm>
            <a:off x="683568" y="3356992"/>
            <a:ext cx="3240360" cy="1152128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"/>
          <p:cNvSpPr/>
          <p:nvPr/>
        </p:nvSpPr>
        <p:spPr>
          <a:xfrm>
            <a:off x="683568" y="1916832"/>
            <a:ext cx="3240360" cy="1152128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244079"/>
            <a:ext cx="22322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ea typeface="나눔바른고딕"/>
              </a:rPr>
              <a:t>&lt; </a:t>
            </a:r>
            <a:r>
              <a:rPr lang="ko-KR" altLang="en-US" sz="1900" b="1" dirty="0" smtClean="0">
                <a:ea typeface="나눔바른고딕"/>
              </a:rPr>
              <a:t>시퀀스 </a:t>
            </a:r>
            <a:r>
              <a:rPr lang="en-US" altLang="ko-KR" sz="1900" b="1" dirty="0" smtClean="0">
                <a:ea typeface="나눔바른고딕"/>
              </a:rPr>
              <a:t>&gt;</a:t>
            </a:r>
            <a:endParaRPr lang="ko-KR" altLang="en-US" sz="1900" b="1" dirty="0">
              <a:ea typeface="나눔바른고딕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1991742"/>
            <a:ext cx="3245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SEQUENCE </a:t>
            </a:r>
            <a:r>
              <a:rPr lang="en-US" sz="1600" dirty="0" err="1" smtClean="0"/>
              <a:t>ono_SEQ</a:t>
            </a:r>
            <a:endParaRPr lang="en-US" sz="1600" dirty="0" smtClean="0"/>
          </a:p>
          <a:p>
            <a:r>
              <a:rPr lang="en-US" sz="1600" dirty="0" smtClean="0"/>
              <a:t>START WITH 1</a:t>
            </a:r>
          </a:p>
          <a:p>
            <a:r>
              <a:rPr lang="en-US" sz="1600" dirty="0" smtClean="0"/>
              <a:t>INCREMENT BY 1;</a:t>
            </a:r>
          </a:p>
          <a:p>
            <a:r>
              <a:rPr lang="en-US" sz="1600" dirty="0" smtClean="0"/>
              <a:t>/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3431902"/>
            <a:ext cx="3245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SEQUENCE </a:t>
            </a:r>
            <a:r>
              <a:rPr lang="en-US" sz="1600" dirty="0" err="1" smtClean="0"/>
              <a:t>gno_SEQ</a:t>
            </a:r>
            <a:endParaRPr lang="en-US" sz="1600" dirty="0" smtClean="0"/>
          </a:p>
          <a:p>
            <a:r>
              <a:rPr lang="en-US" sz="1600" dirty="0" smtClean="0"/>
              <a:t>START WITH 1</a:t>
            </a:r>
          </a:p>
          <a:p>
            <a:r>
              <a:rPr lang="en-US" sz="1600" dirty="0" smtClean="0"/>
              <a:t>INCREMENT BY 1;</a:t>
            </a:r>
          </a:p>
          <a:p>
            <a:r>
              <a:rPr lang="en-US" sz="1600" dirty="0" smtClean="0"/>
              <a:t>/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26908" y="4857760"/>
            <a:ext cx="3245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SEQUENCE </a:t>
            </a:r>
            <a:r>
              <a:rPr lang="en-US" sz="1600" dirty="0" err="1" smtClean="0"/>
              <a:t>bno_SEQ</a:t>
            </a:r>
            <a:endParaRPr lang="en-US" sz="1600" dirty="0" smtClean="0"/>
          </a:p>
          <a:p>
            <a:r>
              <a:rPr lang="en-US" sz="1600" dirty="0" smtClean="0"/>
              <a:t>START WITH 1</a:t>
            </a:r>
          </a:p>
          <a:p>
            <a:r>
              <a:rPr lang="en-US" sz="1600" dirty="0" smtClean="0"/>
              <a:t>INCREMENT BY 1;</a:t>
            </a:r>
          </a:p>
          <a:p>
            <a:r>
              <a:rPr lang="en-US" sz="1600" dirty="0" smtClean="0"/>
              <a:t>/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-1098" b="37499"/>
          <a:stretch>
            <a:fillRect/>
          </a:stretch>
        </p:blipFill>
        <p:spPr bwMode="auto">
          <a:xfrm>
            <a:off x="5059709" y="4787983"/>
            <a:ext cx="3214710" cy="15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2308" b="6832"/>
          <a:stretch>
            <a:fillRect/>
          </a:stretch>
        </p:blipFill>
        <p:spPr bwMode="auto">
          <a:xfrm>
            <a:off x="5048275" y="3143248"/>
            <a:ext cx="302418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1414459"/>
            <a:ext cx="30956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갈매기형 수장 15"/>
          <p:cNvSpPr/>
          <p:nvPr/>
        </p:nvSpPr>
        <p:spPr>
          <a:xfrm>
            <a:off x="4211960" y="2071678"/>
            <a:ext cx="360040" cy="360040"/>
          </a:xfrm>
          <a:prstGeom prst="chevron">
            <a:avLst/>
          </a:prstGeom>
          <a:solidFill>
            <a:srgbClr val="51278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4286248" y="3711902"/>
            <a:ext cx="360040" cy="360040"/>
          </a:xfrm>
          <a:prstGeom prst="chevron">
            <a:avLst/>
          </a:prstGeom>
          <a:solidFill>
            <a:srgbClr val="51278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4286248" y="5212100"/>
            <a:ext cx="360040" cy="360040"/>
          </a:xfrm>
          <a:prstGeom prst="chevron">
            <a:avLst/>
          </a:prstGeom>
          <a:solidFill>
            <a:srgbClr val="51278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406405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사용한 </a:t>
            </a:r>
            <a:r>
              <a:rPr lang="ko-KR" altLang="en-US" sz="3600" b="1" dirty="0" err="1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오라클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기술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244079"/>
            <a:ext cx="22322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ea typeface="나눔바른고딕"/>
              </a:rPr>
              <a:t>&lt; </a:t>
            </a:r>
            <a:r>
              <a:rPr lang="ko-KR" altLang="en-US" sz="1900" b="1" dirty="0" smtClean="0">
                <a:ea typeface="나눔바른고딕"/>
              </a:rPr>
              <a:t>조인 </a:t>
            </a:r>
            <a:r>
              <a:rPr lang="en-US" altLang="ko-KR" sz="1900" b="1" dirty="0" smtClean="0">
                <a:ea typeface="나눔바른고딕"/>
              </a:rPr>
              <a:t>&gt;</a:t>
            </a:r>
            <a:endParaRPr lang="ko-KR" altLang="en-US" sz="1900" b="1" dirty="0">
              <a:ea typeface="나눔바른고딕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42910" y="1661686"/>
            <a:ext cx="7459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두 개 이상의 테이블을 연결하여 하나의 테이블처럼 출력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2910" y="2071678"/>
            <a:ext cx="7459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 OUTER JOIN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57224" y="2571744"/>
            <a:ext cx="7531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두 개의 테이블간에 </a:t>
            </a:r>
            <a:r>
              <a:rPr lang="en-US" altLang="ko-KR" sz="1600" dirty="0" smtClean="0"/>
              <a:t>JOIN</a:t>
            </a:r>
            <a:r>
              <a:rPr lang="ko-KR" altLang="en-US" sz="1600" dirty="0" smtClean="0"/>
              <a:t>을 걸었을 경우</a:t>
            </a:r>
            <a:r>
              <a:rPr lang="en-US" altLang="ko-KR" sz="1600" dirty="0" smtClean="0"/>
              <a:t>,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JOIN</a:t>
            </a:r>
            <a:r>
              <a:rPr lang="ko-KR" altLang="en-US" sz="1600" dirty="0" smtClean="0"/>
              <a:t>의 조건을 만족하지 않는 경우에도</a:t>
            </a:r>
            <a:endParaRPr lang="en-US" altLang="ko-KR" sz="1600" dirty="0" smtClean="0"/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그 데이터들을 보고자 하는 경우에 사용하는 조인</a:t>
            </a:r>
            <a:endParaRPr 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2500298" y="4214818"/>
            <a:ext cx="5000660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SELECT 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FROM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A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LEFT OUTER JOIN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B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ON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A.</a:t>
            </a:r>
            <a:r>
              <a:rPr lang="ko-KR" altLang="en-US" dirty="0" err="1" smtClean="0"/>
              <a:t>조인키칼럼</a:t>
            </a:r>
            <a:r>
              <a:rPr lang="en-US" altLang="ko-KR" dirty="0" smtClean="0"/>
              <a:t>=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B.</a:t>
            </a:r>
            <a:r>
              <a:rPr lang="ko-KR" altLang="en-US" dirty="0" err="1" smtClean="0"/>
              <a:t>조인키칼럼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406405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사용한 </a:t>
            </a:r>
            <a:r>
              <a:rPr lang="ko-KR" altLang="en-US" sz="3600" b="1" dirty="0" err="1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오라클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기술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244079"/>
            <a:ext cx="22322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ea typeface="나눔바른고딕"/>
              </a:rPr>
              <a:t>&lt; </a:t>
            </a:r>
            <a:r>
              <a:rPr lang="ko-KR" altLang="en-US" sz="1900" b="1" dirty="0" smtClean="0">
                <a:ea typeface="나눔바른고딕"/>
              </a:rPr>
              <a:t>조인 </a:t>
            </a:r>
            <a:r>
              <a:rPr lang="en-US" altLang="ko-KR" sz="1900" b="1" dirty="0" smtClean="0">
                <a:ea typeface="나눔바른고딕"/>
              </a:rPr>
              <a:t>&gt;</a:t>
            </a:r>
            <a:endParaRPr lang="ko-KR" altLang="en-US" sz="1900" b="1" dirty="0">
              <a:ea typeface="나눔바른고딕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71604" y="4857760"/>
            <a:ext cx="6357982" cy="80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ko-KR" dirty="0" smtClean="0">
                <a:ea typeface="나눔바른고딕"/>
              </a:rPr>
              <a:t>CUSTOMER </a:t>
            </a:r>
            <a:r>
              <a:rPr lang="ko-KR" altLang="en-US" dirty="0" smtClean="0">
                <a:ea typeface="나눔바른고딕"/>
              </a:rPr>
              <a:t>테이블과 </a:t>
            </a:r>
            <a:r>
              <a:rPr lang="ko-KR" altLang="en-US" dirty="0" err="1" smtClean="0">
                <a:ea typeface="나눔바른고딕"/>
              </a:rPr>
              <a:t>인라인뷰</a:t>
            </a:r>
            <a:r>
              <a:rPr lang="ko-KR" altLang="en-US" dirty="0" smtClean="0">
                <a:ea typeface="나눔바른고딕"/>
              </a:rPr>
              <a:t> 서브쿼리 테이블을 </a:t>
            </a:r>
            <a:endParaRPr lang="en-US" altLang="ko-KR" dirty="0" smtClean="0">
              <a:ea typeface="나눔바른고딕"/>
            </a:endParaRPr>
          </a:p>
          <a:p>
            <a:pPr algn="ctr">
              <a:spcBef>
                <a:spcPts val="1200"/>
              </a:spcBef>
            </a:pPr>
            <a:r>
              <a:rPr lang="en-US" altLang="ko-KR" dirty="0" smtClean="0">
                <a:ea typeface="나눔바른고딕"/>
              </a:rPr>
              <a:t>LEFT OUTER JOIN</a:t>
            </a:r>
            <a:r>
              <a:rPr lang="ko-KR" altLang="en-US" dirty="0" smtClean="0">
                <a:ea typeface="나눔바른고딕"/>
              </a:rPr>
              <a:t>을 사용하여 연결하였다</a:t>
            </a:r>
            <a:r>
              <a:rPr lang="en-US" altLang="ko-KR" dirty="0" smtClean="0">
                <a:ea typeface="나눔바른고딕"/>
              </a:rPr>
              <a:t>.</a:t>
            </a:r>
            <a:r>
              <a:rPr lang="ko-KR" altLang="en-US" dirty="0" smtClean="0">
                <a:ea typeface="나눔바른고딕"/>
              </a:rPr>
              <a:t> </a:t>
            </a:r>
            <a:endParaRPr lang="ko-KR" altLang="en-US" dirty="0">
              <a:ea typeface="나눔바른고딕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714488"/>
            <a:ext cx="774780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07504" y="406405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사용한 </a:t>
            </a:r>
            <a:r>
              <a:rPr lang="ko-KR" altLang="en-US" sz="3600" b="1" dirty="0" err="1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오라클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기술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3"/>
          <p:cNvSpPr/>
          <p:nvPr/>
        </p:nvSpPr>
        <p:spPr>
          <a:xfrm>
            <a:off x="5220072" y="4221088"/>
            <a:ext cx="3456384" cy="1512168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034" y="121442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나눔바른고딕"/>
              </a:rPr>
              <a:t>&lt;NVL</a:t>
            </a:r>
            <a:r>
              <a:rPr lang="ko-KR" altLang="en-US" b="1" dirty="0" smtClean="0">
                <a:ea typeface="나눔바른고딕"/>
              </a:rPr>
              <a:t> 함수</a:t>
            </a:r>
            <a:r>
              <a:rPr lang="en-US" altLang="ko-KR" b="1" dirty="0" smtClean="0">
                <a:ea typeface="나눔바른고딕"/>
              </a:rPr>
              <a:t>&gt;</a:t>
            </a:r>
            <a:endParaRPr lang="ko-KR" altLang="en-US" b="1" dirty="0">
              <a:ea typeface="나눔바른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3306" y="1838014"/>
            <a:ext cx="5357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value1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아닐 경우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value1 </a:t>
            </a:r>
            <a:r>
              <a:rPr lang="ko-KR" altLang="en-US" dirty="0" smtClean="0"/>
              <a:t>값을 그대로 취하고</a:t>
            </a:r>
            <a:r>
              <a:rPr lang="en-US" altLang="ko-KR" dirty="0" smtClean="0"/>
              <a:t>, </a:t>
            </a:r>
          </a:p>
          <a:p>
            <a:pPr algn="ctr"/>
            <a:r>
              <a:rPr lang="en-US" altLang="ko-KR" dirty="0" smtClean="0"/>
              <a:t>NULL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value2 </a:t>
            </a:r>
            <a:r>
              <a:rPr lang="ko-KR" altLang="en-US" dirty="0" smtClean="0"/>
              <a:t>값을 쓰겠다는 뜻</a:t>
            </a:r>
            <a:endParaRPr lang="en-US" altLang="ko-KR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4348" y="211840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NVL(VALUE1, VALUE2)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5643570" y="4359404"/>
            <a:ext cx="3214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 smtClean="0"/>
              <a:t>회원별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작성글</a:t>
            </a:r>
            <a:r>
              <a:rPr lang="ko-KR" altLang="en-US" b="1" dirty="0" smtClean="0"/>
              <a:t> 개수</a:t>
            </a:r>
            <a:r>
              <a:rPr lang="en-US" altLang="ko-KR" b="1" dirty="0" smtClean="0"/>
              <a:t>, </a:t>
            </a:r>
          </a:p>
          <a:p>
            <a:pPr algn="ctr"/>
            <a:r>
              <a:rPr lang="ko-KR" altLang="en-US" b="1" dirty="0" smtClean="0"/>
              <a:t>작성 </a:t>
            </a:r>
            <a:r>
              <a:rPr lang="ko-KR" altLang="en-US" b="1" dirty="0" err="1" smtClean="0"/>
              <a:t>댓글수</a:t>
            </a:r>
            <a:r>
              <a:rPr lang="ko-KR" altLang="en-US" b="1" dirty="0" smtClean="0"/>
              <a:t> 출력 시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적용하여 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null</a:t>
            </a:r>
            <a:r>
              <a:rPr lang="ko-KR" altLang="en-US" b="1" dirty="0" smtClean="0"/>
              <a:t>값인 것은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으로 출력</a:t>
            </a:r>
            <a:endParaRPr lang="en-US" altLang="ko-K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8601" r="1299"/>
          <a:stretch>
            <a:fillRect/>
          </a:stretch>
        </p:blipFill>
        <p:spPr bwMode="auto">
          <a:xfrm>
            <a:off x="428596" y="3000372"/>
            <a:ext cx="5429288" cy="344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갈매기형 수장 17"/>
          <p:cNvSpPr/>
          <p:nvPr/>
        </p:nvSpPr>
        <p:spPr>
          <a:xfrm>
            <a:off x="3640456" y="2118402"/>
            <a:ext cx="360040" cy="360040"/>
          </a:xfrm>
          <a:prstGeom prst="chevron">
            <a:avLst/>
          </a:prstGeom>
          <a:solidFill>
            <a:srgbClr val="51278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2791" y="1761212"/>
            <a:ext cx="8358246" cy="1167722"/>
          </a:xfrm>
          <a:prstGeom prst="rect">
            <a:avLst/>
          </a:prstGeom>
          <a:noFill/>
          <a:ln>
            <a:solidFill>
              <a:srgbClr val="5127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406405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사용한 </a:t>
            </a:r>
            <a:r>
              <a:rPr lang="ko-KR" altLang="en-US" sz="3600" b="1" dirty="0" err="1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오라클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기술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3"/>
          <p:cNvSpPr/>
          <p:nvPr/>
        </p:nvSpPr>
        <p:spPr>
          <a:xfrm>
            <a:off x="144016" y="1412776"/>
            <a:ext cx="8820472" cy="5256584"/>
          </a:xfrm>
          <a:custGeom>
            <a:avLst/>
            <a:gdLst/>
            <a:ahLst/>
            <a:cxnLst/>
            <a:rect l="l" t="t" r="r" b="b"/>
            <a:pathLst>
              <a:path w="11859895" h="4596765">
                <a:moveTo>
                  <a:pt x="11859767" y="0"/>
                </a:moveTo>
                <a:lnTo>
                  <a:pt x="0" y="0"/>
                </a:lnTo>
                <a:lnTo>
                  <a:pt x="0" y="4596383"/>
                </a:lnTo>
                <a:lnTo>
                  <a:pt x="11509375" y="4596383"/>
                </a:lnTo>
                <a:lnTo>
                  <a:pt x="11859767" y="4246003"/>
                </a:lnTo>
                <a:lnTo>
                  <a:pt x="11859767" y="0"/>
                </a:lnTo>
                <a:close/>
              </a:path>
            </a:pathLst>
          </a:custGeom>
          <a:solidFill>
            <a:srgbClr val="DF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주제 선정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520" y="999019"/>
            <a:ext cx="64807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err="1" smtClean="0">
                <a:ea typeface="나눔바른고딕"/>
              </a:rPr>
              <a:t>마켓컬리</a:t>
            </a:r>
            <a:r>
              <a:rPr lang="ko-KR" altLang="en-US" sz="2100" b="1" dirty="0" smtClean="0">
                <a:ea typeface="나눔바른고딕"/>
              </a:rPr>
              <a:t> 상품 후기 게시판</a:t>
            </a:r>
            <a:endParaRPr lang="en-US" altLang="ko-KR" sz="2100" b="1" dirty="0" smtClean="0">
              <a:ea typeface="나눔바른고딕"/>
            </a:endParaRPr>
          </a:p>
          <a:p>
            <a:endParaRPr lang="en-US" altLang="ko-KR" sz="2100" b="1" dirty="0" smtClean="0">
              <a:ea typeface="나눔바른고딕"/>
            </a:endParaRPr>
          </a:p>
          <a:p>
            <a:endParaRPr lang="ko-KR" altLang="en-US" sz="2100" b="1" dirty="0">
              <a:ea typeface="나눔바른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1412776"/>
            <a:ext cx="8712968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dirty="0" smtClean="0"/>
              <a:t>1. </a:t>
            </a:r>
            <a:r>
              <a:rPr lang="ko-KR" altLang="en-US" sz="1600" dirty="0" err="1" smtClean="0"/>
              <a:t>마켓컬리에</a:t>
            </a:r>
            <a:r>
              <a:rPr lang="ko-KR" altLang="en-US" sz="1600" dirty="0" smtClean="0"/>
              <a:t> 회원으로 가입하려면 고객아이디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필수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비밀번호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필수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필수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나이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성별을 입력해야 한다</a:t>
            </a:r>
            <a:r>
              <a:rPr lang="en-US" altLang="ko-KR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회원은 고객아이디로 식별한다</a:t>
            </a:r>
            <a:r>
              <a:rPr lang="en-US" altLang="ko-KR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상품에 대한 상품번호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상품명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필수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재고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가격 정보를 유지해야 한다</a:t>
            </a:r>
            <a:r>
              <a:rPr lang="en-US" altLang="ko-KR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/>
              <a:t>4. </a:t>
            </a:r>
            <a:r>
              <a:rPr lang="ko-KR" altLang="en-US" sz="1600" dirty="0" smtClean="0"/>
              <a:t>상품은 상품번호로 식별한다</a:t>
            </a:r>
            <a:r>
              <a:rPr lang="en-US" altLang="ko-KR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/>
              <a:t>5. </a:t>
            </a:r>
            <a:r>
              <a:rPr lang="ko-KR" altLang="en-US" sz="1600" dirty="0" smtClean="0"/>
              <a:t>회원은 여러 상품을 주문할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하나의 상품을 여러 회원이 주문할 수도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주문을 </a:t>
            </a:r>
            <a:r>
              <a:rPr lang="ko-KR" altLang="en-US" sz="1600" dirty="0" err="1" smtClean="0"/>
              <a:t>안할</a:t>
            </a:r>
            <a:r>
              <a:rPr lang="ko-KR" altLang="en-US" sz="1600" dirty="0" smtClean="0"/>
              <a:t> 수도 있다</a:t>
            </a:r>
            <a:r>
              <a:rPr lang="en-US" altLang="ko-KR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/>
              <a:t>6. </a:t>
            </a:r>
            <a:r>
              <a:rPr lang="ko-KR" altLang="en-US" sz="1600" dirty="0" smtClean="0"/>
              <a:t>회원이 상품을 주문을 취소해도 주문 기록은 남는다</a:t>
            </a:r>
            <a:r>
              <a:rPr lang="en-US" altLang="ko-KR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/>
              <a:t>7. </a:t>
            </a:r>
            <a:r>
              <a:rPr lang="ko-KR" altLang="en-US" sz="1600" dirty="0" smtClean="0"/>
              <a:t>회원이 상품을 주문하면 재고도 자동으로 수정된다</a:t>
            </a:r>
            <a:r>
              <a:rPr lang="en-US" altLang="ko-KR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/>
              <a:t>8. </a:t>
            </a:r>
            <a:r>
              <a:rPr lang="ko-KR" altLang="en-US" sz="1600" dirty="0" err="1" smtClean="0"/>
              <a:t>게시글에</a:t>
            </a:r>
            <a:r>
              <a:rPr lang="ko-KR" altLang="en-US" sz="1600" dirty="0" smtClean="0"/>
              <a:t> 대한 </a:t>
            </a:r>
            <a:r>
              <a:rPr lang="ko-KR" altLang="en-US" sz="1600" dirty="0" err="1" smtClean="0"/>
              <a:t>글번호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고객아이디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글제목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글내용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상품명 정보를 유지해야 한다</a:t>
            </a:r>
            <a:r>
              <a:rPr lang="en-US" altLang="ko-KR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/>
              <a:t>9. </a:t>
            </a:r>
            <a:r>
              <a:rPr lang="ko-KR" altLang="en-US" sz="1600" dirty="0" smtClean="0"/>
              <a:t>회원은 </a:t>
            </a:r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여러 개 작성할 수 있고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하나는 한 명의 회원만 작성할 수 있다</a:t>
            </a:r>
            <a:r>
              <a:rPr lang="en-US" altLang="ko-KR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/>
              <a:t>10. </a:t>
            </a:r>
            <a:r>
              <a:rPr lang="ko-KR" altLang="en-US" sz="1600" dirty="0" smtClean="0"/>
              <a:t>회원이 </a:t>
            </a:r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삭제하여도 기록은 남는다</a:t>
            </a:r>
            <a:r>
              <a:rPr lang="en-US" altLang="ko-KR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/>
              <a:t>11. </a:t>
            </a:r>
            <a:r>
              <a:rPr lang="ko-KR" altLang="en-US" sz="1600" dirty="0" err="1" smtClean="0"/>
              <a:t>게시글은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글번호로</a:t>
            </a:r>
            <a:r>
              <a:rPr lang="ko-KR" altLang="en-US" sz="1600" dirty="0" smtClean="0"/>
              <a:t> 식별한다</a:t>
            </a:r>
            <a:r>
              <a:rPr lang="en-US" altLang="ko-KR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/>
              <a:t>12.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댓글에</a:t>
            </a:r>
            <a:r>
              <a:rPr lang="ko-KR" altLang="en-US" sz="1600" dirty="0" smtClean="0"/>
              <a:t> 대한 </a:t>
            </a:r>
            <a:r>
              <a:rPr lang="ko-KR" altLang="en-US" sz="1600" dirty="0" err="1" smtClean="0"/>
              <a:t>글번호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고객아이디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댓글</a:t>
            </a:r>
            <a:r>
              <a:rPr lang="ko-KR" altLang="en-US" sz="1600" dirty="0" smtClean="0"/>
              <a:t> 내용 정보를 유지해야 한다</a:t>
            </a:r>
            <a:r>
              <a:rPr lang="en-US" altLang="ko-KR" sz="1600" dirty="0" smtClean="0"/>
              <a:t>. 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/>
              <a:t>13.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하나에 </a:t>
            </a:r>
            <a:r>
              <a:rPr lang="ko-KR" altLang="en-US" sz="1600" dirty="0" err="1" smtClean="0"/>
              <a:t>여러명의</a:t>
            </a:r>
            <a:r>
              <a:rPr lang="ko-KR" altLang="en-US" sz="1600" dirty="0" smtClean="0"/>
              <a:t> 회원이 </a:t>
            </a:r>
            <a:r>
              <a:rPr lang="ko-KR" altLang="en-US" sz="1600" dirty="0" err="1" smtClean="0"/>
              <a:t>댓글을</a:t>
            </a:r>
            <a:r>
              <a:rPr lang="ko-KR" altLang="en-US" sz="1600" dirty="0" smtClean="0"/>
              <a:t> 작성할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작성자 본인도 </a:t>
            </a:r>
            <a:r>
              <a:rPr lang="ko-KR" altLang="en-US" sz="1600" dirty="0" err="1" smtClean="0"/>
              <a:t>댓글을</a:t>
            </a:r>
            <a:r>
              <a:rPr lang="ko-KR" altLang="en-US" sz="1600" dirty="0" smtClean="0"/>
              <a:t> 작성할 수 있다</a:t>
            </a:r>
            <a:r>
              <a:rPr lang="en-US" altLang="ko-KR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/>
              <a:t>14. </a:t>
            </a:r>
            <a:r>
              <a:rPr lang="ko-KR" altLang="en-US" sz="1600" dirty="0" err="1" smtClean="0"/>
              <a:t>게시글이</a:t>
            </a:r>
            <a:r>
              <a:rPr lang="ko-KR" altLang="en-US" sz="1600" dirty="0" smtClean="0"/>
              <a:t> 삭제된다면 해당 </a:t>
            </a:r>
            <a:r>
              <a:rPr lang="ko-KR" altLang="en-US" sz="1600" dirty="0" err="1" smtClean="0"/>
              <a:t>게시글의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댓글도</a:t>
            </a:r>
            <a:r>
              <a:rPr lang="ko-KR" altLang="en-US" sz="1600" dirty="0" smtClean="0"/>
              <a:t> 삭제된다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87624" y="2571744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atin typeface="나눔바른고딕" pitchFamily="50" charset="-127"/>
                <a:ea typeface="나눔바른고딕" pitchFamily="50" charset="-127"/>
              </a:rPr>
              <a:t>Q &amp; A</a:t>
            </a:r>
            <a:endParaRPr lang="ko-KR" altLang="en-US" sz="60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95736" y="2200304"/>
            <a:ext cx="4680000" cy="0"/>
          </a:xfrm>
          <a:prstGeom prst="line">
            <a:avLst/>
          </a:prstGeom>
          <a:ln w="38100"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95736" y="4000504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247929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87624" y="2571744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atin typeface="나눔바른고딕" pitchFamily="50" charset="-127"/>
                <a:ea typeface="나눔바른고딕" pitchFamily="50" charset="-127"/>
              </a:rPr>
              <a:t>ERD</a:t>
            </a:r>
            <a:endParaRPr lang="ko-KR" altLang="en-US" sz="60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95736" y="2200304"/>
            <a:ext cx="4680000" cy="0"/>
          </a:xfrm>
          <a:prstGeom prst="line">
            <a:avLst/>
          </a:prstGeom>
          <a:ln w="38100"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95736" y="4000504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247929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ERD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06439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t="1329" r="803"/>
          <a:stretch>
            <a:fillRect/>
          </a:stretch>
        </p:blipFill>
        <p:spPr bwMode="auto">
          <a:xfrm>
            <a:off x="0" y="1052736"/>
            <a:ext cx="9144000" cy="534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ERD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06439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90"/>
          <a:stretch>
            <a:fillRect/>
          </a:stretch>
        </p:blipFill>
        <p:spPr bwMode="auto">
          <a:xfrm>
            <a:off x="1475656" y="836712"/>
            <a:ext cx="6007937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87624" y="2730997"/>
            <a:ext cx="676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나눔바른고딕" pitchFamily="50" charset="-127"/>
                <a:ea typeface="나눔바른고딕" pitchFamily="50" charset="-127"/>
              </a:rPr>
              <a:t>데이터 테이블</a:t>
            </a:r>
            <a:endParaRPr lang="ko-KR" altLang="en-US" sz="44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95736" y="2200304"/>
            <a:ext cx="4680000" cy="0"/>
          </a:xfrm>
          <a:prstGeom prst="line">
            <a:avLst/>
          </a:prstGeom>
          <a:ln w="38100"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95736" y="4000504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247929"/>
            <a:ext cx="4680000" cy="0"/>
          </a:xfrm>
          <a:prstGeom prst="line">
            <a:avLst/>
          </a:prstGeom>
          <a:ln>
            <a:solidFill>
              <a:srgbClr val="512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데이터</a:t>
            </a:r>
            <a:r>
              <a:rPr lang="ko-KR" altLang="en-US" sz="3600" b="1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b="1" dirty="0" smtClean="0">
                <a:solidFill>
                  <a:srgbClr val="512786"/>
                </a:solidFill>
                <a:latin typeface="나눔바른고딕" pitchFamily="50" charset="-127"/>
                <a:ea typeface="나눔바른고딕" pitchFamily="50" charset="-127"/>
              </a:rPr>
              <a:t>테이블</a:t>
            </a:r>
            <a:endParaRPr lang="ko-KR" altLang="en-US" sz="3600" b="1" dirty="0">
              <a:solidFill>
                <a:srgbClr val="512786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04024" y="1787066"/>
            <a:ext cx="5724160" cy="1785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create table customer(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id varchar2(10) primary key,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pw varchar2(10) not null,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name varchar2(10) not null,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age number(3),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gender char(4) check(gender in('</a:t>
            </a:r>
            <a:r>
              <a:rPr lang="ko-KR" altLang="en-US" dirty="0" smtClean="0">
                <a:solidFill>
                  <a:schemeClr val="tx1"/>
                </a:solidFill>
              </a:rPr>
              <a:t>남자</a:t>
            </a:r>
            <a:r>
              <a:rPr lang="en-US" altLang="ko-KR" dirty="0" smtClean="0">
                <a:solidFill>
                  <a:schemeClr val="tx1"/>
                </a:solidFill>
              </a:rPr>
              <a:t>','</a:t>
            </a:r>
            <a:r>
              <a:rPr lang="ko-KR" altLang="en-US" dirty="0" smtClean="0">
                <a:solidFill>
                  <a:schemeClr val="tx1"/>
                </a:solidFill>
              </a:rPr>
              <a:t>여자</a:t>
            </a:r>
            <a:r>
              <a:rPr lang="en-US" altLang="ko-KR" dirty="0" smtClean="0">
                <a:solidFill>
                  <a:schemeClr val="tx1"/>
                </a:solidFill>
              </a:rPr>
              <a:t>'))</a:t>
            </a:r>
          </a:p>
          <a:p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244079"/>
            <a:ext cx="15121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ea typeface="나눔바른고딕"/>
              </a:rPr>
              <a:t>&lt; </a:t>
            </a:r>
            <a:r>
              <a:rPr lang="ko-KR" altLang="en-US" sz="1900" b="1" dirty="0" smtClean="0">
                <a:ea typeface="나눔바른고딕"/>
              </a:rPr>
              <a:t>고객 </a:t>
            </a:r>
            <a:r>
              <a:rPr lang="en-US" altLang="ko-KR" sz="1900" b="1" dirty="0" smtClean="0">
                <a:ea typeface="나눔바른고딕"/>
              </a:rPr>
              <a:t>&gt;</a:t>
            </a:r>
            <a:endParaRPr lang="ko-KR" altLang="en-US" sz="1900" b="1" dirty="0">
              <a:ea typeface="나눔바른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5538" y="4293096"/>
          <a:ext cx="8352926" cy="14668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6104"/>
                <a:gridCol w="818712"/>
                <a:gridCol w="1333661"/>
                <a:gridCol w="1193275"/>
                <a:gridCol w="842312"/>
                <a:gridCol w="982697"/>
                <a:gridCol w="2246165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>
                          <a:ea typeface="나눔바른고딕"/>
                        </a:rPr>
                        <a:t>테이블명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a typeface="나눔바른고딕"/>
                        </a:rPr>
                        <a:t>고객 </a:t>
                      </a:r>
                      <a:r>
                        <a:rPr lang="en-US" altLang="ko-KR" sz="1300" b="1" u="none" strike="noStrike" dirty="0">
                          <a:ea typeface="나눔바른고딕"/>
                        </a:rPr>
                        <a:t>( </a:t>
                      </a:r>
                      <a:r>
                        <a:rPr lang="en-US" sz="1300" b="1" u="none" strike="noStrike" dirty="0">
                          <a:ea typeface="나눔바른고딕"/>
                        </a:rPr>
                        <a:t>Customer 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a typeface="나눔바른고딕"/>
                        </a:rPr>
                        <a:t>NO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>
                          <a:ea typeface="나눔바른고딕"/>
                        </a:rPr>
                        <a:t>컬럼</a:t>
                      </a:r>
                      <a:r>
                        <a:rPr lang="en-US" sz="1300" b="1" u="none" strike="noStrike" dirty="0">
                          <a:ea typeface="나눔바른고딕"/>
                        </a:rPr>
                        <a:t>ID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err="1">
                          <a:ea typeface="나눔바른고딕"/>
                        </a:rPr>
                        <a:t>컬럼설명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ea typeface="나눔바른고딕"/>
                        </a:rPr>
                        <a:t>TYPE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>
                          <a:ea typeface="나눔바른고딕"/>
                        </a:rPr>
                        <a:t>길이</a:t>
                      </a:r>
                      <a:endParaRPr lang="ko-KR" altLang="en-US" sz="1300" b="1" i="0" u="none" strike="noStrike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a typeface="나눔바른고딕"/>
                        </a:rPr>
                        <a:t>NULL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a typeface="나눔바른고딕"/>
                        </a:rPr>
                        <a:t>비고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a typeface="나눔바른고딕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a typeface="나눔바른고딕"/>
                        </a:rPr>
                        <a:t>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a typeface="나눔바른고딕"/>
                        </a:rPr>
                        <a:t>고객아이디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a typeface="나눔바른고딕"/>
                        </a:rPr>
                        <a:t>varchar2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a typeface="나눔바른고딕"/>
                        </a:rPr>
                        <a:t>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a typeface="나눔바른고딕"/>
                        </a:rPr>
                        <a:t>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a typeface="나눔바른고딕"/>
                        </a:rPr>
                        <a:t>PK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a typeface="나눔바른고딕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a typeface="나눔바른고딕"/>
                        </a:rPr>
                        <a:t>pw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a typeface="나눔바른고딕"/>
                        </a:rPr>
                        <a:t>비밀번호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a typeface="나눔바른고딕"/>
                        </a:rPr>
                        <a:t>varchar2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a typeface="나눔바른고딕"/>
                        </a:rPr>
                        <a:t>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a typeface="나눔바른고딕"/>
                        </a:rPr>
                        <a:t>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a typeface="나눔바른고딕"/>
                        </a:rPr>
                        <a:t>not null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a typeface="나눔바른고딕"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a typeface="나눔바른고딕"/>
                        </a:rPr>
                        <a:t>name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a typeface="나눔바른고딕"/>
                        </a:rPr>
                        <a:t>이름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a typeface="나눔바른고딕"/>
                        </a:rPr>
                        <a:t>varchar2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a typeface="나눔바른고딕"/>
                        </a:rPr>
                        <a:t>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a typeface="나눔바른고딕"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a typeface="나눔바른고딕"/>
                        </a:rPr>
                        <a:t>not null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a typeface="나눔바른고딕"/>
                        </a:rPr>
                        <a:t>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a typeface="나눔바른고딕"/>
                        </a:rPr>
                        <a:t>age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a typeface="나눔바른고딕"/>
                        </a:rPr>
                        <a:t>나이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a typeface="나눔바른고딕"/>
                        </a:rPr>
                        <a:t>number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a typeface="나눔바른고딕"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a typeface="나눔바른고딕"/>
                        </a:rPr>
                        <a:t>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a typeface="나눔바른고딕"/>
                        </a:rPr>
                        <a:t>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a typeface="나눔바른고딕"/>
                        </a:rPr>
                        <a:t>gender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a typeface="나눔바른고딕"/>
                        </a:rPr>
                        <a:t>성별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a typeface="나눔바른고딕"/>
                        </a:rPr>
                        <a:t>char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a typeface="나눔바른고딕"/>
                        </a:rPr>
                        <a:t>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a typeface="나눔바른고딕"/>
                        </a:rPr>
                        <a:t>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a typeface="나눔바른고딕"/>
                        </a:rPr>
                        <a:t>CHECK IN ('</a:t>
                      </a:r>
                      <a:r>
                        <a:rPr lang="ko-KR" altLang="en-US" sz="1300" u="none" strike="noStrike" dirty="0">
                          <a:ea typeface="나눔바른고딕"/>
                        </a:rPr>
                        <a:t>남자</a:t>
                      </a:r>
                      <a:r>
                        <a:rPr lang="en-US" altLang="ko-KR" sz="1300" u="none" strike="noStrike" dirty="0">
                          <a:ea typeface="나눔바른고딕"/>
                        </a:rPr>
                        <a:t>','</a:t>
                      </a:r>
                      <a:r>
                        <a:rPr lang="ko-KR" altLang="en-US" sz="1300" u="none" strike="noStrike" dirty="0">
                          <a:ea typeface="나눔바른고딕"/>
                        </a:rPr>
                        <a:t>여자</a:t>
                      </a:r>
                      <a:r>
                        <a:rPr lang="en-US" altLang="ko-KR" sz="1300" u="none" strike="noStrike" dirty="0">
                          <a:ea typeface="나눔바른고딕"/>
                        </a:rPr>
                        <a:t>')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나눔바른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420-937D-4E9B-8505-BA88B00CEB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1754</Words>
  <Application>Microsoft Office PowerPoint</Application>
  <PresentationFormat>화면 슬라이드 쇼(4:3)</PresentationFormat>
  <Paragraphs>538</Paragraphs>
  <Slides>40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홍나영</dc:creator>
  <cp:lastModifiedBy>human</cp:lastModifiedBy>
  <cp:revision>134</cp:revision>
  <dcterms:created xsi:type="dcterms:W3CDTF">2022-08-09T01:07:01Z</dcterms:created>
  <dcterms:modified xsi:type="dcterms:W3CDTF">2022-08-22T05:59:58Z</dcterms:modified>
</cp:coreProperties>
</file>