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67" r:id="rId4"/>
    <p:sldId id="307" r:id="rId5"/>
    <p:sldId id="269" r:id="rId6"/>
    <p:sldId id="321" r:id="rId7"/>
    <p:sldId id="259" r:id="rId8"/>
    <p:sldId id="284" r:id="rId9"/>
    <p:sldId id="308" r:id="rId10"/>
    <p:sldId id="322" r:id="rId11"/>
    <p:sldId id="323" r:id="rId12"/>
    <p:sldId id="309" r:id="rId13"/>
    <p:sldId id="310" r:id="rId14"/>
    <p:sldId id="314" r:id="rId15"/>
    <p:sldId id="312" r:id="rId16"/>
    <p:sldId id="313" r:id="rId17"/>
    <p:sldId id="311" r:id="rId18"/>
    <p:sldId id="281" r:id="rId19"/>
    <p:sldId id="285" r:id="rId20"/>
    <p:sldId id="297" r:id="rId21"/>
    <p:sldId id="316" r:id="rId22"/>
    <p:sldId id="317" r:id="rId23"/>
    <p:sldId id="282" r:id="rId24"/>
    <p:sldId id="283" r:id="rId25"/>
    <p:sldId id="263" r:id="rId26"/>
    <p:sldId id="299" r:id="rId27"/>
    <p:sldId id="266" r:id="rId28"/>
    <p:sldId id="318" r:id="rId29"/>
    <p:sldId id="319" r:id="rId30"/>
    <p:sldId id="320" r:id="rId31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6021" autoAdjust="0"/>
  </p:normalViewPr>
  <p:slideViewPr>
    <p:cSldViewPr snapToGrid="0">
      <p:cViewPr>
        <p:scale>
          <a:sx n="100" d="100"/>
          <a:sy n="100" d="100"/>
        </p:scale>
        <p:origin x="-1428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3AF5-6AED-40BC-BC6A-8A76EAB19ACF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748C5-637C-4564-8EA3-569288448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0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2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1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305491" y="2144988"/>
            <a:ext cx="6545532" cy="853527"/>
          </a:xfrm>
          <a:prstGeom prst="rect">
            <a:avLst/>
          </a:prstGeom>
        </p:spPr>
        <p:txBody>
          <a:bodyPr/>
          <a:lstStyle>
            <a:lvl1pPr>
              <a:defRPr sz="3692"/>
            </a:lvl1pPr>
          </a:lstStyle>
          <a:p>
            <a:pPr lvl="0">
              <a:defRPr sz="1800" b="0"/>
            </a:pPr>
            <a:r>
              <a:rPr lang="ko-KR" altLang="en-US" sz="3692" b="1"/>
              <a:t>마스터 제목 스타일 편집</a:t>
            </a:r>
            <a:endParaRPr sz="3692" b="1"/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305491" y="2998512"/>
            <a:ext cx="6545532" cy="2255217"/>
          </a:xfrm>
          <a:prstGeom prst="rect">
            <a:avLst/>
          </a:prstGeom>
        </p:spPr>
        <p:txBody>
          <a:bodyPr/>
          <a:lstStyle>
            <a:lvl1pPr marL="0" indent="0" defTabSz="830194">
              <a:buSzTx/>
              <a:buFontTx/>
              <a:buNone/>
              <a:defRPr sz="1846" b="1"/>
            </a:lvl1pPr>
            <a:lvl2pPr marL="466039" indent="-140879" defTabSz="830194">
              <a:buFontTx/>
              <a:buChar char="–"/>
              <a:defRPr sz="1846" b="1"/>
            </a:lvl2pPr>
            <a:lvl3pPr marL="806293" indent="-155976" defTabSz="830194">
              <a:buFontTx/>
              <a:defRPr sz="1846" b="1"/>
            </a:lvl3pPr>
            <a:lvl4pPr marL="1272336" indent="-296856" defTabSz="830194">
              <a:buFontTx/>
              <a:defRPr sz="1846" b="1"/>
            </a:lvl4pPr>
            <a:lvl5pPr marL="2037747" indent="-377358" defTabSz="830194">
              <a:buFontTx/>
              <a:defRPr sz="1846" b="1"/>
            </a:lvl5pPr>
          </a:lstStyle>
          <a:p>
            <a:pPr lvl="0">
              <a:defRPr sz="1800" b="0"/>
            </a:pPr>
            <a:r>
              <a:rPr lang="ko-KR" altLang="en-US" sz="1846" b="1"/>
              <a:t>마스터 텍스트 스타일 편집</a:t>
            </a:r>
          </a:p>
          <a:p>
            <a:pPr lvl="1">
              <a:defRPr sz="1800" b="0"/>
            </a:pPr>
            <a:r>
              <a:rPr lang="ko-KR" altLang="en-US" sz="1846" b="1"/>
              <a:t>둘째 수준</a:t>
            </a:r>
          </a:p>
          <a:p>
            <a:pPr lvl="2">
              <a:defRPr sz="1800" b="0"/>
            </a:pPr>
            <a:r>
              <a:rPr lang="ko-KR" altLang="en-US" sz="1846" b="1"/>
              <a:t>셋째 수준</a:t>
            </a:r>
          </a:p>
          <a:p>
            <a:pPr lvl="3">
              <a:defRPr sz="1800" b="0"/>
            </a:pPr>
            <a:r>
              <a:rPr lang="ko-KR" altLang="en-US" sz="1846" b="1"/>
              <a:t>넷째 수준</a:t>
            </a:r>
          </a:p>
          <a:p>
            <a:pPr lvl="4">
              <a:defRPr sz="1800" b="0"/>
            </a:pPr>
            <a:r>
              <a:rPr lang="ko-KR" altLang="en-US" sz="1846" b="1"/>
              <a:t>다섯째 수준</a:t>
            </a:r>
            <a:endParaRPr sz="1846" b="1"/>
          </a:p>
        </p:txBody>
      </p:sp>
    </p:spTree>
    <p:extLst>
      <p:ext uri="{BB962C8B-B14F-4D97-AF65-F5344CB8AC3E}">
        <p14:creationId xmlns:p14="http://schemas.microsoft.com/office/powerpoint/2010/main" val="31021258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577"/>
            <a:ext cx="8229600" cy="613457"/>
          </a:xfrm>
        </p:spPr>
        <p:txBody>
          <a:bodyPr>
            <a:noAutofit/>
          </a:bodyPr>
          <a:lstStyle>
            <a:lvl1pPr algn="l">
              <a:defRPr sz="2215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98653"/>
            <a:ext cx="8229600" cy="5327511"/>
          </a:xfrm>
        </p:spPr>
        <p:txBody>
          <a:bodyPr>
            <a:normAutofit/>
          </a:bodyPr>
          <a:lstStyle>
            <a:lvl1pPr marL="422041" indent="-422041">
              <a:buFont typeface="Arial" panose="020B0604020202020204" pitchFamily="34" charset="0"/>
              <a:buChar char="•"/>
              <a:defRPr sz="2215"/>
            </a:lvl1pPr>
            <a:lvl2pPr marL="738572" indent="-316531">
              <a:buFont typeface="Arial" panose="020B0604020202020204" pitchFamily="34" charset="0"/>
              <a:buChar char="•"/>
              <a:defRPr sz="1846"/>
            </a:lvl2pPr>
            <a:lvl3pPr marL="1160614" indent="-316531">
              <a:buFont typeface="Arial" panose="020B0604020202020204" pitchFamily="34" charset="0"/>
              <a:buChar char="•"/>
              <a:defRPr sz="1662"/>
            </a:lvl3pPr>
            <a:lvl4pPr marL="1529900" indent="-263776">
              <a:buFont typeface="Arial" panose="020B0604020202020204" pitchFamily="34" charset="0"/>
              <a:buChar char="•"/>
              <a:defRPr sz="1477"/>
            </a:lvl4pPr>
            <a:lvl5pPr marL="1951941" indent="-263776">
              <a:buFont typeface="Arial" panose="020B0604020202020204" pitchFamily="34" charset="0"/>
              <a:buChar char="•"/>
              <a:defRPr sz="1477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3584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6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6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5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25976"/>
            <a:ext cx="8229600" cy="520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94C2-4C27-4B5A-9214-312F1E277AF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DA12-1A8F-499A-B78B-596F30D3F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8427199" y="6597352"/>
            <a:ext cx="671517" cy="20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848" tIns="39848" rIns="39848" bIns="39848">
            <a:spAutoFit/>
          </a:bodyPr>
          <a:lstStyle>
            <a:lvl1pPr algn="r">
              <a:defRPr sz="800" b="1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 lvl="0">
              <a:defRPr sz="1800" b="0"/>
            </a:pPr>
            <a:r>
              <a:rPr sz="738" b="1"/>
              <a:t>‹#›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98884" y="188639"/>
            <a:ext cx="8194428" cy="445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3169" tIns="43169" rIns="43169" bIns="43169"/>
          <a:lstStyle/>
          <a:p>
            <a:pPr lvl="0">
              <a:defRPr sz="1800" b="0"/>
            </a:pPr>
            <a:r>
              <a:rPr sz="1846" b="1" dirty="0" err="1"/>
              <a:t>제목</a:t>
            </a:r>
            <a:r>
              <a:rPr sz="1846" b="1" dirty="0"/>
              <a:t> </a:t>
            </a:r>
            <a:r>
              <a:rPr sz="1846" b="1" dirty="0" err="1"/>
              <a:t>텍스트</a:t>
            </a:r>
            <a:endParaRPr sz="1846" b="1"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2970" y="634182"/>
            <a:ext cx="8194425" cy="622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3169" tIns="43169" rIns="43169" bIns="43169"/>
          <a:lstStyle/>
          <a:p>
            <a:pPr lvl="0"/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  <p:extLst>
      <p:ext uri="{BB962C8B-B14F-4D97-AF65-F5344CB8AC3E}">
        <p14:creationId xmlns:p14="http://schemas.microsoft.com/office/powerpoint/2010/main" val="157655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/>
  <p:txStyles>
    <p:titleStyle>
      <a:lvl1pPr defTabSz="830194" eaLnBrk="1" latinLnBrk="1" hangingPunct="1">
        <a:defRPr sz="2215" b="1"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defTabSz="830194" eaLnBrk="1" latinLnBrk="1" hangingPunct="1">
        <a:defRPr sz="1846" b="1">
          <a:latin typeface="Arial"/>
          <a:ea typeface="Arial"/>
          <a:cs typeface="Arial"/>
          <a:sym typeface="Arial"/>
        </a:defRPr>
      </a:lvl2pPr>
      <a:lvl3pPr defTabSz="830194" eaLnBrk="1" latinLnBrk="1" hangingPunct="1">
        <a:defRPr sz="1846" b="1">
          <a:latin typeface="Arial"/>
          <a:ea typeface="Arial"/>
          <a:cs typeface="Arial"/>
          <a:sym typeface="Arial"/>
        </a:defRPr>
      </a:lvl3pPr>
      <a:lvl4pPr defTabSz="830194" eaLnBrk="1" latinLnBrk="1" hangingPunct="1">
        <a:defRPr sz="1846" b="1">
          <a:latin typeface="Arial"/>
          <a:ea typeface="Arial"/>
          <a:cs typeface="Arial"/>
          <a:sym typeface="Arial"/>
        </a:defRPr>
      </a:lvl4pPr>
      <a:lvl5pPr defTabSz="830194" eaLnBrk="1" latinLnBrk="1" hangingPunct="1">
        <a:defRPr sz="1846" b="1">
          <a:latin typeface="Arial"/>
          <a:ea typeface="Arial"/>
          <a:cs typeface="Arial"/>
          <a:sym typeface="Arial"/>
        </a:defRPr>
      </a:lvl5pPr>
      <a:lvl6pPr defTabSz="830194" eaLnBrk="1" latinLnBrk="1" hangingPunct="1">
        <a:defRPr sz="1846" b="1">
          <a:latin typeface="Arial"/>
          <a:ea typeface="Arial"/>
          <a:cs typeface="Arial"/>
          <a:sym typeface="Arial"/>
        </a:defRPr>
      </a:lvl6pPr>
      <a:lvl7pPr defTabSz="830194" eaLnBrk="1" latinLnBrk="1" hangingPunct="1">
        <a:defRPr sz="1846" b="1">
          <a:latin typeface="Arial"/>
          <a:ea typeface="Arial"/>
          <a:cs typeface="Arial"/>
          <a:sym typeface="Arial"/>
        </a:defRPr>
      </a:lvl7pPr>
      <a:lvl8pPr defTabSz="830194" eaLnBrk="1" latinLnBrk="1" hangingPunct="1">
        <a:defRPr sz="1846" b="1">
          <a:latin typeface="Arial"/>
          <a:ea typeface="Arial"/>
          <a:cs typeface="Arial"/>
          <a:sym typeface="Arial"/>
        </a:defRPr>
      </a:lvl8pPr>
      <a:lvl9pPr defTabSz="830194" eaLnBrk="1" latinLnBrk="1" hangingPunct="1">
        <a:defRPr sz="1846" b="1">
          <a:latin typeface="Arial"/>
          <a:ea typeface="Arial"/>
          <a:cs typeface="Arial"/>
          <a:sym typeface="Arial"/>
        </a:defRPr>
      </a:lvl9pPr>
    </p:titleStyle>
    <p:bodyStyle>
      <a:lvl1pPr marL="199245" indent="-199245" defTabSz="796984" eaLnBrk="1" latinLnBrk="1" hangingPunct="1">
        <a:spcBef>
          <a:spcPts val="369"/>
        </a:spcBef>
        <a:buSzPct val="70000"/>
        <a:buFont typeface="Arial"/>
        <a:buChar char="•"/>
        <a:defRPr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  <a:sym typeface="맑은 고딕"/>
        </a:defRPr>
      </a:lvl1pPr>
      <a:lvl2pPr marL="483425" indent="-158265" defTabSz="796984" eaLnBrk="1" latinLnBrk="1" hangingPunct="1">
        <a:spcBef>
          <a:spcPts val="369"/>
        </a:spcBef>
        <a:buSzPct val="100000"/>
        <a:buFont typeface="Arial"/>
        <a:buChar char="•"/>
        <a:defRPr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  <a:sym typeface="맑은 고딕"/>
        </a:defRPr>
      </a:lvl2pPr>
      <a:lvl3pPr marL="808583" indent="-158265" defTabSz="796984" eaLnBrk="1" latinLnBrk="1" hangingPunct="1">
        <a:spcBef>
          <a:spcPts val="369"/>
        </a:spcBef>
        <a:buSzPct val="100000"/>
        <a:buFont typeface="Arial"/>
        <a:buChar char="•"/>
        <a:defRPr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  <a:sym typeface="맑은 고딕"/>
        </a:defRPr>
      </a:lvl3pPr>
      <a:lvl4pPr marL="1242650" indent="-267170" defTabSz="796984" eaLnBrk="1" latinLnBrk="1" hangingPunct="1">
        <a:spcBef>
          <a:spcPts val="369"/>
        </a:spcBef>
        <a:buSzPct val="100000"/>
        <a:buFont typeface="Arial"/>
        <a:buChar char=""/>
        <a:defRPr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  <a:sym typeface="맑은 고딕"/>
        </a:defRPr>
      </a:lvl4pPr>
      <a:lvl5pPr marL="2000011" indent="-339621" defTabSz="796984" eaLnBrk="1" latinLnBrk="1" hangingPunct="1">
        <a:spcBef>
          <a:spcPts val="369"/>
        </a:spcBef>
        <a:buSzPct val="100000"/>
        <a:buFont typeface="Arial"/>
        <a:buChar char="»"/>
        <a:defRPr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  <a:sym typeface="맑은 고딕"/>
        </a:defRPr>
      </a:lvl5pPr>
      <a:lvl6pPr marL="2318503" indent="-326038" defTabSz="796984" eaLnBrk="1" latinLnBrk="1" hangingPunct="1">
        <a:spcBef>
          <a:spcPts val="369"/>
        </a:spcBef>
        <a:buSzPct val="100000"/>
        <a:buFont typeface="Arial"/>
        <a:buChar char="»"/>
        <a:defRPr>
          <a:latin typeface="맑은 고딕"/>
          <a:ea typeface="맑은 고딕"/>
          <a:cs typeface="맑은 고딕"/>
          <a:sym typeface="맑은 고딕"/>
        </a:defRPr>
      </a:lvl6pPr>
      <a:lvl7pPr marL="2716995" indent="-326038" defTabSz="796984" eaLnBrk="1" latinLnBrk="1" hangingPunct="1">
        <a:spcBef>
          <a:spcPts val="369"/>
        </a:spcBef>
        <a:buSzPct val="100000"/>
        <a:buFont typeface="Arial"/>
        <a:buChar char="»"/>
        <a:defRPr>
          <a:latin typeface="맑은 고딕"/>
          <a:ea typeface="맑은 고딕"/>
          <a:cs typeface="맑은 고딕"/>
          <a:sym typeface="맑은 고딕"/>
        </a:defRPr>
      </a:lvl7pPr>
      <a:lvl8pPr marL="3115490" indent="-326038" defTabSz="796984" eaLnBrk="1" latinLnBrk="1" hangingPunct="1">
        <a:spcBef>
          <a:spcPts val="369"/>
        </a:spcBef>
        <a:buSzPct val="100000"/>
        <a:buFont typeface="Arial"/>
        <a:buChar char="»"/>
        <a:defRPr>
          <a:latin typeface="맑은 고딕"/>
          <a:ea typeface="맑은 고딕"/>
          <a:cs typeface="맑은 고딕"/>
          <a:sym typeface="맑은 고딕"/>
        </a:defRPr>
      </a:lvl8pPr>
      <a:lvl9pPr marL="3513981" indent="-326039" defTabSz="796984" eaLnBrk="1" latinLnBrk="1" hangingPunct="1">
        <a:spcBef>
          <a:spcPts val="369"/>
        </a:spcBef>
        <a:buSzPct val="100000"/>
        <a:buFont typeface="Arial"/>
        <a:buChar char="»"/>
        <a:defRPr>
          <a:latin typeface="맑은 고딕"/>
          <a:ea typeface="맑은 고딕"/>
          <a:cs typeface="맑은 고딕"/>
          <a:sym typeface="맑은 고딕"/>
        </a:defRPr>
      </a:lvl9pPr>
    </p:bodyStyle>
    <p:otherStyle>
      <a:lvl1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1pPr>
      <a:lvl2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2pPr>
      <a:lvl3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3pPr>
      <a:lvl4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4pPr>
      <a:lvl5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5pPr>
      <a:lvl6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6pPr>
      <a:lvl7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7pPr>
      <a:lvl8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8pPr>
      <a:lvl9pPr algn="r" eaLnBrk="1" latinLnBrk="1" hangingPunct="1">
        <a:defRPr sz="1108">
          <a:solidFill>
            <a:schemeClr val="tx1"/>
          </a:solidFill>
          <a:latin typeface="+mn-lt"/>
          <a:ea typeface="+mn-ea"/>
          <a:cs typeface="+mn-cs"/>
          <a:sym typeface="Moebi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updatething.com/mastart/mastart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iconfinder.com/icons/350749/accessibility_code_coding_development_html_internet_programmer_programming_seo_usability_web_ic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end.com/ko" TargetMode="External"/><Relationship Id="rId2" Type="http://schemas.openxmlformats.org/officeDocument/2006/relationships/hyperlink" Target="http://www.securityplatform.co.k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2mnet.net/" TargetMode="External"/><Relationship Id="rId4" Type="http://schemas.openxmlformats.org/officeDocument/2006/relationships/hyperlink" Target="http://updatething.com/mastart/mastart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redbend.com/k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5491" y="1714500"/>
            <a:ext cx="6545532" cy="1284016"/>
          </a:xfrm>
        </p:spPr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플랫폼 보안 강화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800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Kick-off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305491" y="3454400"/>
            <a:ext cx="6545532" cy="2559538"/>
          </a:xfrm>
        </p:spPr>
        <p:txBody>
          <a:bodyPr/>
          <a:lstStyle/>
          <a:p>
            <a:pPr algn="ctr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SK Telecom IT </a:t>
            </a:r>
            <a:r>
              <a:rPr lang="ko-KR" altLang="en-US" dirty="0" err="1"/>
              <a:t>보안팀</a:t>
            </a:r>
            <a:endParaRPr lang="en-US" altLang="ko-KR" dirty="0"/>
          </a:p>
          <a:p>
            <a:pPr algn="ctr"/>
            <a:r>
              <a:rPr lang="ko-KR" altLang="en-US" dirty="0" err="1"/>
              <a:t>시큐리티플랫폼</a:t>
            </a:r>
            <a:endParaRPr lang="en-US" altLang="ko-KR" dirty="0"/>
          </a:p>
          <a:p>
            <a:pPr algn="ctr"/>
            <a:r>
              <a:rPr lang="en-US" altLang="ko-KR" dirty="0" err="1" smtClean="0"/>
              <a:t>RedBend</a:t>
            </a:r>
            <a:r>
              <a:rPr lang="en-US" altLang="ko-KR" dirty="0" smtClean="0"/>
              <a:t> &amp; </a:t>
            </a:r>
            <a:r>
              <a:rPr lang="ko-KR" altLang="en-US" dirty="0" err="1" smtClean="0"/>
              <a:t>업데이트씽</a:t>
            </a:r>
            <a:endParaRPr lang="en-US" altLang="ko-KR" dirty="0"/>
          </a:p>
          <a:p>
            <a:pPr algn="ctr"/>
            <a:r>
              <a:rPr lang="ko-KR" altLang="en-US" dirty="0" err="1" smtClean="0"/>
              <a:t>코니퍼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엠투엠넷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M2MNET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8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업데이트씽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updatething.com/mastart/mastart.php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61370"/>
            <a:ext cx="8229600" cy="500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F21DA12-1A8F-499A-B78B-596F30D3F8D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8" name="타원 10"/>
          <p:cNvSpPr/>
          <p:nvPr/>
        </p:nvSpPr>
        <p:spPr>
          <a:xfrm>
            <a:off x="870890" y="2186916"/>
            <a:ext cx="3408567" cy="3408567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36"/>
          <p:cNvSpPr/>
          <p:nvPr/>
        </p:nvSpPr>
        <p:spPr>
          <a:xfrm>
            <a:off x="3197753" y="4600569"/>
            <a:ext cx="1371577" cy="1371577"/>
          </a:xfrm>
          <a:prstGeom prst="ellipse">
            <a:avLst/>
          </a:prstGeom>
          <a:solidFill>
            <a:srgbClr val="D9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latin typeface="+mj-ea"/>
              <a:ea typeface="+mj-ea"/>
            </a:endParaRPr>
          </a:p>
        </p:txBody>
      </p:sp>
      <p:sp>
        <p:nvSpPr>
          <p:cNvPr id="10" name="타원 35"/>
          <p:cNvSpPr/>
          <p:nvPr/>
        </p:nvSpPr>
        <p:spPr>
          <a:xfrm>
            <a:off x="559215" y="4600569"/>
            <a:ext cx="1371577" cy="1371577"/>
          </a:xfrm>
          <a:prstGeom prst="ellipse">
            <a:avLst/>
          </a:prstGeom>
          <a:solidFill>
            <a:srgbClr val="D9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latin typeface="+mj-ea"/>
              <a:ea typeface="+mj-ea"/>
            </a:endParaRPr>
          </a:p>
        </p:txBody>
      </p:sp>
      <p:sp>
        <p:nvSpPr>
          <p:cNvPr id="11" name="타원 33"/>
          <p:cNvSpPr/>
          <p:nvPr/>
        </p:nvSpPr>
        <p:spPr>
          <a:xfrm>
            <a:off x="3172327" y="2019526"/>
            <a:ext cx="1371577" cy="1371577"/>
          </a:xfrm>
          <a:prstGeom prst="ellipse">
            <a:avLst/>
          </a:prstGeom>
          <a:solidFill>
            <a:srgbClr val="D9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latin typeface="+mj-ea"/>
              <a:ea typeface="+mj-ea"/>
            </a:endParaRPr>
          </a:p>
        </p:txBody>
      </p:sp>
      <p:sp>
        <p:nvSpPr>
          <p:cNvPr id="12" name="타원 32"/>
          <p:cNvSpPr/>
          <p:nvPr/>
        </p:nvSpPr>
        <p:spPr>
          <a:xfrm>
            <a:off x="562123" y="2033300"/>
            <a:ext cx="1371577" cy="1371577"/>
          </a:xfrm>
          <a:prstGeom prst="ellipse">
            <a:avLst/>
          </a:prstGeom>
          <a:solidFill>
            <a:srgbClr val="D9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latin typeface="+mj-ea"/>
              <a:ea typeface="+mj-ea"/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5114925" y="5191499"/>
            <a:ext cx="3048000" cy="981075"/>
          </a:xfrm>
          <a:prstGeom prst="rect">
            <a:avLst/>
          </a:prstGeom>
          <a:noFill/>
          <a:ln w="57150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1333" y="5335788"/>
            <a:ext cx="28151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OTA Cloud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형태로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웹 페이지를 통해 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기기를 제어할 수 있는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서비스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제공</a:t>
            </a:r>
          </a:p>
        </p:txBody>
      </p:sp>
      <p:sp>
        <p:nvSpPr>
          <p:cNvPr id="15" name="직사각형 26"/>
          <p:cNvSpPr/>
          <p:nvPr/>
        </p:nvSpPr>
        <p:spPr>
          <a:xfrm>
            <a:off x="5108575" y="3942920"/>
            <a:ext cx="3048000" cy="981075"/>
          </a:xfrm>
          <a:prstGeom prst="rect">
            <a:avLst/>
          </a:prstGeom>
          <a:noFill/>
          <a:ln w="57150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882" y="4209117"/>
            <a:ext cx="2868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Device Management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솔루션을 통한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디바이스 업데이트 관리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28"/>
          <p:cNvSpPr/>
          <p:nvPr/>
        </p:nvSpPr>
        <p:spPr>
          <a:xfrm>
            <a:off x="5102225" y="2714999"/>
            <a:ext cx="3048000" cy="981075"/>
          </a:xfrm>
          <a:prstGeom prst="rect">
            <a:avLst/>
          </a:prstGeom>
          <a:noFill/>
          <a:ln w="57150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9"/>
          <p:cNvSpPr/>
          <p:nvPr/>
        </p:nvSpPr>
        <p:spPr>
          <a:xfrm>
            <a:off x="5095875" y="1476749"/>
            <a:ext cx="3048000" cy="981075"/>
          </a:xfrm>
          <a:prstGeom prst="rect">
            <a:avLst/>
          </a:prstGeom>
          <a:noFill/>
          <a:ln w="57150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50273" y="2983179"/>
            <a:ext cx="27519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FOTA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솔루션을 기반으로 프로젝트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및 시스템 개발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9368" y="1621038"/>
            <a:ext cx="206101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 개발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OTA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솔루션인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UT-FOTA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바탕으로</a:t>
            </a:r>
          </a:p>
          <a:p>
            <a:pPr algn="ctr"/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OTA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솔루션 판매 및 구축</a:t>
            </a:r>
          </a:p>
        </p:txBody>
      </p:sp>
      <p:cxnSp>
        <p:nvCxnSpPr>
          <p:cNvPr id="21" name="직선 연결선 18"/>
          <p:cNvCxnSpPr/>
          <p:nvPr/>
        </p:nvCxnSpPr>
        <p:spPr>
          <a:xfrm>
            <a:off x="1562100" y="3038026"/>
            <a:ext cx="432383" cy="4272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타원 14"/>
          <p:cNvSpPr/>
          <p:nvPr/>
        </p:nvSpPr>
        <p:spPr>
          <a:xfrm>
            <a:off x="668239" y="2139416"/>
            <a:ext cx="1159344" cy="1159344"/>
          </a:xfrm>
          <a:prstGeom prst="ellipse">
            <a:avLst/>
          </a:prstGeom>
          <a:solidFill>
            <a:srgbClr val="94E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7053" y="2459959"/>
            <a:ext cx="13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FOTA</a:t>
            </a:r>
          </a:p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Solution</a:t>
            </a:r>
            <a:endParaRPr lang="en-US" altLang="ko-KR" sz="1400" dirty="0">
              <a:solidFill>
                <a:srgbClr val="387E95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47"/>
          <p:cNvCxnSpPr/>
          <p:nvPr/>
        </p:nvCxnSpPr>
        <p:spPr>
          <a:xfrm>
            <a:off x="3117195" y="4448732"/>
            <a:ext cx="432383" cy="4272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타원 40"/>
          <p:cNvSpPr/>
          <p:nvPr/>
        </p:nvSpPr>
        <p:spPr>
          <a:xfrm>
            <a:off x="3303869" y="4706685"/>
            <a:ext cx="1159344" cy="1159344"/>
          </a:xfrm>
          <a:prstGeom prst="ellipse">
            <a:avLst/>
          </a:prstGeom>
          <a:solidFill>
            <a:srgbClr val="94E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12683" y="4933351"/>
            <a:ext cx="1341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OTA</a:t>
            </a:r>
          </a:p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Cloud</a:t>
            </a:r>
          </a:p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Service</a:t>
            </a:r>
            <a:endParaRPr lang="en-US" altLang="ko-KR" sz="1400" dirty="0">
              <a:solidFill>
                <a:srgbClr val="387E95"/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48"/>
          <p:cNvCxnSpPr/>
          <p:nvPr/>
        </p:nvCxnSpPr>
        <p:spPr>
          <a:xfrm rot="5400000">
            <a:off x="3119770" y="3077269"/>
            <a:ext cx="432383" cy="4272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타원 38"/>
          <p:cNvSpPr/>
          <p:nvPr/>
        </p:nvSpPr>
        <p:spPr>
          <a:xfrm>
            <a:off x="3278443" y="2125642"/>
            <a:ext cx="1159344" cy="1159344"/>
          </a:xfrm>
          <a:prstGeom prst="ellipse">
            <a:avLst/>
          </a:prstGeom>
          <a:solidFill>
            <a:srgbClr val="94E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7257" y="2443704"/>
            <a:ext cx="13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FOTA</a:t>
            </a:r>
            <a:b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</a:br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System</a:t>
            </a:r>
            <a:endParaRPr lang="ko-KR" altLang="en-US" sz="1400" dirty="0">
              <a:solidFill>
                <a:srgbClr val="387E95"/>
              </a:solidFill>
              <a:latin typeface="+mj-ea"/>
              <a:ea typeface="+mj-ea"/>
            </a:endParaRPr>
          </a:p>
        </p:txBody>
      </p:sp>
      <p:cxnSp>
        <p:nvCxnSpPr>
          <p:cNvPr id="30" name="직선 연결선 49"/>
          <p:cNvCxnSpPr/>
          <p:nvPr/>
        </p:nvCxnSpPr>
        <p:spPr>
          <a:xfrm rot="5400000">
            <a:off x="1594710" y="4446157"/>
            <a:ext cx="432383" cy="4272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타원 39"/>
          <p:cNvSpPr/>
          <p:nvPr/>
        </p:nvSpPr>
        <p:spPr>
          <a:xfrm>
            <a:off x="665331" y="4706685"/>
            <a:ext cx="1159344" cy="1159344"/>
          </a:xfrm>
          <a:prstGeom prst="ellipse">
            <a:avLst/>
          </a:prstGeom>
          <a:solidFill>
            <a:srgbClr val="94E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4145" y="4917025"/>
            <a:ext cx="1341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DM</a:t>
            </a:r>
          </a:p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Server</a:t>
            </a:r>
          </a:p>
          <a:p>
            <a:pPr algn="ctr"/>
            <a:r>
              <a:rPr lang="en-US" altLang="ko-KR" sz="1400" dirty="0" smtClean="0">
                <a:solidFill>
                  <a:srgbClr val="387E95"/>
                </a:solidFill>
                <a:latin typeface="+mj-ea"/>
                <a:ea typeface="+mj-ea"/>
              </a:rPr>
              <a:t>/Client</a:t>
            </a:r>
            <a:endParaRPr lang="ko-KR" altLang="en-US" sz="1400" dirty="0">
              <a:solidFill>
                <a:srgbClr val="387E95"/>
              </a:solidFill>
              <a:latin typeface="+mj-ea"/>
              <a:ea typeface="+mj-ea"/>
            </a:endParaRPr>
          </a:p>
        </p:txBody>
      </p:sp>
      <p:sp>
        <p:nvSpPr>
          <p:cNvPr id="33" name="타원 34"/>
          <p:cNvSpPr/>
          <p:nvPr/>
        </p:nvSpPr>
        <p:spPr>
          <a:xfrm>
            <a:off x="1764813" y="3080839"/>
            <a:ext cx="1620721" cy="1620721"/>
          </a:xfrm>
          <a:prstGeom prst="ellipse">
            <a:avLst/>
          </a:prstGeom>
          <a:solidFill>
            <a:srgbClr val="D0E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728127"/>
                </a:solidFill>
                <a:latin typeface="+mj-ea"/>
                <a:ea typeface="+mj-ea"/>
              </a:rPr>
              <a:t>UT-FOTA</a:t>
            </a:r>
            <a:endParaRPr lang="ko-KR" altLang="en-US" sz="1600" dirty="0">
              <a:solidFill>
                <a:srgbClr val="728127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7663" y="36601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28127"/>
                </a:solidFill>
                <a:latin typeface="+mj-ea"/>
                <a:ea typeface="+mj-ea"/>
              </a:rPr>
              <a:t>  ™</a:t>
            </a:r>
            <a:endParaRPr lang="ko-KR" altLang="en-US" dirty="0">
              <a:solidFill>
                <a:srgbClr val="728127"/>
              </a:solidFill>
              <a:latin typeface="+mj-ea"/>
              <a:ea typeface="+mj-ea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398885" y="278872"/>
            <a:ext cx="4849390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 smtClean="0"/>
              <a:t>2. </a:t>
            </a:r>
            <a:r>
              <a:rPr lang="ko-KR" altLang="en-US" sz="1846" dirty="0" smtClean="0"/>
              <a:t>참여인력 소개</a:t>
            </a:r>
            <a:r>
              <a:rPr lang="en-US" altLang="ko-KR" sz="1846" dirty="0" smtClean="0"/>
              <a:t>: </a:t>
            </a:r>
            <a:r>
              <a:rPr lang="ko-KR" altLang="en-US" sz="1846" dirty="0" err="1" smtClean="0"/>
              <a:t>업데이트씽</a:t>
            </a:r>
            <a:endParaRPr lang="ko-KR" altLang="en-US" sz="1846" dirty="0"/>
          </a:p>
        </p:txBody>
      </p:sp>
    </p:spTree>
    <p:extLst>
      <p:ext uri="{BB962C8B-B14F-4D97-AF65-F5344CB8AC3E}">
        <p14:creationId xmlns:p14="http://schemas.microsoft.com/office/powerpoint/2010/main" val="238403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F21DA12-1A8F-499A-B78B-596F30D3F8D8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7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8" y="1952781"/>
            <a:ext cx="8338123" cy="3883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584" y="1070843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53681"/>
                </a:solidFill>
                <a:latin typeface="+mn-ea"/>
              </a:rPr>
              <a:t>OTA Service Flow</a:t>
            </a:r>
            <a:endParaRPr lang="en-US" altLang="ko-KR" sz="2400" b="1" dirty="0">
              <a:solidFill>
                <a:srgbClr val="053681"/>
              </a:solidFill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98885" y="278872"/>
            <a:ext cx="4849390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 smtClean="0"/>
              <a:t>2. </a:t>
            </a:r>
            <a:r>
              <a:rPr lang="ko-KR" altLang="en-US" sz="1846" dirty="0" smtClean="0"/>
              <a:t>참여인력 소개</a:t>
            </a:r>
            <a:r>
              <a:rPr lang="en-US" altLang="ko-KR" sz="1846" dirty="0" smtClean="0"/>
              <a:t>: </a:t>
            </a:r>
            <a:r>
              <a:rPr lang="ko-KR" altLang="en-US" sz="1846" dirty="0" err="1" smtClean="0"/>
              <a:t>업데이트씽</a:t>
            </a:r>
            <a:endParaRPr lang="ko-KR" altLang="en-US" sz="1846" dirty="0"/>
          </a:p>
        </p:txBody>
      </p:sp>
    </p:spTree>
    <p:extLst>
      <p:ext uri="{BB962C8B-B14F-4D97-AF65-F5344CB8AC3E}">
        <p14:creationId xmlns:p14="http://schemas.microsoft.com/office/powerpoint/2010/main" val="96588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3333FF"/>
                </a:solidFill>
              </a:rPr>
              <a:t>코니퍼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 </a:t>
            </a:r>
            <a:r>
              <a:rPr lang="ko-KR" altLang="en-US" sz="2000" dirty="0" err="1">
                <a:solidFill>
                  <a:schemeClr val="tx1"/>
                </a:solidFill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</a:rPr>
              <a:t> 서명 시스템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② </a:t>
            </a:r>
            <a:r>
              <a:rPr lang="ko-KR" altLang="en-US" sz="2000" dirty="0" err="1">
                <a:solidFill>
                  <a:schemeClr val="tx1"/>
                </a:solidFill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</a:rPr>
              <a:t> 이력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배포 관리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5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M2MNET </a:t>
            </a:r>
            <a:r>
              <a:rPr lang="ko-KR" altLang="en-US" sz="2200" dirty="0"/>
              <a:t>통신 모뎀</a:t>
            </a:r>
            <a:r>
              <a:rPr lang="en-US" altLang="ko-KR" sz="2200" dirty="0"/>
              <a:t>,  M2M </a:t>
            </a:r>
            <a:r>
              <a:rPr lang="ko-KR" altLang="en-US" sz="2200" dirty="0"/>
              <a:t>모뎀 전문 회사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http://www.m2mnet.net</a:t>
            </a:r>
            <a:r>
              <a:rPr lang="en-US" altLang="ko-KR" sz="2400" dirty="0" smtClean="0"/>
              <a:t>/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err="1" smtClean="0">
                <a:solidFill>
                  <a:schemeClr val="tx1"/>
                </a:solidFill>
              </a:rPr>
              <a:t>펌웨어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변조 방지 기술 적용 대상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4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M2MNET http://m2mnet.net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65" y="798513"/>
            <a:ext cx="6629669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06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과제 설명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722435" y="745725"/>
            <a:ext cx="7772400" cy="3661176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①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변조 방지 기술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서명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시큐어부트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FOTA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서명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시스템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이력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배포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③ 보안 프레임워크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H/W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기반 암호화 라이브러리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④ 보안 프레임워크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원격 검증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시스템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95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943756" y="268933"/>
            <a:ext cx="5773875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① </a:t>
            </a:r>
            <a:r>
              <a:rPr lang="ko-KR" altLang="en-US" sz="16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변조 방지 기술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서명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시큐어부트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AutoShape 66"/>
          <p:cNvSpPr>
            <a:spLocks noChangeArrowheads="1"/>
          </p:cNvSpPr>
          <p:nvPr/>
        </p:nvSpPr>
        <p:spPr bwMode="gray">
          <a:xfrm>
            <a:off x="384459" y="667747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hangingPunct="0">
              <a:lnSpc>
                <a:spcPct val="125000"/>
              </a:lnSpc>
              <a:spcAft>
                <a:spcPts val="174"/>
              </a:spcAft>
              <a:tabLst>
                <a:tab pos="3520021" algn="l"/>
              </a:tabLst>
              <a:defRPr/>
            </a:pPr>
            <a:r>
              <a:rPr lang="ko-KR" altLang="en-US" sz="1477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 서명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및 디바이스 내 시스템 </a:t>
            </a:r>
            <a:r>
              <a:rPr lang="ko-KR" altLang="en-US" sz="1477" b="1" dirty="0" err="1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 검증 기술 적용을 통해 당사 공식 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Release </a:t>
            </a:r>
            <a:r>
              <a:rPr lang="ko-KR" altLang="en-US" sz="1477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 보장하고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변조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조작 보안이슈를 사전 차단함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885" y="1797719"/>
            <a:ext cx="40743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015" b="1" dirty="0">
                <a:latin typeface="+mn-ea"/>
              </a:rPr>
              <a:t> </a:t>
            </a:r>
            <a:r>
              <a:rPr lang="ko-KR" altLang="en-US" sz="1015" b="1" dirty="0">
                <a:latin typeface="+mn-ea"/>
              </a:rPr>
              <a:t>방안 </a:t>
            </a:r>
            <a:r>
              <a:rPr lang="en-US" altLang="ko-KR" sz="1015" b="1" dirty="0">
                <a:latin typeface="+mn-ea"/>
              </a:rPr>
              <a:t>1: </a:t>
            </a:r>
            <a:r>
              <a:rPr lang="ko-KR" altLang="en-US" sz="1015" b="1" dirty="0">
                <a:latin typeface="+mn-ea"/>
              </a:rPr>
              <a:t>취약점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진단 완료된 </a:t>
            </a:r>
            <a:r>
              <a:rPr lang="ko-KR" altLang="en-US" sz="1015" b="1" dirty="0" err="1">
                <a:solidFill>
                  <a:srgbClr val="000000"/>
                </a:solidFill>
                <a:latin typeface="맑은 고딕"/>
              </a:rPr>
              <a:t>펌웨어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 대상으로</a:t>
            </a:r>
            <a:r>
              <a:rPr lang="en-US" altLang="ko-KR" sz="1015" b="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당사 공식 </a:t>
            </a:r>
            <a:r>
              <a:rPr lang="ko-KR" altLang="en-US" sz="1015" b="1" dirty="0" err="1">
                <a:solidFill>
                  <a:srgbClr val="000000"/>
                </a:solidFill>
                <a:latin typeface="맑은 고딕"/>
              </a:rPr>
              <a:t>서명키를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015" b="1" dirty="0">
                <a:solidFill>
                  <a:srgbClr val="000000"/>
                </a:solidFill>
                <a:latin typeface="맑은 고딕"/>
              </a:rPr>
              <a:t/>
            </a:r>
            <a:br>
              <a:rPr lang="en-US" altLang="ko-KR" sz="1015" b="1" dirty="0">
                <a:solidFill>
                  <a:srgbClr val="000000"/>
                </a:solidFill>
                <a:latin typeface="맑은 고딕"/>
              </a:rPr>
            </a:br>
            <a:r>
              <a:rPr lang="en-US" altLang="ko-KR" sz="1015" b="1" dirty="0">
                <a:solidFill>
                  <a:srgbClr val="000000"/>
                </a:solidFill>
                <a:latin typeface="맑은 고딕"/>
              </a:rPr>
              <a:t>             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이용한 서명</a:t>
            </a:r>
            <a:r>
              <a:rPr lang="en-US" altLang="ko-KR" sz="1015" b="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015" b="1" dirty="0" err="1">
                <a:solidFill>
                  <a:srgbClr val="000000"/>
                </a:solidFill>
                <a:latin typeface="맑은 고딕"/>
              </a:rPr>
              <a:t>무결성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 확인용</a:t>
            </a:r>
            <a:r>
              <a:rPr lang="en-US" altLang="ko-KR" sz="1015" b="1" dirty="0">
                <a:solidFill>
                  <a:srgbClr val="000000"/>
                </a:solidFill>
                <a:latin typeface="맑은 고딕"/>
              </a:rPr>
              <a:t>) </a:t>
            </a:r>
            <a:r>
              <a:rPr lang="ko-KR" altLang="en-US" sz="1015" b="1" dirty="0">
                <a:solidFill>
                  <a:srgbClr val="000000"/>
                </a:solidFill>
                <a:latin typeface="맑은 고딕"/>
              </a:rPr>
              <a:t>기능 개발</a:t>
            </a:r>
            <a:endParaRPr lang="en-US" altLang="ko-KR" sz="1015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ts val="1385"/>
              </a:lnSpc>
            </a:pP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              - </a:t>
            </a: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안전한 키 관리를 위해 </a:t>
            </a: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’15</a:t>
            </a: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년 도입한</a:t>
            </a: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 HSM </a:t>
            </a:r>
            <a:r>
              <a:rPr lang="ko-KR" altLang="en-US" sz="923" dirty="0" err="1">
                <a:solidFill>
                  <a:srgbClr val="000000"/>
                </a:solidFill>
                <a:latin typeface="맑은 고딕"/>
              </a:rPr>
              <a:t>키관리</a:t>
            </a: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 장비 활용</a:t>
            </a:r>
            <a:endParaRPr lang="en-US" altLang="ko-KR" sz="1015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98885" y="1671012"/>
            <a:ext cx="4161942" cy="451365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85" y="2462408"/>
            <a:ext cx="40743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015" b="1" dirty="0">
                <a:latin typeface="+mn-ea"/>
              </a:rPr>
              <a:t> </a:t>
            </a:r>
            <a:r>
              <a:rPr lang="ko-KR" altLang="en-US" sz="1015" b="1" dirty="0">
                <a:latin typeface="+mn-ea"/>
              </a:rPr>
              <a:t>방안 </a:t>
            </a:r>
            <a:r>
              <a:rPr lang="en-US" altLang="ko-KR" sz="1015" b="1" dirty="0">
                <a:latin typeface="+mn-ea"/>
              </a:rPr>
              <a:t>2: </a:t>
            </a:r>
            <a:r>
              <a:rPr lang="ko-KR" altLang="en-US" sz="1015" b="1" dirty="0" err="1">
                <a:latin typeface="+mn-ea"/>
              </a:rPr>
              <a:t>펌웨어의</a:t>
            </a:r>
            <a:r>
              <a:rPr lang="ko-KR" altLang="en-US" sz="1015" b="1" dirty="0">
                <a:latin typeface="+mn-ea"/>
              </a:rPr>
              <a:t> </a:t>
            </a:r>
            <a:r>
              <a:rPr lang="ko-KR" altLang="en-US" sz="1015" b="1" dirty="0" err="1">
                <a:latin typeface="+mn-ea"/>
              </a:rPr>
              <a:t>무결성을</a:t>
            </a:r>
            <a:r>
              <a:rPr lang="ko-KR" altLang="en-US" sz="1015" b="1" dirty="0">
                <a:latin typeface="+mn-ea"/>
              </a:rPr>
              <a:t> 확인할 수 있는 키 및 </a:t>
            </a:r>
            <a:r>
              <a:rPr lang="ko-KR" altLang="en-US" sz="1015" b="1" dirty="0" err="1">
                <a:latin typeface="+mn-ea"/>
              </a:rPr>
              <a:t>헤더값</a:t>
            </a:r>
            <a:r>
              <a:rPr lang="ko-KR" altLang="en-US" sz="1015" b="1" dirty="0">
                <a:latin typeface="+mn-ea"/>
              </a:rPr>
              <a:t> 삽입</a:t>
            </a:r>
            <a:r>
              <a:rPr lang="en-US" altLang="ko-KR" sz="1015" b="1" dirty="0">
                <a:latin typeface="+mn-ea"/>
              </a:rPr>
              <a:t>,</a:t>
            </a:r>
            <a:br>
              <a:rPr lang="en-US" altLang="ko-KR" sz="1015" b="1" dirty="0">
                <a:latin typeface="+mn-ea"/>
              </a:rPr>
            </a:br>
            <a:r>
              <a:rPr lang="en-US" altLang="ko-KR" sz="1015" b="1" dirty="0">
                <a:latin typeface="+mn-ea"/>
              </a:rPr>
              <a:t>             </a:t>
            </a:r>
            <a:r>
              <a:rPr lang="ko-KR" altLang="en-US" sz="1015" b="1" dirty="0">
                <a:latin typeface="+mn-ea"/>
              </a:rPr>
              <a:t>검증 기술을 적용하여</a:t>
            </a:r>
            <a:r>
              <a:rPr lang="en-US" altLang="ko-KR" sz="1015" b="1" dirty="0">
                <a:latin typeface="+mn-ea"/>
              </a:rPr>
              <a:t>, </a:t>
            </a:r>
            <a:r>
              <a:rPr lang="ko-KR" altLang="en-US" sz="1015" b="1" dirty="0">
                <a:latin typeface="+mn-ea"/>
              </a:rPr>
              <a:t>당사 단말의 공식 </a:t>
            </a:r>
            <a:r>
              <a:rPr lang="ko-KR" altLang="en-US" sz="1015" b="1" dirty="0" err="1">
                <a:latin typeface="+mn-ea"/>
              </a:rPr>
              <a:t>펌웨어</a:t>
            </a:r>
            <a:r>
              <a:rPr lang="ko-KR" altLang="en-US" sz="1015" b="1" dirty="0">
                <a:latin typeface="+mn-ea"/>
              </a:rPr>
              <a:t> 인증함</a:t>
            </a:r>
            <a:endParaRPr lang="en-US" altLang="ko-KR" sz="1015" b="1" dirty="0">
              <a:latin typeface="+mn-ea"/>
            </a:endParaRPr>
          </a:p>
          <a:p>
            <a:pPr>
              <a:lnSpc>
                <a:spcPts val="1385"/>
              </a:lnSpc>
            </a:pP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              - Device </a:t>
            </a: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레벨의 </a:t>
            </a: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Secure Boot </a:t>
            </a: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기술 개발 및 적용</a:t>
            </a:r>
            <a:endParaRPr lang="en-US" altLang="ko-KR" sz="1015" b="1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520305" y="2404978"/>
            <a:ext cx="372184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1741408" y="1531843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구현 방안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836" y="3156039"/>
            <a:ext cx="3934827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US" altLang="ko-KR" sz="1015" b="1" dirty="0">
                <a:latin typeface="+mn-ea"/>
              </a:rPr>
              <a:t>※ Secure Boot </a:t>
            </a:r>
            <a:r>
              <a:rPr lang="ko-KR" altLang="en-US" sz="1015" b="1" dirty="0">
                <a:latin typeface="+mn-ea"/>
              </a:rPr>
              <a:t>기술 적용</a:t>
            </a:r>
            <a:endParaRPr lang="en-US" altLang="ko-KR" sz="923" dirty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7" name="직선 화살표 연결선 76"/>
          <p:cNvCxnSpPr>
            <a:stCxn id="79" idx="0"/>
            <a:endCxn id="80" idx="2"/>
          </p:cNvCxnSpPr>
          <p:nvPr/>
        </p:nvCxnSpPr>
        <p:spPr bwMode="auto">
          <a:xfrm flipV="1">
            <a:off x="2657651" y="5757217"/>
            <a:ext cx="0" cy="249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 bwMode="auto">
          <a:xfrm>
            <a:off x="2514372" y="5452901"/>
            <a:ext cx="1066599" cy="2326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 dirty="0">
                <a:solidFill>
                  <a:schemeClr val="tx1"/>
                </a:solidFill>
                <a:latin typeface="+mn-ea"/>
                <a:cs typeface="Arials"/>
              </a:rPr>
              <a:t>Boot Loader</a:t>
            </a:r>
            <a:endParaRPr kumimoji="1" lang="ko-KR" altLang="en-US" sz="969" b="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026196" y="6006254"/>
            <a:ext cx="1262910" cy="170998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231" tIns="0" rIns="33231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latin typeface="+mn-ea"/>
                <a:cs typeface="Arials"/>
              </a:rPr>
              <a:t>Power On / Reset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1650277" y="5199176"/>
            <a:ext cx="2014748" cy="5580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ROM</a:t>
            </a:r>
            <a:endParaRPr kumimoji="1" lang="ko-KR" altLang="en-US" sz="1015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765630" y="5452901"/>
            <a:ext cx="676948" cy="23261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 dirty="0">
                <a:latin typeface="+mn-ea"/>
                <a:cs typeface="Arials"/>
              </a:rPr>
              <a:t>SKT </a:t>
            </a:r>
            <a:r>
              <a:rPr kumimoji="1" lang="ko-KR" altLang="en-US" sz="923" b="1" dirty="0">
                <a:latin typeface="+mn-ea"/>
                <a:cs typeface="Arials"/>
              </a:rPr>
              <a:t>검증키</a:t>
            </a:r>
            <a:endParaRPr kumimoji="1" lang="ko-KR" altLang="en-US" sz="923" b="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748327" y="3991193"/>
            <a:ext cx="1815342" cy="6659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69" dirty="0" err="1">
                <a:solidFill>
                  <a:schemeClr val="tx1"/>
                </a:solidFill>
                <a:latin typeface="+mn-ea"/>
                <a:cs typeface="Arials"/>
              </a:rPr>
              <a:t>펌웨어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632974" y="3570166"/>
            <a:ext cx="2014748" cy="15670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FLASH</a:t>
            </a:r>
            <a:endParaRPr kumimoji="1" lang="ko-KR" altLang="en-US" sz="1015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750263" y="4682644"/>
            <a:ext cx="1815341" cy="23261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solidFill>
                  <a:schemeClr val="tx1"/>
                </a:solidFill>
                <a:latin typeface="+mn-ea"/>
                <a:cs typeface="Arials"/>
              </a:rPr>
              <a:t>SKT </a:t>
            </a:r>
            <a:r>
              <a:rPr kumimoji="1" lang="ko-KR" altLang="en-US" sz="969" dirty="0">
                <a:solidFill>
                  <a:schemeClr val="tx1"/>
                </a:solidFill>
                <a:latin typeface="+mn-ea"/>
                <a:cs typeface="Arials"/>
              </a:rPr>
              <a:t>서명</a:t>
            </a:r>
          </a:p>
        </p:txBody>
      </p:sp>
      <p:sp>
        <p:nvSpPr>
          <p:cNvPr id="96" name="타원 95"/>
          <p:cNvSpPr/>
          <p:nvPr/>
        </p:nvSpPr>
        <p:spPr bwMode="auto">
          <a:xfrm>
            <a:off x="644992" y="4490901"/>
            <a:ext cx="652260" cy="63138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5" dirty="0" err="1">
                <a:latin typeface="+mn-ea"/>
                <a:cs typeface="Arials"/>
              </a:rPr>
              <a:t>펌웨어</a:t>
            </a:r>
            <a:r>
              <a:rPr kumimoji="1" lang="ko-KR" altLang="en-US" sz="1015" dirty="0">
                <a:latin typeface="+mn-ea"/>
                <a:cs typeface="Arials"/>
              </a:rPr>
              <a:t> </a:t>
            </a:r>
            <a:r>
              <a:rPr kumimoji="1" lang="en-US" altLang="ko-KR" sz="1015" dirty="0">
                <a:latin typeface="+mn-ea"/>
                <a:cs typeface="Arials"/>
              </a:rPr>
              <a:t/>
            </a:r>
            <a:br>
              <a:rPr kumimoji="1" lang="en-US" altLang="ko-KR" sz="1015" dirty="0">
                <a:latin typeface="+mn-ea"/>
                <a:cs typeface="Arials"/>
              </a:rPr>
            </a:br>
            <a:r>
              <a:rPr kumimoji="1" lang="ko-KR" altLang="en-US" sz="1015" dirty="0">
                <a:latin typeface="+mn-ea"/>
                <a:cs typeface="Arials"/>
              </a:rPr>
              <a:t>서명</a:t>
            </a:r>
            <a:endParaRPr kumimoji="1" lang="ko-KR" altLang="en-US" sz="1015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cxnSp>
        <p:nvCxnSpPr>
          <p:cNvPr id="97" name="직선 화살표 연결선 96"/>
          <p:cNvCxnSpPr>
            <a:endCxn id="96" idx="0"/>
          </p:cNvCxnSpPr>
          <p:nvPr/>
        </p:nvCxnSpPr>
        <p:spPr bwMode="auto">
          <a:xfrm>
            <a:off x="971122" y="4290278"/>
            <a:ext cx="0" cy="2006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96" idx="4"/>
          </p:cNvCxnSpPr>
          <p:nvPr/>
        </p:nvCxnSpPr>
        <p:spPr bwMode="auto">
          <a:xfrm flipV="1">
            <a:off x="971122" y="5122286"/>
            <a:ext cx="0" cy="23529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6" idx="6"/>
          </p:cNvCxnSpPr>
          <p:nvPr/>
        </p:nvCxnSpPr>
        <p:spPr bwMode="auto">
          <a:xfrm flipV="1">
            <a:off x="1297251" y="4797253"/>
            <a:ext cx="435426" cy="934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 bwMode="auto">
          <a:xfrm>
            <a:off x="477411" y="3570166"/>
            <a:ext cx="1037554" cy="21870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IoT </a:t>
            </a:r>
            <a:r>
              <a:rPr kumimoji="1" lang="ko-KR" altLang="en-US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진단 센터</a:t>
            </a:r>
          </a:p>
        </p:txBody>
      </p:sp>
      <p:cxnSp>
        <p:nvCxnSpPr>
          <p:cNvPr id="107" name="구부러진 연결선 106"/>
          <p:cNvCxnSpPr>
            <a:stCxn id="78" idx="0"/>
            <a:endCxn id="90" idx="2"/>
          </p:cNvCxnSpPr>
          <p:nvPr/>
        </p:nvCxnSpPr>
        <p:spPr bwMode="auto">
          <a:xfrm rot="16200000" flipV="1">
            <a:off x="2583982" y="4989210"/>
            <a:ext cx="537642" cy="389739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직선 화살표 연결선 110"/>
          <p:cNvCxnSpPr/>
          <p:nvPr/>
        </p:nvCxnSpPr>
        <p:spPr bwMode="auto">
          <a:xfrm flipV="1">
            <a:off x="2248497" y="4915258"/>
            <a:ext cx="0" cy="53764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2" name="구부러진 연결선 111"/>
          <p:cNvCxnSpPr>
            <a:stCxn id="78" idx="3"/>
            <a:endCxn id="89" idx="3"/>
          </p:cNvCxnSpPr>
          <p:nvPr/>
        </p:nvCxnSpPr>
        <p:spPr bwMode="auto">
          <a:xfrm flipV="1">
            <a:off x="3580971" y="4353687"/>
            <a:ext cx="66751" cy="1215522"/>
          </a:xfrm>
          <a:prstGeom prst="curvedConnector3">
            <a:avLst>
              <a:gd name="adj1" fmla="val 41612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15" name="TextBox 114"/>
          <p:cNvSpPr txBox="1"/>
          <p:nvPr/>
        </p:nvSpPr>
        <p:spPr bwMode="auto">
          <a:xfrm>
            <a:off x="3842151" y="4849328"/>
            <a:ext cx="540755" cy="3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ko-KR" altLang="en-US" sz="923" dirty="0" err="1">
                <a:solidFill>
                  <a:srgbClr val="000000"/>
                </a:solidFill>
                <a:latin typeface="맑은 고딕"/>
              </a:rPr>
              <a:t>펌웨어</a:t>
            </a:r>
            <a:endParaRPr lang="en-US" altLang="ko-KR" sz="923" dirty="0">
              <a:solidFill>
                <a:srgbClr val="000000"/>
              </a:solidFill>
              <a:latin typeface="맑은 고딕"/>
            </a:endParaRPr>
          </a:p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검증 </a:t>
            </a: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O</a:t>
            </a:r>
            <a:endParaRPr lang="ko-KR" altLang="en-US" sz="923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990178" y="3278115"/>
            <a:ext cx="532330" cy="266775"/>
          </a:xfrm>
          <a:prstGeom prst="rect">
            <a:avLst/>
          </a:prstGeom>
          <a:solidFill>
            <a:srgbClr val="EE6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66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1" dirty="0">
                <a:solidFill>
                  <a:schemeClr val="bg1"/>
                </a:solidFill>
                <a:latin typeface="+mn-ea"/>
                <a:cs typeface="Arials"/>
              </a:rPr>
              <a:t>변조 </a:t>
            </a:r>
            <a:endParaRPr kumimoji="1" lang="en-US" altLang="ko-KR" sz="831" dirty="0">
              <a:solidFill>
                <a:schemeClr val="bg1"/>
              </a:solidFill>
              <a:latin typeface="+mn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1" dirty="0" err="1">
                <a:solidFill>
                  <a:schemeClr val="bg1"/>
                </a:solidFill>
                <a:latin typeface="+mn-ea"/>
                <a:cs typeface="Arials"/>
              </a:rPr>
              <a:t>펌웨어</a:t>
            </a:r>
            <a:endParaRPr kumimoji="1" lang="ko-KR" altLang="en-US" sz="83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cxnSp>
        <p:nvCxnSpPr>
          <p:cNvPr id="117" name="직선 연결선 116"/>
          <p:cNvCxnSpPr/>
          <p:nvPr/>
        </p:nvCxnSpPr>
        <p:spPr bwMode="auto">
          <a:xfrm flipH="1">
            <a:off x="3676915" y="3877132"/>
            <a:ext cx="26394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5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/>
          <p:nvPr/>
        </p:nvCxnSpPr>
        <p:spPr bwMode="auto">
          <a:xfrm flipH="1" flipV="1">
            <a:off x="3641663" y="3873394"/>
            <a:ext cx="299195" cy="33290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505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sp>
        <p:nvSpPr>
          <p:cNvPr id="121" name="직사각형 120"/>
          <p:cNvSpPr/>
          <p:nvPr/>
        </p:nvSpPr>
        <p:spPr bwMode="auto">
          <a:xfrm>
            <a:off x="3990178" y="3562335"/>
            <a:ext cx="532330" cy="266775"/>
          </a:xfrm>
          <a:prstGeom prst="rect">
            <a:avLst/>
          </a:prstGeom>
          <a:solidFill>
            <a:srgbClr val="EE6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66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31" dirty="0">
                <a:solidFill>
                  <a:schemeClr val="bg1"/>
                </a:solidFill>
                <a:latin typeface="+mn-ea"/>
                <a:cs typeface="Arials"/>
              </a:rPr>
              <a:t>BP </a:t>
            </a:r>
            <a:r>
              <a:rPr kumimoji="1" lang="ko-KR" altLang="en-US" sz="831" dirty="0">
                <a:solidFill>
                  <a:schemeClr val="bg1"/>
                </a:solidFill>
                <a:latin typeface="+mn-ea"/>
                <a:cs typeface="Arials"/>
              </a:rPr>
              <a:t>무단</a:t>
            </a:r>
            <a:endParaRPr kumimoji="1" lang="en-US" altLang="ko-KR" sz="831" dirty="0">
              <a:solidFill>
                <a:schemeClr val="bg1"/>
              </a:solidFill>
              <a:latin typeface="+mn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1" dirty="0">
                <a:solidFill>
                  <a:schemeClr val="bg1"/>
                </a:solidFill>
                <a:latin typeface="+mn-ea"/>
                <a:cs typeface="Arials"/>
              </a:rPr>
              <a:t>업데이트</a:t>
            </a:r>
          </a:p>
        </p:txBody>
      </p:sp>
      <p:sp>
        <p:nvSpPr>
          <p:cNvPr id="122" name="직사각형 121"/>
          <p:cNvSpPr/>
          <p:nvPr/>
        </p:nvSpPr>
        <p:spPr bwMode="auto">
          <a:xfrm>
            <a:off x="3990178" y="3854795"/>
            <a:ext cx="532330" cy="266775"/>
          </a:xfrm>
          <a:prstGeom prst="rect">
            <a:avLst/>
          </a:prstGeom>
          <a:solidFill>
            <a:srgbClr val="EE6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66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31" dirty="0">
                <a:solidFill>
                  <a:schemeClr val="bg1"/>
                </a:solidFill>
                <a:latin typeface="+mn-ea"/>
                <a:cs typeface="Arials"/>
              </a:rPr>
              <a:t>Rootkit</a:t>
            </a:r>
            <a:endParaRPr kumimoji="1" lang="ko-KR" altLang="en-US" sz="831" dirty="0">
              <a:solidFill>
                <a:schemeClr val="bg1"/>
              </a:solidFill>
              <a:latin typeface="+mn-ea"/>
              <a:cs typeface="Arials"/>
            </a:endParaRPr>
          </a:p>
        </p:txBody>
      </p:sp>
      <p:sp>
        <p:nvSpPr>
          <p:cNvPr id="123" name="TextBox 122"/>
          <p:cNvSpPr txBox="1"/>
          <p:nvPr/>
        </p:nvSpPr>
        <p:spPr bwMode="auto">
          <a:xfrm>
            <a:off x="3910220" y="4124132"/>
            <a:ext cx="733115" cy="3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설치</a:t>
            </a:r>
            <a:r>
              <a:rPr lang="en-US" altLang="ko-KR" sz="923" dirty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동작 </a:t>
            </a:r>
            <a:endParaRPr lang="en-US" altLang="ko-KR" sz="923" dirty="0">
              <a:solidFill>
                <a:srgbClr val="000000"/>
              </a:solidFill>
              <a:latin typeface="맑은 고딕"/>
            </a:endParaRPr>
          </a:p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ko-KR" altLang="en-US" sz="923" dirty="0">
                <a:solidFill>
                  <a:srgbClr val="000000"/>
                </a:solidFill>
                <a:latin typeface="맑은 고딕"/>
              </a:rPr>
              <a:t>불허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591308" y="3991193"/>
            <a:ext cx="768695" cy="3438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69" dirty="0" err="1">
                <a:solidFill>
                  <a:schemeClr val="tx1"/>
                </a:solidFill>
                <a:latin typeface="+mn-ea"/>
                <a:cs typeface="Arials"/>
              </a:rPr>
              <a:t>펌웨어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91308" y="5250034"/>
            <a:ext cx="759625" cy="36243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 dirty="0">
                <a:solidFill>
                  <a:schemeClr val="tx1"/>
                </a:solidFill>
                <a:latin typeface="+mn-ea"/>
                <a:cs typeface="Arials"/>
              </a:rPr>
              <a:t>SKT </a:t>
            </a:r>
            <a:r>
              <a:rPr kumimoji="1" lang="ko-KR" altLang="en-US" sz="969" b="1" dirty="0">
                <a:latin typeface="+mn-ea"/>
                <a:cs typeface="Arials"/>
              </a:rPr>
              <a:t>개인</a:t>
            </a:r>
            <a:r>
              <a:rPr kumimoji="1" lang="ko-KR" altLang="en-US" sz="969" b="1" dirty="0">
                <a:solidFill>
                  <a:schemeClr val="tx1"/>
                </a:solidFill>
                <a:latin typeface="+mn-ea"/>
                <a:cs typeface="Arials"/>
              </a:rPr>
              <a:t>키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4592285" y="1671012"/>
            <a:ext cx="4161942" cy="451365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5934808" y="1531843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적용 방안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46395" y="1797719"/>
            <a:ext cx="407430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HW </a:t>
            </a:r>
            <a:r>
              <a:rPr lang="ko-KR" altLang="en-US" sz="1200" b="1" dirty="0">
                <a:latin typeface="+mn-ea"/>
              </a:rPr>
              <a:t>기반</a:t>
            </a:r>
            <a:r>
              <a:rPr lang="en-US" altLang="ko-KR" sz="1200" b="1" dirty="0">
                <a:latin typeface="+mn-ea"/>
              </a:rPr>
              <a:t>: TPM </a:t>
            </a:r>
            <a:r>
              <a:rPr lang="ko-KR" altLang="en-US" sz="1200" b="1" dirty="0">
                <a:latin typeface="+mn-ea"/>
              </a:rPr>
              <a:t>사용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U-boot, Linux </a:t>
            </a:r>
            <a:r>
              <a:rPr lang="ko-KR" altLang="en-US" sz="1200" b="1" dirty="0">
                <a:latin typeface="+mn-ea"/>
              </a:rPr>
              <a:t>기반 디바이스 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SKT </a:t>
            </a:r>
            <a:r>
              <a:rPr lang="ko-KR" altLang="en-US" sz="1200" b="1" dirty="0">
                <a:latin typeface="+mn-ea"/>
              </a:rPr>
              <a:t>검증키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SHA1 </a:t>
            </a:r>
            <a:r>
              <a:rPr lang="ko-KR" altLang="en-US" sz="1200" b="1" dirty="0">
                <a:latin typeface="+mn-ea"/>
              </a:rPr>
              <a:t>또는 </a:t>
            </a:r>
            <a:r>
              <a:rPr lang="en-US" altLang="ko-KR" sz="1200" b="1" dirty="0">
                <a:latin typeface="+mn-ea"/>
              </a:rPr>
              <a:t>SHA256 (</a:t>
            </a:r>
            <a:r>
              <a:rPr lang="ko-KR" altLang="en-US" sz="1200" b="1" dirty="0">
                <a:latin typeface="+mn-ea"/>
              </a:rPr>
              <a:t>성능에 따라 가변적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ECDSA</a:t>
            </a:r>
          </a:p>
          <a:p>
            <a:pPr marL="715963">
              <a:lnSpc>
                <a:spcPts val="1385"/>
              </a:lnSpc>
            </a:pPr>
            <a:r>
              <a:rPr lang="ko-KR" altLang="en-US" sz="1200" b="1" dirty="0">
                <a:latin typeface="+mn-ea"/>
              </a:rPr>
              <a:t>부트이력을 이용한 암호화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ko-KR" altLang="en-US" sz="1200" b="1" dirty="0">
                <a:latin typeface="+mn-ea"/>
              </a:rPr>
              <a:t>원격 검증 </a:t>
            </a:r>
            <a:r>
              <a:rPr lang="en-US" altLang="ko-KR" sz="1200" b="1" dirty="0">
                <a:latin typeface="+mn-ea"/>
              </a:rPr>
              <a:t>Ready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46395" y="3229370"/>
            <a:ext cx="407430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SW </a:t>
            </a:r>
            <a:r>
              <a:rPr lang="ko-KR" altLang="en-US" sz="1200" b="1" dirty="0">
                <a:latin typeface="+mn-ea"/>
              </a:rPr>
              <a:t>기반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디바이스 불문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SKT </a:t>
            </a:r>
            <a:r>
              <a:rPr lang="ko-KR" altLang="en-US" sz="1200" b="1" dirty="0">
                <a:latin typeface="+mn-ea"/>
              </a:rPr>
              <a:t>검증키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SHA1 </a:t>
            </a:r>
            <a:r>
              <a:rPr lang="ko-KR" altLang="en-US" sz="1200" b="1" dirty="0">
                <a:latin typeface="+mn-ea"/>
              </a:rPr>
              <a:t>또는 </a:t>
            </a:r>
            <a:r>
              <a:rPr lang="en-US" altLang="ko-KR" sz="1200" b="1" dirty="0">
                <a:latin typeface="+mn-ea"/>
              </a:rPr>
              <a:t>SHA256 (</a:t>
            </a:r>
            <a:r>
              <a:rPr lang="ko-KR" altLang="en-US" sz="1200" b="1" dirty="0">
                <a:latin typeface="+mn-ea"/>
              </a:rPr>
              <a:t>성능에 따라 가변적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ECDSA</a:t>
            </a: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748367" y="3149715"/>
            <a:ext cx="372184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</p:spTree>
    <p:extLst>
      <p:ext uri="{BB962C8B-B14F-4D97-AF65-F5344CB8AC3E}">
        <p14:creationId xmlns:p14="http://schemas.microsoft.com/office/powerpoint/2010/main" val="274147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943756" y="268933"/>
            <a:ext cx="5773875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① </a:t>
            </a:r>
            <a:r>
              <a:rPr lang="ko-KR" altLang="en-US" sz="16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변조 방지 기술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서명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시큐어부트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98885" y="1083365"/>
            <a:ext cx="4161942" cy="47409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741408" y="941331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HW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592285" y="1083365"/>
            <a:ext cx="4161942" cy="47409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5934808" y="941331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SW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619" y="1367432"/>
            <a:ext cx="407430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HW </a:t>
            </a:r>
            <a:r>
              <a:rPr lang="ko-KR" altLang="en-US" sz="1200" b="1" dirty="0">
                <a:latin typeface="+mn-ea"/>
              </a:rPr>
              <a:t>기반</a:t>
            </a:r>
            <a:r>
              <a:rPr lang="en-US" altLang="ko-KR" sz="1200" b="1" dirty="0">
                <a:latin typeface="+mn-ea"/>
              </a:rPr>
              <a:t>: TPM </a:t>
            </a:r>
            <a:r>
              <a:rPr lang="ko-KR" altLang="en-US" sz="1200" b="1" dirty="0">
                <a:latin typeface="+mn-ea"/>
              </a:rPr>
              <a:t>사용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U-boot, Linux </a:t>
            </a:r>
            <a:r>
              <a:rPr lang="ko-KR" altLang="en-US" sz="1200" b="1" dirty="0">
                <a:latin typeface="+mn-ea"/>
              </a:rPr>
              <a:t>기반 디바이스 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SKT </a:t>
            </a:r>
            <a:r>
              <a:rPr lang="ko-KR" altLang="en-US" sz="1200" b="1" dirty="0">
                <a:latin typeface="+mn-ea"/>
              </a:rPr>
              <a:t>검증키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SHA1 </a:t>
            </a:r>
            <a:r>
              <a:rPr lang="ko-KR" altLang="en-US" sz="1200" b="1" dirty="0">
                <a:latin typeface="+mn-ea"/>
              </a:rPr>
              <a:t>또는 </a:t>
            </a:r>
            <a:r>
              <a:rPr lang="en-US" altLang="ko-KR" sz="1200" b="1" dirty="0">
                <a:latin typeface="+mn-ea"/>
              </a:rPr>
              <a:t>SHA256 (</a:t>
            </a:r>
            <a:r>
              <a:rPr lang="ko-KR" altLang="en-US" sz="1200" b="1" dirty="0">
                <a:latin typeface="+mn-ea"/>
              </a:rPr>
              <a:t>성능에 따라 가변적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ECDSA</a:t>
            </a:r>
          </a:p>
          <a:p>
            <a:pPr marL="715963">
              <a:lnSpc>
                <a:spcPts val="1385"/>
              </a:lnSpc>
            </a:pPr>
            <a:r>
              <a:rPr lang="ko-KR" altLang="en-US" sz="1200" b="1" dirty="0">
                <a:latin typeface="+mn-ea"/>
              </a:rPr>
              <a:t>부트이력을 이용한 암호화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ko-KR" altLang="en-US" sz="1200" b="1" dirty="0">
                <a:latin typeface="+mn-ea"/>
              </a:rPr>
              <a:t>무결성 보장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키 관리 </a:t>
            </a:r>
            <a:r>
              <a:rPr lang="en-US" altLang="ko-KR" sz="1200" b="1" dirty="0">
                <a:latin typeface="+mn-ea"/>
              </a:rPr>
              <a:t>Ready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6947" y="1367432"/>
            <a:ext cx="407430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SW </a:t>
            </a:r>
            <a:r>
              <a:rPr lang="ko-KR" altLang="en-US" sz="1200" b="1" dirty="0">
                <a:latin typeface="+mn-ea"/>
              </a:rPr>
              <a:t>기반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디바이스 불문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SKT </a:t>
            </a:r>
            <a:r>
              <a:rPr lang="ko-KR" altLang="en-US" sz="1200" b="1" dirty="0">
                <a:latin typeface="+mn-ea"/>
              </a:rPr>
              <a:t>검증키</a:t>
            </a:r>
            <a:endParaRPr lang="en-US" altLang="ko-KR" sz="1200" b="1" dirty="0">
              <a:latin typeface="+mn-ea"/>
            </a:endParaRPr>
          </a:p>
          <a:p>
            <a:pPr marL="715963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SHA1 </a:t>
            </a:r>
            <a:r>
              <a:rPr lang="ko-KR" altLang="en-US" sz="1200" b="1" dirty="0">
                <a:latin typeface="+mn-ea"/>
              </a:rPr>
              <a:t>또는 </a:t>
            </a:r>
            <a:r>
              <a:rPr lang="en-US" altLang="ko-KR" sz="1200" b="1" dirty="0">
                <a:latin typeface="+mn-ea"/>
              </a:rPr>
              <a:t>SHA256 (</a:t>
            </a:r>
            <a:r>
              <a:rPr lang="ko-KR" altLang="en-US" sz="1200" b="1" dirty="0">
                <a:latin typeface="+mn-ea"/>
              </a:rPr>
              <a:t>성능에 따라 가변적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ECDSA</a:t>
            </a:r>
          </a:p>
        </p:txBody>
      </p:sp>
      <p:cxnSp>
        <p:nvCxnSpPr>
          <p:cNvPr id="41" name="직선 화살표 연결선 40"/>
          <p:cNvCxnSpPr>
            <a:stCxn id="43" idx="0"/>
          </p:cNvCxnSpPr>
          <p:nvPr/>
        </p:nvCxnSpPr>
        <p:spPr bwMode="auto">
          <a:xfrm flipV="1">
            <a:off x="2224946" y="5254555"/>
            <a:ext cx="0" cy="20117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auto">
          <a:xfrm>
            <a:off x="2582686" y="4867727"/>
            <a:ext cx="1066599" cy="2326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 dirty="0">
                <a:solidFill>
                  <a:schemeClr val="tx1"/>
                </a:solidFill>
                <a:latin typeface="+mn-ea"/>
                <a:cs typeface="Arials"/>
              </a:rPr>
              <a:t>Boot Loader</a:t>
            </a:r>
            <a:endParaRPr kumimoji="1" lang="ko-KR" altLang="en-US" sz="969" b="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1593491" y="5455725"/>
            <a:ext cx="1262910" cy="170998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231" tIns="0" rIns="33231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latin typeface="+mn-ea"/>
                <a:cs typeface="Arials"/>
              </a:rPr>
              <a:t>Power On / Reset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1833944" y="4647213"/>
            <a:ext cx="676948" cy="23261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 dirty="0">
                <a:latin typeface="+mn-ea"/>
                <a:cs typeface="Arials"/>
              </a:rPr>
              <a:t>SKT </a:t>
            </a:r>
            <a:r>
              <a:rPr kumimoji="1" lang="ko-KR" altLang="en-US" sz="923" b="1" dirty="0">
                <a:latin typeface="+mn-ea"/>
                <a:cs typeface="Arials"/>
              </a:rPr>
              <a:t>검증키</a:t>
            </a:r>
            <a:endParaRPr kumimoji="1" lang="ko-KR" altLang="en-US" sz="923" b="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816641" y="3692031"/>
            <a:ext cx="1815342" cy="4624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solidFill>
                  <a:schemeClr val="tx1"/>
                </a:solidFill>
                <a:latin typeface="+mn-ea"/>
                <a:cs typeface="Arials"/>
              </a:rPr>
              <a:t>Linux Kernel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701288" y="2930592"/>
            <a:ext cx="2014748" cy="23239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FLASH</a:t>
            </a:r>
            <a:endParaRPr kumimoji="1" lang="ko-KR" altLang="en-US" sz="1015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818577" y="4179982"/>
            <a:ext cx="1815341" cy="23261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solidFill>
                  <a:schemeClr val="tx1"/>
                </a:solidFill>
                <a:latin typeface="+mn-ea"/>
                <a:cs typeface="Arials"/>
              </a:rPr>
              <a:t>SKT </a:t>
            </a:r>
            <a:r>
              <a:rPr kumimoji="1" lang="ko-KR" altLang="en-US" sz="969" dirty="0">
                <a:solidFill>
                  <a:schemeClr val="tx1"/>
                </a:solidFill>
                <a:latin typeface="+mn-ea"/>
                <a:cs typeface="Arials"/>
              </a:rPr>
              <a:t>서명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644992" y="3988239"/>
            <a:ext cx="652260" cy="63138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5" dirty="0" err="1">
                <a:latin typeface="+mn-ea"/>
                <a:cs typeface="Arials"/>
              </a:rPr>
              <a:t>펌웨어</a:t>
            </a:r>
            <a:r>
              <a:rPr kumimoji="1" lang="ko-KR" altLang="en-US" sz="1015" dirty="0">
                <a:latin typeface="+mn-ea"/>
                <a:cs typeface="Arials"/>
              </a:rPr>
              <a:t> </a:t>
            </a:r>
            <a:r>
              <a:rPr kumimoji="1" lang="en-US" altLang="ko-KR" sz="1015" dirty="0">
                <a:latin typeface="+mn-ea"/>
                <a:cs typeface="Arials"/>
              </a:rPr>
              <a:t/>
            </a:r>
            <a:br>
              <a:rPr kumimoji="1" lang="en-US" altLang="ko-KR" sz="1015" dirty="0">
                <a:latin typeface="+mn-ea"/>
                <a:cs typeface="Arials"/>
              </a:rPr>
            </a:br>
            <a:r>
              <a:rPr kumimoji="1" lang="ko-KR" altLang="en-US" sz="1015" dirty="0">
                <a:latin typeface="+mn-ea"/>
                <a:cs typeface="Arials"/>
              </a:rPr>
              <a:t>서명</a:t>
            </a:r>
            <a:endParaRPr kumimoji="1" lang="ko-KR" altLang="en-US" sz="1015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 bwMode="auto">
          <a:xfrm>
            <a:off x="971122" y="3787616"/>
            <a:ext cx="0" cy="2006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9" idx="4"/>
          </p:cNvCxnSpPr>
          <p:nvPr/>
        </p:nvCxnSpPr>
        <p:spPr bwMode="auto">
          <a:xfrm flipV="1">
            <a:off x="971122" y="4619624"/>
            <a:ext cx="0" cy="23529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6"/>
            <a:endCxn id="48" idx="1"/>
          </p:cNvCxnSpPr>
          <p:nvPr/>
        </p:nvCxnSpPr>
        <p:spPr bwMode="auto">
          <a:xfrm flipV="1">
            <a:off x="1297252" y="4296290"/>
            <a:ext cx="521325" cy="76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477411" y="3067504"/>
            <a:ext cx="1037554" cy="21870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IoT </a:t>
            </a:r>
            <a:r>
              <a:rPr kumimoji="1" lang="ko-KR" altLang="en-US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진단 센터</a:t>
            </a:r>
          </a:p>
        </p:txBody>
      </p:sp>
      <p:cxnSp>
        <p:nvCxnSpPr>
          <p:cNvPr id="54" name="구부러진 연결선 53"/>
          <p:cNvCxnSpPr>
            <a:stCxn id="42" idx="0"/>
            <a:endCxn id="48" idx="2"/>
          </p:cNvCxnSpPr>
          <p:nvPr/>
        </p:nvCxnSpPr>
        <p:spPr bwMode="auto">
          <a:xfrm rot="16200000" flipV="1">
            <a:off x="2693552" y="4445293"/>
            <a:ext cx="455130" cy="38973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flipV="1">
            <a:off x="2316811" y="4412597"/>
            <a:ext cx="0" cy="2346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구부러진 연결선 57"/>
          <p:cNvCxnSpPr>
            <a:stCxn id="42" idx="3"/>
            <a:endCxn id="47" idx="3"/>
          </p:cNvCxnSpPr>
          <p:nvPr/>
        </p:nvCxnSpPr>
        <p:spPr bwMode="auto">
          <a:xfrm flipV="1">
            <a:off x="3649285" y="4092574"/>
            <a:ext cx="66751" cy="891461"/>
          </a:xfrm>
          <a:prstGeom prst="curvedConnector3">
            <a:avLst>
              <a:gd name="adj1" fmla="val 4424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591308" y="3488531"/>
            <a:ext cx="768695" cy="3438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69" dirty="0" err="1">
                <a:solidFill>
                  <a:schemeClr val="tx1"/>
                </a:solidFill>
                <a:latin typeface="+mn-ea"/>
                <a:cs typeface="Arials"/>
              </a:rPr>
              <a:t>펌웨어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91308" y="4747372"/>
            <a:ext cx="759625" cy="36243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 dirty="0">
                <a:solidFill>
                  <a:schemeClr val="tx1"/>
                </a:solidFill>
                <a:latin typeface="+mn-ea"/>
                <a:cs typeface="Arials"/>
              </a:rPr>
              <a:t>SKT </a:t>
            </a:r>
            <a:r>
              <a:rPr kumimoji="1" lang="ko-KR" altLang="en-US" sz="969" b="1" dirty="0">
                <a:latin typeface="+mn-ea"/>
                <a:cs typeface="Arials"/>
              </a:rPr>
              <a:t>개인</a:t>
            </a:r>
            <a:r>
              <a:rPr kumimoji="1" lang="ko-KR" altLang="en-US" sz="969" b="1" dirty="0">
                <a:solidFill>
                  <a:schemeClr val="tx1"/>
                </a:solidFill>
                <a:latin typeface="+mn-ea"/>
                <a:cs typeface="Arials"/>
              </a:rPr>
              <a:t>키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48" y="4719039"/>
            <a:ext cx="429322" cy="3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/>
          <p:cNvSpPr/>
          <p:nvPr/>
        </p:nvSpPr>
        <p:spPr bwMode="auto">
          <a:xfrm>
            <a:off x="1816641" y="3174980"/>
            <a:ext cx="1815342" cy="4624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 err="1">
                <a:solidFill>
                  <a:schemeClr val="tx1"/>
                </a:solidFill>
                <a:latin typeface="+mn-ea"/>
                <a:cs typeface="Arials"/>
              </a:rPr>
              <a:t>RootFS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cxnSp>
        <p:nvCxnSpPr>
          <p:cNvPr id="75" name="직선 화살표 연결선 74"/>
          <p:cNvCxnSpPr/>
          <p:nvPr/>
        </p:nvCxnSpPr>
        <p:spPr bwMode="auto">
          <a:xfrm>
            <a:off x="3667613" y="5040616"/>
            <a:ext cx="395335" cy="10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 bwMode="auto">
          <a:xfrm>
            <a:off x="2510892" y="4704245"/>
            <a:ext cx="1552056" cy="1479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 bwMode="auto">
          <a:xfrm>
            <a:off x="3670847" y="5160628"/>
            <a:ext cx="934969" cy="166858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231" tIns="0" rIns="33231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69">
                <a:latin typeface="+mn-ea"/>
                <a:cs typeface="Arials"/>
              </a:rPr>
              <a:t>부트이력 등록</a:t>
            </a:r>
            <a:endParaRPr kumimoji="1" lang="en-US" altLang="ko-KR" sz="969" dirty="0">
              <a:latin typeface="+mn-ea"/>
              <a:cs typeface="Arials"/>
            </a:endParaRPr>
          </a:p>
        </p:txBody>
      </p:sp>
      <p:cxnSp>
        <p:nvCxnSpPr>
          <p:cNvPr id="94" name="직선 화살표 연결선 93"/>
          <p:cNvCxnSpPr/>
          <p:nvPr/>
        </p:nvCxnSpPr>
        <p:spPr bwMode="auto">
          <a:xfrm>
            <a:off x="3667613" y="4284857"/>
            <a:ext cx="395335" cy="10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 bwMode="auto">
          <a:xfrm>
            <a:off x="3667613" y="3923968"/>
            <a:ext cx="395335" cy="10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03" idx="0"/>
          </p:cNvCxnSpPr>
          <p:nvPr/>
        </p:nvCxnSpPr>
        <p:spPr bwMode="auto">
          <a:xfrm flipV="1">
            <a:off x="6877082" y="5254555"/>
            <a:ext cx="0" cy="20117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 bwMode="auto">
          <a:xfrm>
            <a:off x="7234822" y="4867727"/>
            <a:ext cx="1066599" cy="2326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 dirty="0">
                <a:solidFill>
                  <a:schemeClr val="tx1"/>
                </a:solidFill>
                <a:latin typeface="+mn-ea"/>
                <a:cs typeface="Arials"/>
              </a:rPr>
              <a:t>Boot Loader</a:t>
            </a:r>
            <a:endParaRPr kumimoji="1" lang="ko-KR" altLang="en-US" sz="969" b="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6245627" y="5455725"/>
            <a:ext cx="1262910" cy="170998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231" tIns="0" rIns="33231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latin typeface="+mn-ea"/>
                <a:cs typeface="Arials"/>
              </a:rPr>
              <a:t>Power On / Reset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6486080" y="4647213"/>
            <a:ext cx="676948" cy="23261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 dirty="0">
                <a:latin typeface="+mn-ea"/>
                <a:cs typeface="Arials"/>
              </a:rPr>
              <a:t>SKT </a:t>
            </a:r>
            <a:r>
              <a:rPr kumimoji="1" lang="ko-KR" altLang="en-US" sz="923" b="1" dirty="0">
                <a:latin typeface="+mn-ea"/>
                <a:cs typeface="Arials"/>
              </a:rPr>
              <a:t>검증키</a:t>
            </a:r>
            <a:endParaRPr kumimoji="1" lang="ko-KR" altLang="en-US" sz="923" b="1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6468777" y="3692031"/>
            <a:ext cx="1815342" cy="4624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solidFill>
                  <a:schemeClr val="tx1"/>
                </a:solidFill>
                <a:latin typeface="+mn-ea"/>
                <a:cs typeface="Arials"/>
              </a:rPr>
              <a:t>Linux Kernel/Firmware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353424" y="3067504"/>
            <a:ext cx="2014748" cy="21870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FLASH</a:t>
            </a:r>
            <a:endParaRPr kumimoji="1" lang="ko-KR" altLang="en-US" sz="1015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470713" y="4179982"/>
            <a:ext cx="1815341" cy="232615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>
                <a:solidFill>
                  <a:schemeClr val="tx1"/>
                </a:solidFill>
                <a:latin typeface="+mn-ea"/>
                <a:cs typeface="Arials"/>
              </a:rPr>
              <a:t>SKT </a:t>
            </a:r>
            <a:r>
              <a:rPr kumimoji="1" lang="ko-KR" altLang="en-US" sz="969" dirty="0">
                <a:solidFill>
                  <a:schemeClr val="tx1"/>
                </a:solidFill>
                <a:latin typeface="+mn-ea"/>
                <a:cs typeface="Arials"/>
              </a:rPr>
              <a:t>서명</a:t>
            </a:r>
          </a:p>
        </p:txBody>
      </p:sp>
      <p:sp>
        <p:nvSpPr>
          <p:cNvPr id="109" name="타원 108"/>
          <p:cNvSpPr/>
          <p:nvPr/>
        </p:nvSpPr>
        <p:spPr bwMode="auto">
          <a:xfrm>
            <a:off x="5297128" y="3988239"/>
            <a:ext cx="652260" cy="63138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5" dirty="0" err="1">
                <a:latin typeface="+mn-ea"/>
                <a:cs typeface="Arials"/>
              </a:rPr>
              <a:t>펌웨어</a:t>
            </a:r>
            <a:r>
              <a:rPr kumimoji="1" lang="ko-KR" altLang="en-US" sz="1015" dirty="0">
                <a:latin typeface="+mn-ea"/>
                <a:cs typeface="Arials"/>
              </a:rPr>
              <a:t> </a:t>
            </a:r>
            <a:r>
              <a:rPr kumimoji="1" lang="en-US" altLang="ko-KR" sz="1015" dirty="0">
                <a:latin typeface="+mn-ea"/>
                <a:cs typeface="Arials"/>
              </a:rPr>
              <a:t/>
            </a:r>
            <a:br>
              <a:rPr kumimoji="1" lang="en-US" altLang="ko-KR" sz="1015" dirty="0">
                <a:latin typeface="+mn-ea"/>
                <a:cs typeface="Arials"/>
              </a:rPr>
            </a:br>
            <a:r>
              <a:rPr kumimoji="1" lang="ko-KR" altLang="en-US" sz="1015" dirty="0">
                <a:latin typeface="+mn-ea"/>
                <a:cs typeface="Arials"/>
              </a:rPr>
              <a:t>서명</a:t>
            </a:r>
            <a:endParaRPr kumimoji="1" lang="ko-KR" altLang="en-US" sz="1015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cxnSp>
        <p:nvCxnSpPr>
          <p:cNvPr id="110" name="직선 화살표 연결선 109"/>
          <p:cNvCxnSpPr>
            <a:endCxn id="109" idx="0"/>
          </p:cNvCxnSpPr>
          <p:nvPr/>
        </p:nvCxnSpPr>
        <p:spPr bwMode="auto">
          <a:xfrm>
            <a:off x="5623258" y="3787616"/>
            <a:ext cx="0" cy="2006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109" idx="4"/>
          </p:cNvCxnSpPr>
          <p:nvPr/>
        </p:nvCxnSpPr>
        <p:spPr bwMode="auto">
          <a:xfrm flipV="1">
            <a:off x="5623258" y="4619624"/>
            <a:ext cx="0" cy="23529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9" idx="6"/>
            <a:endCxn id="108" idx="1"/>
          </p:cNvCxnSpPr>
          <p:nvPr/>
        </p:nvCxnSpPr>
        <p:spPr bwMode="auto">
          <a:xfrm flipV="1">
            <a:off x="5949388" y="4296290"/>
            <a:ext cx="521325" cy="76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 bwMode="auto">
          <a:xfrm>
            <a:off x="5129547" y="3067504"/>
            <a:ext cx="1037554" cy="21870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IoT </a:t>
            </a:r>
            <a:r>
              <a:rPr kumimoji="1" lang="ko-KR" altLang="en-US" sz="1015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진단 센터</a:t>
            </a:r>
          </a:p>
        </p:txBody>
      </p:sp>
      <p:cxnSp>
        <p:nvCxnSpPr>
          <p:cNvPr id="120" name="구부러진 연결선 119"/>
          <p:cNvCxnSpPr>
            <a:stCxn id="102" idx="0"/>
            <a:endCxn id="108" idx="2"/>
          </p:cNvCxnSpPr>
          <p:nvPr/>
        </p:nvCxnSpPr>
        <p:spPr bwMode="auto">
          <a:xfrm rot="16200000" flipV="1">
            <a:off x="7345688" y="4445293"/>
            <a:ext cx="455130" cy="38973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직선 화살표 연결선 123"/>
          <p:cNvCxnSpPr/>
          <p:nvPr/>
        </p:nvCxnSpPr>
        <p:spPr bwMode="auto">
          <a:xfrm flipV="1">
            <a:off x="6968947" y="4412597"/>
            <a:ext cx="0" cy="23461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5" name="구부러진 연결선 124"/>
          <p:cNvCxnSpPr>
            <a:stCxn id="102" idx="3"/>
            <a:endCxn id="106" idx="3"/>
          </p:cNvCxnSpPr>
          <p:nvPr/>
        </p:nvCxnSpPr>
        <p:spPr bwMode="auto">
          <a:xfrm flipV="1">
            <a:off x="8301421" y="4161030"/>
            <a:ext cx="66751" cy="823005"/>
          </a:xfrm>
          <a:prstGeom prst="curvedConnector3">
            <a:avLst>
              <a:gd name="adj1" fmla="val 4424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26" name="직사각형 125"/>
          <p:cNvSpPr/>
          <p:nvPr/>
        </p:nvSpPr>
        <p:spPr bwMode="auto">
          <a:xfrm>
            <a:off x="5243444" y="3488531"/>
            <a:ext cx="768695" cy="3438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69" dirty="0" err="1">
                <a:solidFill>
                  <a:schemeClr val="tx1"/>
                </a:solidFill>
                <a:latin typeface="+mn-ea"/>
                <a:cs typeface="Arials"/>
              </a:rPr>
              <a:t>펌웨어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5243444" y="4747372"/>
            <a:ext cx="759625" cy="36243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 dirty="0">
                <a:solidFill>
                  <a:schemeClr val="tx1"/>
                </a:solidFill>
                <a:latin typeface="+mn-ea"/>
                <a:cs typeface="Arials"/>
              </a:rPr>
              <a:t>SKT </a:t>
            </a:r>
            <a:r>
              <a:rPr kumimoji="1" lang="ko-KR" altLang="en-US" sz="969" b="1" dirty="0">
                <a:latin typeface="+mn-ea"/>
                <a:cs typeface="Arials"/>
              </a:rPr>
              <a:t>개인</a:t>
            </a:r>
            <a:r>
              <a:rPr kumimoji="1" lang="ko-KR" altLang="en-US" sz="969" b="1" dirty="0">
                <a:solidFill>
                  <a:schemeClr val="tx1"/>
                </a:solidFill>
                <a:latin typeface="+mn-ea"/>
                <a:cs typeface="Arials"/>
              </a:rPr>
              <a:t>키</a:t>
            </a:r>
          </a:p>
        </p:txBody>
      </p:sp>
      <p:sp>
        <p:nvSpPr>
          <p:cNvPr id="129" name="직사각형 128"/>
          <p:cNvSpPr/>
          <p:nvPr/>
        </p:nvSpPr>
        <p:spPr bwMode="auto">
          <a:xfrm>
            <a:off x="6468777" y="3317304"/>
            <a:ext cx="909607" cy="3201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dirty="0" err="1">
                <a:solidFill>
                  <a:schemeClr val="tx1"/>
                </a:solidFill>
                <a:latin typeface="+mn-ea"/>
                <a:cs typeface="Arials"/>
              </a:rPr>
              <a:t>RootFS</a:t>
            </a:r>
            <a:endParaRPr kumimoji="1" lang="ko-KR" altLang="en-US" sz="969" dirty="0">
              <a:solidFill>
                <a:schemeClr val="tx1"/>
              </a:solidFill>
              <a:latin typeface="+mn-ea"/>
              <a:cs typeface="Arial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42704" y="5837083"/>
            <a:ext cx="40743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부트코드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공개키 보호 방안</a:t>
            </a:r>
            <a:r>
              <a:rPr lang="en-US" altLang="ko-KR" sz="1200" b="1" dirty="0">
                <a:latin typeface="+mn-ea"/>
              </a:rPr>
              <a:t>: 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ts val="1385"/>
              </a:lnSpc>
            </a:pPr>
            <a:r>
              <a:rPr lang="en-US" altLang="ko-KR" sz="1200" b="1" dirty="0" smtClean="0">
                <a:latin typeface="+mn-ea"/>
              </a:rPr>
              <a:t>   - </a:t>
            </a:r>
            <a:r>
              <a:rPr lang="ko-KR" altLang="en-US" sz="1200" b="1" dirty="0" smtClean="0">
                <a:latin typeface="+mn-ea"/>
              </a:rPr>
              <a:t>부트이력을 </a:t>
            </a:r>
            <a:r>
              <a:rPr lang="ko-KR" altLang="en-US" sz="1200" b="1" dirty="0">
                <a:latin typeface="+mn-ea"/>
              </a:rPr>
              <a:t>이용하는 </a:t>
            </a:r>
            <a:r>
              <a:rPr lang="ko-KR" altLang="en-US" sz="1200" b="1" dirty="0" smtClean="0">
                <a:latin typeface="+mn-ea"/>
              </a:rPr>
              <a:t>암호화 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- </a:t>
            </a:r>
            <a:r>
              <a:rPr lang="ko-KR" altLang="en-US" sz="1200" b="1" dirty="0" smtClean="0">
                <a:latin typeface="+mn-ea"/>
              </a:rPr>
              <a:t>플래시 </a:t>
            </a:r>
            <a:r>
              <a:rPr lang="ko-KR" altLang="en-US" sz="1200" b="1" dirty="0">
                <a:latin typeface="+mn-ea"/>
              </a:rPr>
              <a:t>메모리 쓰기 방지 기능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10127" y="5867985"/>
            <a:ext cx="442885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서버 서명</a:t>
            </a:r>
            <a:r>
              <a:rPr lang="en-US" altLang="ko-KR" sz="1200" b="1" dirty="0">
                <a:latin typeface="+mn-ea"/>
              </a:rPr>
              <a:t>: HSM </a:t>
            </a:r>
            <a:r>
              <a:rPr lang="ko-KR" altLang="en-US" sz="1200" b="1" dirty="0">
                <a:latin typeface="+mn-ea"/>
              </a:rPr>
              <a:t>이용</a:t>
            </a:r>
            <a:r>
              <a:rPr lang="en-US" altLang="ko-KR" sz="1200" b="1" dirty="0">
                <a:latin typeface="+mn-ea"/>
              </a:rPr>
              <a:t>. </a:t>
            </a:r>
          </a:p>
          <a:p>
            <a:pPr marL="447675">
              <a:lnSpc>
                <a:spcPts val="1385"/>
              </a:lnSpc>
            </a:pPr>
            <a:r>
              <a:rPr lang="ko-KR" altLang="en-US" sz="1200" b="1" dirty="0">
                <a:latin typeface="+mn-ea"/>
              </a:rPr>
              <a:t>입력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펌웨어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또는 펌웨어의 해시</a:t>
            </a:r>
            <a:endParaRPr lang="en-US" altLang="ko-KR" sz="1200" b="1" dirty="0">
              <a:latin typeface="+mn-ea"/>
            </a:endParaRPr>
          </a:p>
          <a:p>
            <a:pPr marL="447675">
              <a:lnSpc>
                <a:spcPts val="1385"/>
              </a:lnSpc>
            </a:pPr>
            <a:r>
              <a:rPr lang="ko-KR" altLang="en-US" sz="1200" b="1" dirty="0">
                <a:latin typeface="+mn-ea"/>
              </a:rPr>
              <a:t>출력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펌웨어의 </a:t>
            </a:r>
            <a:r>
              <a:rPr lang="ko-KR" altLang="en-US" sz="1200" b="1" dirty="0" err="1">
                <a:latin typeface="+mn-ea"/>
              </a:rPr>
              <a:t>시그니처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marL="447675">
              <a:lnSpc>
                <a:spcPts val="1385"/>
              </a:lnSpc>
            </a:pPr>
            <a:r>
              <a:rPr lang="en-US" altLang="ko-KR" sz="1200" b="1" dirty="0">
                <a:latin typeface="+mn-ea"/>
              </a:rPr>
              <a:t>HSM</a:t>
            </a:r>
            <a:r>
              <a:rPr lang="ko-KR" altLang="en-US" sz="1200" b="1" dirty="0">
                <a:latin typeface="+mn-ea"/>
              </a:rPr>
              <a:t>이 계산한 </a:t>
            </a:r>
            <a:r>
              <a:rPr lang="ko-KR" altLang="en-US" sz="1200" b="1" dirty="0" err="1">
                <a:latin typeface="+mn-ea"/>
              </a:rPr>
              <a:t>시그니처를</a:t>
            </a:r>
            <a:r>
              <a:rPr lang="ko-KR" altLang="en-US" sz="1200" b="1" dirty="0">
                <a:latin typeface="+mn-ea"/>
              </a:rPr>
              <a:t> 이미지에 합치는 것은 제조사의 역할</a:t>
            </a:r>
            <a:r>
              <a:rPr lang="en-US" altLang="ko-KR" sz="1200" b="1" dirty="0">
                <a:latin typeface="+mn-ea"/>
              </a:rPr>
              <a:t>.</a:t>
            </a:r>
          </a:p>
        </p:txBody>
      </p:sp>
      <p:sp>
        <p:nvSpPr>
          <p:cNvPr id="56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</p:spTree>
    <p:extLst>
      <p:ext uri="{BB962C8B-B14F-4D97-AF65-F5344CB8AC3E}">
        <p14:creationId xmlns:p14="http://schemas.microsoft.com/office/powerpoint/2010/main" val="218375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6107837" y="268933"/>
            <a:ext cx="2609794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② </a:t>
            </a:r>
            <a:r>
              <a:rPr lang="en-US" altLang="ko-KR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FOTA 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업데이트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3" name="AutoShape 66"/>
          <p:cNvSpPr>
            <a:spLocks noChangeArrowheads="1"/>
          </p:cNvSpPr>
          <p:nvPr/>
        </p:nvSpPr>
        <p:spPr bwMode="gray">
          <a:xfrm>
            <a:off x="384459" y="667747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배포를 위해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MSDC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HSM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연동을 통한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 시스템 구축 </a:t>
            </a:r>
          </a:p>
        </p:txBody>
      </p:sp>
      <p:sp>
        <p:nvSpPr>
          <p:cNvPr id="139" name="직사각형 138"/>
          <p:cNvSpPr/>
          <p:nvPr/>
        </p:nvSpPr>
        <p:spPr bwMode="auto">
          <a:xfrm>
            <a:off x="398885" y="1463611"/>
            <a:ext cx="4161942" cy="520442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0" name="TextBox 139"/>
          <p:cNvSpPr txBox="1"/>
          <p:nvPr/>
        </p:nvSpPr>
        <p:spPr bwMode="auto">
          <a:xfrm>
            <a:off x="1741408" y="1321577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전체 구조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4592285" y="1463611"/>
            <a:ext cx="4161942" cy="520442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2" name="TextBox 141"/>
          <p:cNvSpPr txBox="1"/>
          <p:nvPr/>
        </p:nvSpPr>
        <p:spPr bwMode="auto">
          <a:xfrm>
            <a:off x="5934808" y="1321577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주요 내용</a:t>
            </a:r>
            <a:r>
              <a:rPr lang="en-US" altLang="ko-KR" sz="1292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143" name="아래쪽 화살표 142"/>
          <p:cNvSpPr/>
          <p:nvPr/>
        </p:nvSpPr>
        <p:spPr bwMode="auto">
          <a:xfrm>
            <a:off x="772630" y="3474169"/>
            <a:ext cx="118623" cy="1706501"/>
          </a:xfrm>
          <a:prstGeom prst="downArrow">
            <a:avLst>
              <a:gd name="adj1" fmla="val 50000"/>
              <a:gd name="adj2" fmla="val 88931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39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5" name="정육면체 144"/>
          <p:cNvSpPr/>
          <p:nvPr/>
        </p:nvSpPr>
        <p:spPr bwMode="auto">
          <a:xfrm>
            <a:off x="1567310" y="2895109"/>
            <a:ext cx="724198" cy="44335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6" name="아래로 구부러진 리본 145"/>
          <p:cNvSpPr/>
          <p:nvPr/>
        </p:nvSpPr>
        <p:spPr bwMode="auto">
          <a:xfrm>
            <a:off x="1544035" y="3316184"/>
            <a:ext cx="672681" cy="234761"/>
          </a:xfrm>
          <a:prstGeom prst="ellipseRibbo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sig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7" name="정육면체 146"/>
          <p:cNvSpPr/>
          <p:nvPr/>
        </p:nvSpPr>
        <p:spPr bwMode="auto">
          <a:xfrm>
            <a:off x="2373416" y="2895109"/>
            <a:ext cx="724198" cy="44335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8" name="아래로 구부러진 리본 147"/>
          <p:cNvSpPr/>
          <p:nvPr/>
        </p:nvSpPr>
        <p:spPr bwMode="auto">
          <a:xfrm>
            <a:off x="2350141" y="3316184"/>
            <a:ext cx="672681" cy="234761"/>
          </a:xfrm>
          <a:prstGeom prst="ellipseRibbo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sig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49" name="아래로 구부러진 리본 148"/>
          <p:cNvSpPr/>
          <p:nvPr/>
        </p:nvSpPr>
        <p:spPr bwMode="auto">
          <a:xfrm>
            <a:off x="481432" y="3285215"/>
            <a:ext cx="672681" cy="234761"/>
          </a:xfrm>
          <a:prstGeom prst="ellipseRibbo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sig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50" name="정육면체 149"/>
          <p:cNvSpPr/>
          <p:nvPr/>
        </p:nvSpPr>
        <p:spPr bwMode="auto">
          <a:xfrm>
            <a:off x="529154" y="3018076"/>
            <a:ext cx="724198" cy="284284"/>
          </a:xfrm>
          <a:prstGeom prst="cube">
            <a:avLst>
              <a:gd name="adj" fmla="val 6925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51" name="TextBox 150"/>
          <p:cNvSpPr txBox="1"/>
          <p:nvPr/>
        </p:nvSpPr>
        <p:spPr bwMode="auto">
          <a:xfrm>
            <a:off x="1642598" y="3046444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ver2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2435751" y="3039185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ver1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622751" y="3001521"/>
            <a:ext cx="4892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delta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5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" y="5159987"/>
            <a:ext cx="573617" cy="573617"/>
          </a:xfrm>
          <a:prstGeom prst="rect">
            <a:avLst/>
          </a:prstGeom>
        </p:spPr>
      </p:pic>
      <p:sp>
        <p:nvSpPr>
          <p:cNvPr id="155" name="정육면체 154"/>
          <p:cNvSpPr/>
          <p:nvPr/>
        </p:nvSpPr>
        <p:spPr bwMode="auto">
          <a:xfrm>
            <a:off x="1261150" y="5131527"/>
            <a:ext cx="724198" cy="44335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1331701" y="5292548"/>
            <a:ext cx="503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ver1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57" name="직선 화살표 연결선 156"/>
          <p:cNvCxnSpPr>
            <a:stCxn id="145" idx="2"/>
          </p:cNvCxnSpPr>
          <p:nvPr/>
        </p:nvCxnSpPr>
        <p:spPr bwMode="auto">
          <a:xfrm flipH="1">
            <a:off x="1154741" y="3172206"/>
            <a:ext cx="412569" cy="1273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8" name="직사각형 157"/>
          <p:cNvSpPr/>
          <p:nvPr/>
        </p:nvSpPr>
        <p:spPr bwMode="auto">
          <a:xfrm>
            <a:off x="1472027" y="2655861"/>
            <a:ext cx="1773482" cy="1044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IoT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진단 센터 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3560259" y="2655861"/>
            <a:ext cx="818692" cy="10461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err="1" smtClean="0">
                <a:latin typeface="+mn-ea"/>
                <a:ea typeface="+mn-ea"/>
                <a:cs typeface="Arials"/>
              </a:rPr>
              <a:t>RedBend</a:t>
            </a:r>
            <a:endParaRPr kumimoji="1" lang="en-US" altLang="ko-KR" sz="1100" b="1" dirty="0" smtClean="0">
              <a:latin typeface="+mn-ea"/>
              <a:ea typeface="+mn-ea"/>
              <a:cs typeface="Arial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latin typeface="+mn-ea"/>
                <a:ea typeface="+mn-ea"/>
                <a:cs typeface="Arials"/>
              </a:rPr>
              <a:t>Delta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Arials"/>
              </a:rPr>
              <a:t>생성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Arials"/>
            </a:endParaRPr>
          </a:p>
        </p:txBody>
      </p:sp>
      <p:sp>
        <p:nvSpPr>
          <p:cNvPr id="160" name="왼쪽/오른쪽 화살표 159"/>
          <p:cNvSpPr/>
          <p:nvPr/>
        </p:nvSpPr>
        <p:spPr bwMode="auto">
          <a:xfrm>
            <a:off x="3200219" y="3116786"/>
            <a:ext cx="432048" cy="221678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1196322" y="3982993"/>
            <a:ext cx="239681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kern="0" dirty="0" smtClean="0"/>
              <a:t>업데이트 시 </a:t>
            </a:r>
            <a:r>
              <a:rPr kumimoji="1" lang="ko-KR" altLang="en-US" sz="1000" kern="0" dirty="0" err="1" smtClean="0"/>
              <a:t>펌웨어</a:t>
            </a:r>
            <a:r>
              <a:rPr kumimoji="1" lang="ko-KR" altLang="en-US" sz="1000" kern="0" dirty="0" smtClean="0"/>
              <a:t> 풀 바이너리가</a:t>
            </a:r>
            <a:r>
              <a:rPr kumimoji="1" lang="en-US" altLang="ko-KR" sz="1000" kern="0" dirty="0"/>
              <a:t> </a:t>
            </a:r>
            <a:r>
              <a:rPr kumimoji="1" lang="ko-KR" altLang="en-US" sz="1000" kern="0" dirty="0" smtClean="0"/>
              <a:t>아닌</a:t>
            </a:r>
            <a:endParaRPr kumimoji="1" lang="en-US" altLang="ko-KR" sz="1000" kern="0" dirty="0" smtClean="0"/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kern="0" dirty="0" smtClean="0"/>
              <a:t>두 버전 사이의 델타 바이너리만으로 </a:t>
            </a:r>
            <a:endParaRPr kumimoji="1" lang="en-US" altLang="ko-KR" sz="1000" kern="0" dirty="0" smtClean="0"/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kern="0" dirty="0" smtClean="0"/>
              <a:t>업데이트 가능</a:t>
            </a:r>
            <a:endParaRPr kumimoji="1" lang="en-US" altLang="ko-KR" sz="1000" kern="0" dirty="0" smtClean="0"/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endParaRPr kumimoji="1" lang="en-US" altLang="ko-KR" sz="1000" kern="0" dirty="0"/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000" b="1" kern="0" dirty="0" smtClean="0"/>
              <a:t>- </a:t>
            </a:r>
            <a:r>
              <a:rPr kumimoji="1" lang="ko-KR" altLang="en-US" sz="1000" b="1" kern="0" dirty="0" smtClean="0"/>
              <a:t>델타 바이너리 </a:t>
            </a:r>
            <a:r>
              <a:rPr kumimoji="1" lang="en-US" altLang="ko-KR" sz="1000" b="1" kern="0" dirty="0" smtClean="0"/>
              <a:t>= ~ 20% </a:t>
            </a:r>
            <a:r>
              <a:rPr kumimoji="1" lang="ko-KR" altLang="en-US" sz="1000" b="1" kern="0" dirty="0" smtClean="0"/>
              <a:t>사이즈 </a:t>
            </a:r>
            <a:endParaRPr kumimoji="1" lang="en-US" altLang="ko-KR" sz="1000" b="1" kern="0" dirty="0" smtClean="0"/>
          </a:p>
        </p:txBody>
      </p:sp>
      <p:sp>
        <p:nvSpPr>
          <p:cNvPr id="162" name="아래로 구부러진 리본 161"/>
          <p:cNvSpPr/>
          <p:nvPr/>
        </p:nvSpPr>
        <p:spPr bwMode="auto">
          <a:xfrm>
            <a:off x="1247192" y="5548432"/>
            <a:ext cx="672681" cy="234761"/>
          </a:xfrm>
          <a:prstGeom prst="ellipseRibbo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sig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665951" y="1651277"/>
            <a:ext cx="40146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b="1" dirty="0"/>
              <a:t>M2M </a:t>
            </a:r>
            <a:r>
              <a:rPr lang="ko-KR" altLang="en-US" sz="1200" b="1" dirty="0"/>
              <a:t>및 </a:t>
            </a:r>
            <a:r>
              <a:rPr lang="en-US" altLang="ko-KR" sz="1200" b="1" dirty="0" err="1"/>
              <a:t>IoT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장치에 </a:t>
            </a:r>
            <a:r>
              <a:rPr lang="en-US" altLang="ko-KR" sz="1200" b="1" dirty="0"/>
              <a:t>FOTA </a:t>
            </a:r>
            <a:r>
              <a:rPr lang="ko-KR" altLang="en-US" sz="1200" b="1" dirty="0"/>
              <a:t>솔루션 탑재 </a:t>
            </a:r>
            <a:r>
              <a:rPr lang="ko-KR" altLang="en-US" sz="1200" b="1" dirty="0" smtClean="0"/>
              <a:t>지원</a:t>
            </a:r>
            <a:endParaRPr lang="en-US" altLang="ko-KR" sz="1200" b="1" dirty="0" smtClean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en-US" altLang="ko-KR" sz="1200" dirty="0"/>
              <a:t>FOTA </a:t>
            </a:r>
            <a:r>
              <a:rPr lang="ko-KR" altLang="en-US" sz="1200" dirty="0"/>
              <a:t>업데이트 </a:t>
            </a:r>
            <a:r>
              <a:rPr lang="ko-KR" altLang="en-US" sz="1200" dirty="0" err="1"/>
              <a:t>포팅시</a:t>
            </a:r>
            <a:r>
              <a:rPr lang="en-US" altLang="ko-KR" sz="1200" dirty="0"/>
              <a:t>, </a:t>
            </a:r>
            <a:r>
              <a:rPr lang="ko-KR" altLang="en-US" sz="1200" dirty="0"/>
              <a:t>서명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 확인을 위한 루틴 적용 </a:t>
            </a:r>
            <a:r>
              <a:rPr lang="ko-KR" altLang="en-US" sz="1200" dirty="0" smtClean="0"/>
              <a:t>제공</a:t>
            </a:r>
            <a:endParaRPr lang="en-US" altLang="ko-KR" sz="1200" dirty="0" smtClean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FOTA </a:t>
            </a:r>
            <a:r>
              <a:rPr lang="ko-KR" altLang="en-US" sz="1200" dirty="0"/>
              <a:t>엔진과 서명관련 엔진을 포함한 </a:t>
            </a:r>
            <a:r>
              <a:rPr lang="en-US" altLang="ko-KR" sz="1200" dirty="0"/>
              <a:t>FOTA </a:t>
            </a:r>
            <a:r>
              <a:rPr lang="ko-KR" altLang="en-US" sz="1200" dirty="0"/>
              <a:t>업데이트 에이전트 제공</a:t>
            </a:r>
          </a:p>
          <a:p>
            <a:pPr marL="0" indent="0">
              <a:buNone/>
            </a:pPr>
            <a:r>
              <a:rPr lang="en-US" altLang="ko-KR" sz="2000" b="1" dirty="0" smtClean="0"/>
              <a:t>	</a:t>
            </a:r>
            <a:endParaRPr lang="en-US" altLang="ko-KR" sz="2000" b="1" dirty="0"/>
          </a:p>
          <a:p>
            <a:pPr marL="171450" lvl="1" indent="-171450">
              <a:buFont typeface="Wingdings" panose="05000000000000000000" pitchFamily="2" charset="2"/>
              <a:buChar char="l"/>
            </a:pPr>
            <a:r>
              <a:rPr lang="ko-KR" altLang="en-US" sz="1200" b="1" dirty="0" smtClean="0"/>
              <a:t>델타 </a:t>
            </a:r>
            <a:r>
              <a:rPr lang="ko-KR" altLang="en-US" sz="1200" b="1" dirty="0"/>
              <a:t>기술을 이용한 </a:t>
            </a:r>
            <a:r>
              <a:rPr lang="en-US" altLang="ko-KR" sz="1200" b="1" dirty="0"/>
              <a:t>SW </a:t>
            </a:r>
            <a:r>
              <a:rPr lang="ko-KR" altLang="en-US" sz="1200" b="1" dirty="0"/>
              <a:t>업그레이드 </a:t>
            </a:r>
            <a:r>
              <a:rPr lang="ko-KR" altLang="en-US" sz="1200" b="1" dirty="0" smtClean="0"/>
              <a:t>제공</a:t>
            </a:r>
            <a:endParaRPr lang="en-US" altLang="ko-KR" sz="1200" b="1" dirty="0"/>
          </a:p>
          <a:p>
            <a:pPr marL="265113" lvl="4" indent="-176213">
              <a:buFont typeface="Wingdings" panose="05000000000000000000" pitchFamily="2" charset="2"/>
              <a:buChar char="ü"/>
            </a:pPr>
            <a:r>
              <a:rPr lang="ko-KR" altLang="en-US" sz="1200" dirty="0"/>
              <a:t>버전간의 차이점</a:t>
            </a:r>
            <a:r>
              <a:rPr lang="en-US" altLang="ko-KR" sz="1200" dirty="0"/>
              <a:t>(</a:t>
            </a:r>
            <a:r>
              <a:rPr lang="ko-KR" altLang="en-US" sz="1200" dirty="0"/>
              <a:t>델타</a:t>
            </a:r>
            <a:r>
              <a:rPr lang="en-US" altLang="ko-KR" sz="1200" dirty="0"/>
              <a:t>)</a:t>
            </a:r>
            <a:r>
              <a:rPr lang="ko-KR" altLang="en-US" sz="1200" dirty="0"/>
              <a:t>만을 추출</a:t>
            </a:r>
            <a:r>
              <a:rPr lang="en-US" altLang="ko-KR" sz="1200" dirty="0"/>
              <a:t>/</a:t>
            </a:r>
            <a:r>
              <a:rPr lang="ko-KR" altLang="en-US" sz="1200" dirty="0"/>
              <a:t>전달하여 장치 </a:t>
            </a:r>
            <a:r>
              <a:rPr lang="en-US" altLang="ko-KR" sz="1200" dirty="0"/>
              <a:t>SW </a:t>
            </a:r>
            <a:r>
              <a:rPr lang="ko-KR" altLang="en-US" sz="1200" dirty="0" smtClean="0"/>
              <a:t>업그레이드</a:t>
            </a:r>
            <a:endParaRPr lang="en-US" altLang="ko-KR" sz="1200" dirty="0" smtClean="0"/>
          </a:p>
          <a:p>
            <a:pPr marL="265113" lvl="4" indent="-1762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서버와 </a:t>
            </a:r>
            <a:r>
              <a:rPr lang="ko-KR" altLang="en-US" sz="1200" dirty="0"/>
              <a:t>단말간의 전송 데이터 </a:t>
            </a:r>
            <a:r>
              <a:rPr lang="en-US" altLang="ko-KR" sz="1200" dirty="0"/>
              <a:t>90% </a:t>
            </a:r>
            <a:r>
              <a:rPr lang="ko-KR" altLang="en-US" sz="1200" dirty="0"/>
              <a:t>이상 감소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/>
              <a:t>full binary </a:t>
            </a:r>
            <a:r>
              <a:rPr lang="en-US" altLang="ko-KR" sz="1200" dirty="0">
                <a:sym typeface="Wingdings" panose="05000000000000000000" pitchFamily="2" charset="2"/>
              </a:rPr>
              <a:t> delta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b="1" dirty="0"/>
              <a:t>서명 적용된 바이너리에 대한 </a:t>
            </a:r>
            <a:r>
              <a:rPr lang="en-US" altLang="ko-KR" sz="1200" b="1" dirty="0"/>
              <a:t>FOTA </a:t>
            </a:r>
            <a:r>
              <a:rPr lang="ko-KR" altLang="en-US" sz="1200" b="1" dirty="0"/>
              <a:t>업데이트 확대 지원</a:t>
            </a:r>
            <a:endParaRPr lang="en-US" altLang="ko-KR" sz="1200" b="1" dirty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en-US" altLang="ko-KR" sz="1200" dirty="0"/>
              <a:t>Bytes </a:t>
            </a:r>
            <a:r>
              <a:rPr lang="ko-KR" altLang="en-US" sz="1200" dirty="0"/>
              <a:t>단위까지의 정확한 </a:t>
            </a:r>
            <a:r>
              <a:rPr lang="en-US" altLang="ko-KR" sz="1200" dirty="0"/>
              <a:t>binary </a:t>
            </a:r>
            <a:r>
              <a:rPr lang="ko-KR" altLang="en-US" sz="1200" dirty="0" smtClean="0"/>
              <a:t>업데이트</a:t>
            </a:r>
            <a:endParaRPr lang="en-US" altLang="ko-KR" sz="1200" dirty="0" smtClean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델타 </a:t>
            </a:r>
            <a:r>
              <a:rPr lang="ko-KR" altLang="en-US" sz="1200" dirty="0"/>
              <a:t>기술을 통한 서명된 결과물</a:t>
            </a:r>
            <a:r>
              <a:rPr lang="en-US" altLang="ko-KR" sz="1200" dirty="0"/>
              <a:t>(</a:t>
            </a:r>
            <a:r>
              <a:rPr lang="ko-KR" altLang="en-US" sz="1200" dirty="0"/>
              <a:t>완전 동일 버전</a:t>
            </a:r>
            <a:r>
              <a:rPr lang="en-US" altLang="ko-KR" sz="1200" dirty="0"/>
              <a:t>) </a:t>
            </a:r>
            <a:r>
              <a:rPr lang="ko-KR" altLang="en-US" sz="1200" dirty="0"/>
              <a:t>생성 </a:t>
            </a:r>
            <a:r>
              <a:rPr lang="ko-KR" altLang="en-US" sz="1200" dirty="0" smtClean="0"/>
              <a:t>가능</a:t>
            </a:r>
            <a:endParaRPr lang="en-US" altLang="ko-KR" sz="1200" dirty="0" smtClean="0"/>
          </a:p>
          <a:p>
            <a:pPr marL="265113" lvl="1" indent="-1762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b="1" dirty="0" smtClean="0"/>
              <a:t>적용범위 확대 </a:t>
            </a:r>
            <a:r>
              <a:rPr lang="ko-KR" altLang="en-US" sz="1200" b="1" dirty="0"/>
              <a:t>방안 마련</a:t>
            </a:r>
            <a:endParaRPr lang="en-US" altLang="ko-KR" sz="1200" b="1" dirty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ko-KR" altLang="en-US" sz="1200" dirty="0"/>
              <a:t>향후 </a:t>
            </a:r>
            <a:r>
              <a:rPr lang="en-US" altLang="ko-KR" sz="1200" dirty="0"/>
              <a:t>FOTA </a:t>
            </a:r>
            <a:r>
              <a:rPr lang="ko-KR" altLang="en-US" sz="1200" dirty="0" err="1"/>
              <a:t>적용시</a:t>
            </a:r>
            <a:r>
              <a:rPr lang="en-US" altLang="ko-KR" sz="1200" dirty="0"/>
              <a:t>, </a:t>
            </a:r>
            <a:r>
              <a:rPr lang="ko-KR" altLang="en-US" sz="1200" dirty="0"/>
              <a:t>보안</a:t>
            </a:r>
            <a:r>
              <a:rPr lang="en-US" altLang="ko-KR" sz="1200" dirty="0"/>
              <a:t>/</a:t>
            </a:r>
            <a:r>
              <a:rPr lang="ko-KR" altLang="en-US" sz="1200" dirty="0"/>
              <a:t>서명 기능 동반 적용을 위한 기반 </a:t>
            </a:r>
            <a:r>
              <a:rPr lang="ko-KR" altLang="en-US" sz="1200" dirty="0" smtClean="0"/>
              <a:t>마련</a:t>
            </a:r>
            <a:endParaRPr lang="en-US" altLang="ko-KR" sz="1200" dirty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FOTA </a:t>
            </a:r>
            <a:r>
              <a:rPr lang="ko-KR" altLang="en-US" sz="1200" dirty="0"/>
              <a:t>에이전트와 서명확인 엔진 연동을 위한 </a:t>
            </a:r>
            <a:r>
              <a:rPr lang="en-US" altLang="ko-KR" sz="1200" dirty="0"/>
              <a:t>reference design </a:t>
            </a:r>
            <a:r>
              <a:rPr lang="ko-KR" altLang="en-US" sz="1200" dirty="0" smtClean="0"/>
              <a:t>확보</a:t>
            </a:r>
            <a:endParaRPr lang="en-US" altLang="ko-KR" sz="1200" dirty="0"/>
          </a:p>
          <a:p>
            <a:pPr marL="265113" lvl="1" indent="-1762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en-US" altLang="ko-KR" sz="1200" dirty="0"/>
              <a:t>M2M </a:t>
            </a:r>
            <a:r>
              <a:rPr lang="ko-KR" altLang="en-US" sz="1200" dirty="0"/>
              <a:t>장치들의 </a:t>
            </a:r>
            <a:r>
              <a:rPr lang="en-US" altLang="ko-KR" sz="1200" dirty="0"/>
              <a:t>FOTA </a:t>
            </a:r>
            <a:r>
              <a:rPr lang="ko-KR" altLang="en-US" sz="1200" dirty="0"/>
              <a:t>솔루션에 적용 용이하도록 </a:t>
            </a:r>
            <a:r>
              <a:rPr lang="ko-KR" altLang="en-US" sz="1200" dirty="0" err="1"/>
              <a:t>포팅</a:t>
            </a:r>
            <a:r>
              <a:rPr lang="ko-KR" altLang="en-US" sz="1200" dirty="0"/>
              <a:t> 구조 확보</a:t>
            </a:r>
            <a:endParaRPr lang="en-US" altLang="ko-KR" sz="1200" dirty="0"/>
          </a:p>
          <a:p>
            <a:pPr marL="265113" lvl="1" indent="-176213"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75967" y="1651277"/>
            <a:ext cx="407430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경량화된 업데이트 바이너리 생성 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서명스킴</a:t>
            </a:r>
            <a:r>
              <a:rPr lang="ko-KR" altLang="en-US" sz="1100" b="1" dirty="0" smtClean="0">
                <a:latin typeface="+mn-ea"/>
              </a:rPr>
              <a:t> 적용을 통한 </a:t>
            </a:r>
            <a:r>
              <a:rPr lang="ko-KR" altLang="en-US" sz="1100" b="1" dirty="0" err="1" smtClean="0">
                <a:latin typeface="+mn-ea"/>
              </a:rPr>
              <a:t>보안성</a:t>
            </a:r>
            <a:r>
              <a:rPr lang="ko-KR" altLang="en-US" sz="1100" b="1" dirty="0" smtClean="0">
                <a:latin typeface="+mn-ea"/>
              </a:rPr>
              <a:t> 확보</a:t>
            </a:r>
            <a:endParaRPr lang="en-US" altLang="ko-KR" sz="1100" b="1" dirty="0" smtClean="0">
              <a:latin typeface="+mn-ea"/>
            </a:endParaRPr>
          </a:p>
          <a:p>
            <a:pPr lvl="0"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시장에서 기 검증된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 err="1">
                <a:latin typeface="+mn-ea"/>
              </a:rPr>
              <a:t>RedBend</a:t>
            </a:r>
            <a:r>
              <a:rPr lang="ko-KR" altLang="en-US" sz="1100" b="1" dirty="0">
                <a:latin typeface="+mn-ea"/>
              </a:rPr>
              <a:t>사의 </a:t>
            </a:r>
            <a:r>
              <a:rPr lang="en-US" altLang="ko-KR" sz="1100" b="1" dirty="0">
                <a:latin typeface="+mn-ea"/>
              </a:rPr>
              <a:t>FOTA </a:t>
            </a:r>
            <a:r>
              <a:rPr lang="ko-KR" altLang="en-US" sz="1100" b="1" dirty="0">
                <a:latin typeface="+mn-ea"/>
              </a:rPr>
              <a:t>솔루션 적용</a:t>
            </a:r>
            <a:endParaRPr lang="en-US" altLang="ko-KR" sz="1100" b="1" dirty="0">
              <a:solidFill>
                <a:srgbClr val="000000"/>
              </a:solidFill>
            </a:endParaRPr>
          </a:p>
          <a:p>
            <a:pPr>
              <a:lnSpc>
                <a:spcPts val="1385"/>
              </a:lnSpc>
              <a:buFont typeface="Wingdings" pitchFamily="2" charset="2"/>
              <a:buChar char="l"/>
            </a:pP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 txBox="1">
            <a:spLocks/>
          </p:cNvSpPr>
          <p:nvPr/>
        </p:nvSpPr>
        <p:spPr>
          <a:xfrm>
            <a:off x="3813086" y="188640"/>
            <a:ext cx="5096938" cy="33813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Image</a:t>
            </a:r>
            <a:endParaRPr lang="ko-KR" altLang="en-US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32126" y="188640"/>
            <a:ext cx="5096938" cy="33813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방향</a:t>
            </a:r>
            <a:endParaRPr lang="ko-KR" altLang="en-US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66"/>
          <p:cNvSpPr>
            <a:spLocks noChangeArrowheads="1"/>
          </p:cNvSpPr>
          <p:nvPr/>
        </p:nvSpPr>
        <p:spPr bwMode="gray">
          <a:xfrm>
            <a:off x="416497" y="692696"/>
            <a:ext cx="9073007" cy="7956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90000" tIns="43160" rIns="90000" bIns="43160" anchor="ctr"/>
          <a:lstStyle/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en-US" altLang="ko-KR" sz="1400" b="1" u="sng" kern="0" dirty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1400" b="1" u="sng" kern="0" dirty="0">
                <a:latin typeface="맑은 고딕" pitchFamily="50" charset="-127"/>
                <a:ea typeface="맑은 고딕" pitchFamily="50" charset="-127"/>
              </a:rPr>
              <a:t>플랫폼 보안 기능 강화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를 위하여 ’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년에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</a:rPr>
              <a:t>Infra/HW/SW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로 구성되는 보안기능을 개발</a:t>
            </a:r>
            <a:endParaRPr lang="en-US" altLang="ko-KR" sz="1400" b="1" kern="0" dirty="0">
              <a:latin typeface="맑은 고딕" pitchFamily="50" charset="-127"/>
              <a:ea typeface="맑은 고딕" pitchFamily="50" charset="-127"/>
            </a:endParaRPr>
          </a:p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b="1" kern="0" dirty="0" err="1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확보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플랫폼화 </a:t>
            </a:r>
            <a:r>
              <a:rPr lang="en-US" altLang="ko-KR" sz="1400" b="1" kern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b="1" kern="0" dirty="0" err="1">
                <a:latin typeface="맑은 고딕" pitchFamily="50" charset="-127"/>
                <a:ea typeface="맑은 고딕" pitchFamily="50" charset="-127"/>
              </a:rPr>
              <a:t>사업팀에서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필요한 기능을 활용할 수 있는 형태로 구성 및 진행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16927"/>
              </p:ext>
            </p:extLst>
          </p:nvPr>
        </p:nvGraphicFramePr>
        <p:xfrm>
          <a:off x="1439778" y="3393227"/>
          <a:ext cx="7619473" cy="3220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7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9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9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728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시적용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 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994">
                <a:tc rowSpan="3">
                  <a:txBody>
                    <a:bodyPr/>
                    <a:lstStyle/>
                    <a:p>
                      <a:pPr marL="0" marR="0" indent="0" algn="ctr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변조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방지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펌웨어서명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ko-KR" sz="11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ko-KR" altLang="en-US" sz="11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1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11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M2M </a:t>
                      </a:r>
                      <a:r>
                        <a:rPr lang="ko-KR" altLang="en-US" sz="11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모뎀</a:t>
                      </a:r>
                      <a:endParaRPr lang="en-US" altLang="ko-KR" sz="11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>
                        <a:buFont typeface="Arial" charset="0"/>
                        <a:buNone/>
                      </a:pPr>
                      <a:endParaRPr lang="en-US" altLang="ko-KR" sz="11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M2M.NET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SKT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공식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인증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변조 방지 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994">
                <a:tc vMerge="1">
                  <a:txBody>
                    <a:bodyPr/>
                    <a:lstStyle/>
                    <a:p>
                      <a:pPr marL="0" marR="0" indent="0" algn="ctr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시큐어부트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994">
                <a:tc vMerge="1">
                  <a:txBody>
                    <a:bodyPr/>
                    <a:lstStyle/>
                    <a:p>
                      <a:pPr marL="0" marR="0" indent="0" algn="ctr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Security </a:t>
                      </a:r>
                      <a:r>
                        <a:rPr lang="ko-KR" altLang="en-US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994">
                <a:tc rowSpan="2">
                  <a:txBody>
                    <a:bodyPr/>
                    <a:lstStyle/>
                    <a:p>
                      <a:pPr marL="0" marR="0" indent="0" algn="ctr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펌웨어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배포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배포관리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점검 후 </a:t>
                      </a: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SKT </a:t>
                      </a: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후 안전한 업데이트 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6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FOTA 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33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 바이너리 아닌 델타 바이너리 </a:t>
                      </a: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(~20%)</a:t>
                      </a:r>
                      <a:r>
                        <a:rPr lang="en-US" altLang="ko-KR" sz="12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</a:t>
                      </a: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효율화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암복호화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en-US" altLang="ko-KR" sz="11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Tech Lab.</a:t>
                      </a:r>
                      <a:endParaRPr lang="en-US" altLang="ko-KR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ThingPlug</a:t>
                      </a:r>
                      <a:endParaRPr lang="en-US" altLang="ko-KR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r>
                        <a:rPr lang="en-US" altLang="ko-KR" sz="12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Security </a:t>
                      </a:r>
                      <a:r>
                        <a:rPr lang="ko-KR" altLang="en-US" sz="12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키 관리</a:t>
                      </a:r>
                      <a:r>
                        <a:rPr lang="en-US" altLang="ko-KR" sz="12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손쉬운 </a:t>
                      </a:r>
                      <a:r>
                        <a:rPr lang="ko-KR" altLang="en-US" sz="1200" b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암복호화</a:t>
                      </a:r>
                      <a:r>
                        <a:rPr lang="ko-KR" altLang="en-US" sz="12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이용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3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kern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검증 시스템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원격에서 시스템 상황 검증 위한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0930" y="1458427"/>
            <a:ext cx="4262729" cy="26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en-US" altLang="ko-KR" sz="1200" b="1" dirty="0" err="1">
                <a:latin typeface="+mn-ea"/>
              </a:rPr>
              <a:t>IoT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보안 프로세스 및 시스템 변경사항</a:t>
            </a:r>
            <a:endParaRPr lang="en-US" altLang="ko-KR" sz="1050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3749" y="1831817"/>
            <a:ext cx="8814396" cy="1306433"/>
            <a:chOff x="143749" y="2005553"/>
            <a:chExt cx="9345755" cy="1346492"/>
          </a:xfrm>
        </p:grpSpPr>
        <p:sp>
          <p:nvSpPr>
            <p:cNvPr id="31" name="Rectangle 48"/>
            <p:cNvSpPr/>
            <p:nvPr/>
          </p:nvSpPr>
          <p:spPr>
            <a:xfrm>
              <a:off x="143749" y="2005553"/>
              <a:ext cx="1926465" cy="1178387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기운영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IoT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진단시스템</a:t>
              </a:r>
            </a:p>
          </p:txBody>
        </p:sp>
        <p:sp>
          <p:nvSpPr>
            <p:cNvPr id="32" name="Rectangle 48"/>
            <p:cNvSpPr/>
            <p:nvPr/>
          </p:nvSpPr>
          <p:spPr>
            <a:xfrm>
              <a:off x="2288704" y="2005553"/>
              <a:ext cx="1743476" cy="1178387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b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기능확장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IoT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진단시스템</a:t>
              </a:r>
            </a:p>
          </p:txBody>
        </p:sp>
        <p:sp>
          <p:nvSpPr>
            <p:cNvPr id="33" name="Rectangle 48"/>
            <p:cNvSpPr/>
            <p:nvPr/>
          </p:nvSpPr>
          <p:spPr>
            <a:xfrm>
              <a:off x="4433659" y="2005553"/>
              <a:ext cx="1743476" cy="1178387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 구축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펌웨어배포시스템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48"/>
            <p:cNvSpPr/>
            <p:nvPr/>
          </p:nvSpPr>
          <p:spPr>
            <a:xfrm>
              <a:off x="460036" y="2108914"/>
              <a:ext cx="1279413" cy="545809"/>
            </a:xfrm>
            <a:prstGeom prst="rect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펌웨어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진단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2570478" y="2093872"/>
              <a:ext cx="1279413" cy="600389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펌웨어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서명</a:t>
              </a:r>
              <a:endPara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49"/>
            <p:cNvSpPr/>
            <p:nvPr/>
          </p:nvSpPr>
          <p:spPr>
            <a:xfrm>
              <a:off x="4708654" y="2108914"/>
              <a:ext cx="1279413" cy="5458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펌웨어 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배포관리</a:t>
              </a:r>
              <a:endPara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화살표 연결선 36"/>
            <p:cNvCxnSpPr>
              <a:stCxn id="34" idx="3"/>
              <a:endCxn id="35" idx="1"/>
            </p:cNvCxnSpPr>
            <p:nvPr/>
          </p:nvCxnSpPr>
          <p:spPr bwMode="auto">
            <a:xfrm>
              <a:off x="1739449" y="2381819"/>
              <a:ext cx="831029" cy="1224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직선 화살표 연결선 37"/>
            <p:cNvCxnSpPr>
              <a:stCxn id="35" idx="3"/>
              <a:endCxn id="36" idx="1"/>
            </p:cNvCxnSpPr>
            <p:nvPr/>
          </p:nvCxnSpPr>
          <p:spPr bwMode="auto">
            <a:xfrm flipV="1">
              <a:off x="3849891" y="2381819"/>
              <a:ext cx="858763" cy="1224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0" name="그룹 39"/>
            <p:cNvGrpSpPr/>
            <p:nvPr/>
          </p:nvGrpSpPr>
          <p:grpSpPr>
            <a:xfrm>
              <a:off x="6470164" y="2108914"/>
              <a:ext cx="3019340" cy="1243131"/>
              <a:chOff x="6470164" y="2108914"/>
              <a:chExt cx="2947968" cy="1678947"/>
            </a:xfrm>
          </p:grpSpPr>
          <p:sp>
            <p:nvSpPr>
              <p:cNvPr id="41" name="Rectangle 12"/>
              <p:cNvSpPr/>
              <p:nvPr/>
            </p:nvSpPr>
            <p:spPr>
              <a:xfrm>
                <a:off x="6470164" y="3333784"/>
                <a:ext cx="1214550" cy="454077"/>
              </a:xfrm>
              <a:prstGeom prst="rect">
                <a:avLst/>
              </a:prstGeom>
              <a:pattFill prst="dk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Ins="108000" rtlCol="0" anchor="ctr"/>
              <a:lstStyle/>
              <a:p>
                <a:pPr algn="r"/>
                <a:r>
                  <a:rPr lang="ko-KR" altLang="en-US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시큐어</a:t>
                </a:r>
                <a:endPara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r"/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부트</a:t>
                </a:r>
                <a:endParaRPr 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Rectangle 16"/>
              <p:cNvSpPr/>
              <p:nvPr/>
            </p:nvSpPr>
            <p:spPr>
              <a:xfrm>
                <a:off x="6956935" y="2544504"/>
                <a:ext cx="1942399" cy="77507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Embedded Device </a:t>
                </a:r>
                <a:b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고유 기능</a:t>
                </a:r>
                <a:endParaRPr 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Rectangle 17"/>
              <p:cNvSpPr/>
              <p:nvPr/>
            </p:nvSpPr>
            <p:spPr>
              <a:xfrm>
                <a:off x="7701814" y="3333784"/>
                <a:ext cx="1716317" cy="454077"/>
              </a:xfrm>
              <a:prstGeom prst="rect">
                <a:avLst/>
              </a:prstGeom>
              <a:pattFill prst="pct10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H/W Security</a:t>
                </a:r>
                <a:b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TPM</a:t>
                </a:r>
              </a:p>
            </p:txBody>
          </p:sp>
          <p:sp>
            <p:nvSpPr>
              <p:cNvPr id="44" name="Rectangle 20"/>
              <p:cNvSpPr/>
              <p:nvPr/>
            </p:nvSpPr>
            <p:spPr>
              <a:xfrm rot="16200000">
                <a:off x="5866549" y="2712533"/>
                <a:ext cx="1678945" cy="471709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  <a:alpha val="48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Ins="108000" rtlCol="0" anchor="ctr"/>
              <a:lstStyle/>
              <a:p>
                <a:pPr algn="r"/>
                <a: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FOTA</a:t>
                </a:r>
              </a:p>
              <a:p>
                <a:pPr algn="r"/>
                <a: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업데이트</a:t>
                </a:r>
                <a:endParaRPr 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Rectangle 19"/>
              <p:cNvSpPr/>
              <p:nvPr/>
            </p:nvSpPr>
            <p:spPr>
              <a:xfrm rot="16200000">
                <a:off x="8563997" y="2457851"/>
                <a:ext cx="1203072" cy="505198"/>
              </a:xfrm>
              <a:prstGeom prst="rect">
                <a:avLst/>
              </a:prstGeom>
              <a:pattFill prst="openDmnd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보안 프레임워크</a:t>
                </a:r>
                <a:endParaRPr 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Rectangle 19"/>
              <p:cNvSpPr/>
              <p:nvPr/>
            </p:nvSpPr>
            <p:spPr>
              <a:xfrm>
                <a:off x="6956935" y="2108915"/>
                <a:ext cx="1942398" cy="406951"/>
              </a:xfrm>
              <a:prstGeom prst="rect">
                <a:avLst/>
              </a:prstGeom>
              <a:pattFill prst="pct60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펌웨어</a:t>
                </a:r>
                <a:r>
                  <a:rPr 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취약점 </a:t>
                </a:r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진단</a:t>
                </a:r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조치</a:t>
                </a:r>
                <a:endParaRPr 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>
                <a:off x="6492760" y="3352045"/>
                <a:ext cx="420134" cy="40443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HY태고딕" pitchFamily="18" charset="-127"/>
                    <a:cs typeface="Arials"/>
                  </a:rPr>
                  <a:t>SKT</a:t>
                </a:r>
                <a:br>
                  <a:rPr kumimoji="1" lang="en-US" altLang="ko-KR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HY태고딕" pitchFamily="18" charset="-127"/>
                    <a:cs typeface="Arials"/>
                  </a:rPr>
                </a:br>
                <a:r>
                  <a:rPr kumimoji="1" lang="ko-KR" altLang="en-US" sz="1000" dirty="0">
                    <a:latin typeface="Arial" pitchFamily="34" charset="0"/>
                    <a:ea typeface="HY태고딕" pitchFamily="18" charset="-127"/>
                    <a:cs typeface="Arials"/>
                  </a:rPr>
                  <a:t>서명</a:t>
                </a:r>
                <a:endParaRPr kumimoji="1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태고딕" pitchFamily="18" charset="-127"/>
                  <a:cs typeface="Arials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6110472" y="1468739"/>
            <a:ext cx="3258664" cy="26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※ Device </a:t>
            </a:r>
            <a:r>
              <a:rPr lang="ko-KR" altLang="en-US" sz="1200" b="1" dirty="0">
                <a:latin typeface="+mn-ea"/>
              </a:rPr>
              <a:t>레벨의 변경사항</a:t>
            </a:r>
            <a:endParaRPr lang="en-US" altLang="ko-KR" sz="105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66504" y="4791448"/>
            <a:ext cx="1214088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s"/>
              </a:rPr>
              <a:t>IoT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s"/>
              </a:rPr>
              <a:t>플랫폼 보안 기능 강화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s"/>
            </a:endParaRPr>
          </a:p>
        </p:txBody>
      </p:sp>
      <p:sp>
        <p:nvSpPr>
          <p:cNvPr id="50" name="아래쪽 화살표 49"/>
          <p:cNvSpPr/>
          <p:nvPr/>
        </p:nvSpPr>
        <p:spPr bwMode="auto">
          <a:xfrm>
            <a:off x="375556" y="5638421"/>
            <a:ext cx="535353" cy="730723"/>
          </a:xfrm>
          <a:prstGeom prst="downArrow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1" name="아래쪽 화살표 50"/>
          <p:cNvSpPr/>
          <p:nvPr/>
        </p:nvSpPr>
        <p:spPr bwMode="auto">
          <a:xfrm rot="10800000">
            <a:off x="380694" y="3851031"/>
            <a:ext cx="535353" cy="841631"/>
          </a:xfrm>
          <a:prstGeom prst="downArrow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7989224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6187735" y="278872"/>
            <a:ext cx="2787483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② </a:t>
            </a:r>
            <a:r>
              <a:rPr lang="ko-KR" altLang="en-US" sz="1662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서명 시스템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58511" y="1411958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전체 구조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71119" y="5141512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주요 내용</a:t>
            </a:r>
            <a:r>
              <a:rPr lang="en-US" altLang="ko-KR" sz="1292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60849" y="5131830"/>
            <a:ext cx="709869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b="1" u="sng" dirty="0" err="1"/>
              <a:t>펌웨어</a:t>
            </a:r>
            <a:r>
              <a:rPr lang="ko-KR" altLang="en-US" sz="1600" b="1" u="sng" dirty="0"/>
              <a:t> 서명에 필요한 </a:t>
            </a:r>
            <a:r>
              <a:rPr lang="ko-KR" altLang="en-US" sz="1600" b="1" u="sng" dirty="0" err="1"/>
              <a:t>인증키를</a:t>
            </a:r>
            <a:r>
              <a:rPr lang="ko-KR" altLang="en-US" sz="1600" b="1" u="sng" dirty="0"/>
              <a:t> </a:t>
            </a:r>
            <a:r>
              <a:rPr lang="en-US" altLang="ko-KR" sz="1600" b="1" u="sng" dirty="0"/>
              <a:t>HSM</a:t>
            </a:r>
            <a:r>
              <a:rPr lang="ko-KR" altLang="en-US" sz="1600" b="1" u="sng" dirty="0"/>
              <a:t>에 저장</a:t>
            </a:r>
            <a:endParaRPr lang="en-US" altLang="ko-KR" sz="1600" b="1" u="sng" dirty="0"/>
          </a:p>
          <a:p>
            <a:pPr marL="0" indent="0" algn="l">
              <a:buNone/>
            </a:pPr>
            <a:endParaRPr lang="en-US" altLang="ko-KR" b="1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/>
              <a:t>	HSM AGENT</a:t>
            </a:r>
            <a:r>
              <a:rPr lang="ko-KR" altLang="en-US" sz="1200" dirty="0"/>
              <a:t>가 설치되지 않은 서버나 </a:t>
            </a:r>
            <a:r>
              <a:rPr lang="en-US" altLang="ko-KR" sz="1200" dirty="0"/>
              <a:t>PC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부터 접근차단 및 </a:t>
            </a:r>
            <a:r>
              <a:rPr lang="ko-KR" altLang="en-US" sz="1200" dirty="0" err="1"/>
              <a:t>사이닝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불가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서명 창구를 </a:t>
            </a:r>
            <a:r>
              <a:rPr lang="en-US" altLang="ko-KR" sz="1200" dirty="0"/>
              <a:t>HSM AGENT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이용한</a:t>
            </a:r>
            <a:r>
              <a:rPr lang="en-US" altLang="ko-KR" sz="1200" dirty="0" smtClean="0"/>
              <a:t> MSDC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단일화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MSDC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펌웨어</a:t>
            </a:r>
            <a:r>
              <a:rPr lang="ko-KR" altLang="en-US" sz="1200" dirty="0"/>
              <a:t> 서명 및 서명된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이력관리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서명된 </a:t>
            </a:r>
            <a:r>
              <a:rPr lang="ko-KR" altLang="en-US" sz="1200" dirty="0" err="1"/>
              <a:t>펌웨어를</a:t>
            </a:r>
            <a:r>
              <a:rPr lang="ko-KR" altLang="en-US" sz="1200" dirty="0"/>
              <a:t> </a:t>
            </a:r>
            <a:r>
              <a:rPr lang="en-US" altLang="ko-KR" sz="1200" dirty="0"/>
              <a:t>FOTA</a:t>
            </a:r>
            <a:r>
              <a:rPr lang="ko-KR" altLang="en-US" sz="1200" dirty="0"/>
              <a:t>서버에 </a:t>
            </a:r>
            <a:r>
              <a:rPr lang="ko-KR" altLang="en-US" sz="1200" dirty="0" smtClean="0"/>
              <a:t>전송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추가되는 </a:t>
            </a:r>
            <a:r>
              <a:rPr lang="en-US" altLang="ko-KR" sz="1200" dirty="0"/>
              <a:t>FOTA</a:t>
            </a:r>
            <a:r>
              <a:rPr lang="ko-KR" altLang="en-US" sz="1200" dirty="0"/>
              <a:t>서버들에게도 일관된 전송방법을 제공</a:t>
            </a:r>
          </a:p>
        </p:txBody>
      </p:sp>
      <p:sp>
        <p:nvSpPr>
          <p:cNvPr id="109" name="AutoShape 66"/>
          <p:cNvSpPr>
            <a:spLocks noChangeArrowheads="1"/>
          </p:cNvSpPr>
          <p:nvPr/>
        </p:nvSpPr>
        <p:spPr bwMode="gray">
          <a:xfrm>
            <a:off x="384459" y="667747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배포를 위해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MSDC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HSM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연동을 통한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 시스템 구축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888600" y="1418056"/>
            <a:ext cx="4074303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 HSM </a:t>
            </a:r>
            <a:r>
              <a:rPr lang="ko-KR" altLang="en-US" sz="1200" b="1" dirty="0" smtClean="0">
                <a:latin typeface="+mn-ea"/>
              </a:rPr>
              <a:t>연동을 통한 키 유출문제에 대한 근본적 방지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885950"/>
            <a:ext cx="4694237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1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6" name="AutoShape 66"/>
          <p:cNvSpPr>
            <a:spLocks noChangeArrowheads="1"/>
          </p:cNvSpPr>
          <p:nvPr/>
        </p:nvSpPr>
        <p:spPr bwMode="gray">
          <a:xfrm>
            <a:off x="384459" y="667747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배포 시 이력관리를 통해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 및 배포 관리 시스템 구축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59261" y="268933"/>
            <a:ext cx="2858369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② </a:t>
            </a:r>
            <a:r>
              <a:rPr lang="ko-KR" altLang="en-US" sz="1662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이력</a:t>
            </a:r>
            <a:r>
              <a:rPr lang="en-US" altLang="ko-KR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배포 관리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4459" y="1383721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전체 구조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6551" y="1402147"/>
            <a:ext cx="428394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서명 및 배포에 대한 이력관리를 통한 사후대응체계 구축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7635" y="5403777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주요 내용</a:t>
            </a:r>
            <a:r>
              <a:rPr lang="en-US" altLang="ko-KR" sz="1292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9973" y="5403777"/>
            <a:ext cx="690333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b="1" u="sng" dirty="0" err="1" smtClean="0"/>
              <a:t>진단신청된</a:t>
            </a:r>
            <a:r>
              <a:rPr lang="ko-KR" altLang="en-US" sz="1600" b="1" u="sng" dirty="0" smtClean="0"/>
              <a:t> </a:t>
            </a:r>
            <a:r>
              <a:rPr lang="ko-KR" altLang="en-US" sz="1600" b="1" u="sng" dirty="0" err="1" smtClean="0"/>
              <a:t>펌웨어의</a:t>
            </a:r>
            <a:r>
              <a:rPr lang="ko-KR" altLang="en-US" sz="1600" b="1" u="sng" dirty="0" smtClean="0"/>
              <a:t> 진단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배포 이력 관리</a:t>
            </a:r>
            <a:endParaRPr lang="en-US" altLang="ko-KR" sz="1600" b="1" u="sng" dirty="0"/>
          </a:p>
          <a:p>
            <a:pPr marL="0" indent="0" algn="l">
              <a:buNone/>
            </a:pPr>
            <a:endParaRPr lang="en-US" altLang="ko-KR" sz="1200" b="1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진단 배포 시스템 단일화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 진단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배포 이력 관리 제공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펌웨어의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Hash/MD5 </a:t>
            </a:r>
            <a:r>
              <a:rPr lang="ko-KR" altLang="en-US" sz="1200" dirty="0" smtClean="0"/>
              <a:t>값으로 전송되는 </a:t>
            </a:r>
            <a:r>
              <a:rPr lang="ko-KR" altLang="en-US" sz="1200" dirty="0" err="1" smtClean="0"/>
              <a:t>펌웨어의</a:t>
            </a:r>
            <a:r>
              <a:rPr lang="ko-KR" altLang="en-US" sz="1200" dirty="0" smtClean="0"/>
              <a:t> 유효성 확인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Email </a:t>
            </a:r>
            <a:r>
              <a:rPr lang="ko-KR" altLang="en-US" sz="1200" dirty="0" smtClean="0"/>
              <a:t>및 전화 등에 의존한 업무를 시스템을 통해 가능하게 하도록 함</a:t>
            </a:r>
            <a:endParaRPr lang="en-US" altLang="ko-KR" sz="12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9"/>
          <a:stretch/>
        </p:blipFill>
        <p:spPr bwMode="auto">
          <a:xfrm>
            <a:off x="227635" y="1971675"/>
            <a:ext cx="8467442" cy="28666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4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 bwMode="auto">
          <a:xfrm>
            <a:off x="2933541" y="3394645"/>
            <a:ext cx="1138106" cy="14891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121425" y="3400165"/>
            <a:ext cx="1138106" cy="14891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4" name="AutoShape 66"/>
          <p:cNvSpPr>
            <a:spLocks noChangeArrowheads="1"/>
          </p:cNvSpPr>
          <p:nvPr/>
        </p:nvSpPr>
        <p:spPr bwMode="gray">
          <a:xfrm>
            <a:off x="384459" y="657808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hangingPunct="0">
              <a:lnSpc>
                <a:spcPct val="125000"/>
              </a:lnSpc>
              <a:spcAft>
                <a:spcPts val="174"/>
              </a:spcAft>
              <a:tabLst>
                <a:tab pos="3520021" algn="l"/>
              </a:tabLst>
              <a:defRPr/>
            </a:pP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중요 정보를 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단말 내에 저장할 때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암호화 키를 안전하게 저장할 수 있는 장소의 부재로 인해 취약점이 발생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이를 근본적으로 해결할 수 있는 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H/W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기반의 암호화 라이브러리 제공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93554" y="1830676"/>
            <a:ext cx="407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IoT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기기 내의 특정 파일 또는 소스코드에 저장되는 암호화 키 대신</a:t>
            </a:r>
            <a:r>
              <a:rPr lang="en-US" altLang="ko-KR" sz="1200" b="1" dirty="0">
                <a:latin typeface="+mn-ea"/>
              </a:rPr>
              <a:t>, HW </a:t>
            </a:r>
            <a:r>
              <a:rPr lang="ko-KR" altLang="en-US" sz="1200" b="1" dirty="0">
                <a:latin typeface="+mn-ea"/>
              </a:rPr>
              <a:t>모듈이 해당 키 값을 저장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및 관리하여 키 유출에 대한 문제점을 원천적으로 차단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84459" y="1661073"/>
            <a:ext cx="4308962" cy="438071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1726982" y="1521904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방안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224" name="제목 1"/>
          <p:cNvSpPr txBox="1">
            <a:spLocks/>
          </p:cNvSpPr>
          <p:nvPr/>
        </p:nvSpPr>
        <p:spPr bwMode="auto">
          <a:xfrm>
            <a:off x="398885" y="258994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225" name="제목 1"/>
          <p:cNvSpPr txBox="1">
            <a:spLocks/>
          </p:cNvSpPr>
          <p:nvPr/>
        </p:nvSpPr>
        <p:spPr>
          <a:xfrm>
            <a:off x="3599432" y="258994"/>
            <a:ext cx="5118199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보안 프레임워크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기반 암호화 라이브러리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1336841" y="3671965"/>
            <a:ext cx="797627" cy="3480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Encryption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43" y="4364164"/>
            <a:ext cx="761498" cy="35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3119769" y="3669677"/>
            <a:ext cx="788441" cy="3480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latin typeface="Arial" pitchFamily="34" charset="0"/>
                <a:ea typeface="HY태고딕" pitchFamily="18" charset="-127"/>
                <a:cs typeface="Arials"/>
              </a:rPr>
              <a:t>Decryption</a:t>
            </a:r>
            <a:endParaRPr kumimoji="1" lang="en-US" altLang="ko-KR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505879" y="3652728"/>
            <a:ext cx="465282" cy="38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Data</a:t>
            </a:r>
            <a:endParaRPr kumimoji="1" lang="ko-KR" altLang="en-US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367009" y="3647314"/>
            <a:ext cx="465282" cy="386030"/>
          </a:xfrm>
          <a:prstGeom prst="roundRect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Data</a:t>
            </a:r>
            <a:endParaRPr kumimoji="1" lang="ko-KR" altLang="en-US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4174497" y="3658466"/>
            <a:ext cx="465282" cy="38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Data</a:t>
            </a:r>
            <a:endParaRPr kumimoji="1" lang="ko-KR" altLang="en-US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41" y="4361120"/>
            <a:ext cx="761498" cy="35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직선 화살표 연결선 86"/>
          <p:cNvCxnSpPr>
            <a:endCxn id="80" idx="1"/>
          </p:cNvCxnSpPr>
          <p:nvPr/>
        </p:nvCxnSpPr>
        <p:spPr bwMode="auto">
          <a:xfrm>
            <a:off x="997872" y="3845743"/>
            <a:ext cx="338970" cy="2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>
            <a:stCxn id="80" idx="3"/>
          </p:cNvCxnSpPr>
          <p:nvPr/>
        </p:nvCxnSpPr>
        <p:spPr bwMode="auto">
          <a:xfrm flipV="1">
            <a:off x="2134468" y="3840329"/>
            <a:ext cx="232541" cy="56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/>
          <p:cNvCxnSpPr>
            <a:stCxn id="84" idx="3"/>
            <a:endCxn id="82" idx="1"/>
          </p:cNvCxnSpPr>
          <p:nvPr/>
        </p:nvCxnSpPr>
        <p:spPr bwMode="auto">
          <a:xfrm>
            <a:off x="2832292" y="3840329"/>
            <a:ext cx="287478" cy="33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>
            <a:stCxn id="82" idx="3"/>
            <a:endCxn id="85" idx="1"/>
          </p:cNvCxnSpPr>
          <p:nvPr/>
        </p:nvCxnSpPr>
        <p:spPr bwMode="auto">
          <a:xfrm>
            <a:off x="3908211" y="3843710"/>
            <a:ext cx="266286" cy="777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81" idx="0"/>
            <a:endCxn id="80" idx="2"/>
          </p:cNvCxnSpPr>
          <p:nvPr/>
        </p:nvCxnSpPr>
        <p:spPr bwMode="auto">
          <a:xfrm flipH="1" flipV="1">
            <a:off x="1735654" y="4020030"/>
            <a:ext cx="438" cy="34413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/>
          <p:cNvCxnSpPr>
            <a:stCxn id="86" idx="0"/>
            <a:endCxn id="82" idx="2"/>
          </p:cNvCxnSpPr>
          <p:nvPr/>
        </p:nvCxnSpPr>
        <p:spPr bwMode="auto">
          <a:xfrm flipV="1">
            <a:off x="3513990" y="4017742"/>
            <a:ext cx="0" cy="34337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왼쪽 대괄호 19"/>
          <p:cNvSpPr/>
          <p:nvPr/>
        </p:nvSpPr>
        <p:spPr bwMode="auto">
          <a:xfrm>
            <a:off x="1237137" y="4336469"/>
            <a:ext cx="118054" cy="160728"/>
          </a:xfrm>
          <a:prstGeom prst="leftBracke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오른쪽 대괄호 20"/>
          <p:cNvSpPr/>
          <p:nvPr/>
        </p:nvSpPr>
        <p:spPr bwMode="auto">
          <a:xfrm>
            <a:off x="2116841" y="4360934"/>
            <a:ext cx="118054" cy="160728"/>
          </a:xfrm>
          <a:prstGeom prst="rightBracke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96" name="왼쪽 대괄호 95"/>
          <p:cNvSpPr/>
          <p:nvPr/>
        </p:nvSpPr>
        <p:spPr bwMode="auto">
          <a:xfrm>
            <a:off x="3015035" y="4339699"/>
            <a:ext cx="118054" cy="160728"/>
          </a:xfrm>
          <a:prstGeom prst="leftBracke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97" name="오른쪽 대괄호 96"/>
          <p:cNvSpPr/>
          <p:nvPr/>
        </p:nvSpPr>
        <p:spPr bwMode="auto">
          <a:xfrm>
            <a:off x="3894739" y="4364165"/>
            <a:ext cx="118054" cy="160728"/>
          </a:xfrm>
          <a:prstGeom prst="rightBracke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27" name="꺾인 연결선 26"/>
          <p:cNvCxnSpPr>
            <a:stCxn id="63" idx="1"/>
            <a:endCxn id="81" idx="2"/>
          </p:cNvCxnSpPr>
          <p:nvPr/>
        </p:nvCxnSpPr>
        <p:spPr bwMode="auto">
          <a:xfrm rot="10800000">
            <a:off x="1736094" y="4718296"/>
            <a:ext cx="304749" cy="56934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꺾인 연결선 105"/>
          <p:cNvCxnSpPr>
            <a:stCxn id="63" idx="3"/>
            <a:endCxn id="86" idx="2"/>
          </p:cNvCxnSpPr>
          <p:nvPr/>
        </p:nvCxnSpPr>
        <p:spPr bwMode="auto">
          <a:xfrm flipV="1">
            <a:off x="3164636" y="4715251"/>
            <a:ext cx="349354" cy="57239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 bwMode="auto">
          <a:xfrm>
            <a:off x="3583355" y="4948842"/>
            <a:ext cx="576021" cy="22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en-US" altLang="ko-KR" sz="923" b="1" dirty="0">
                <a:solidFill>
                  <a:schemeClr val="tx1"/>
                </a:solidFill>
                <a:latin typeface="+mn-lt"/>
                <a:ea typeface="+mn-ea"/>
              </a:rPr>
              <a:t>Protect</a:t>
            </a:r>
            <a:endParaRPr kumimoji="1" lang="ko-KR" altLang="en-US" sz="923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2992165" y="5677728"/>
            <a:ext cx="433353" cy="22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en-US" altLang="ko-KR" sz="923" b="1" dirty="0">
                <a:solidFill>
                  <a:schemeClr val="tx1"/>
                </a:solidFill>
                <a:latin typeface="+mn-lt"/>
                <a:ea typeface="+mn-ea"/>
              </a:rPr>
              <a:t>H/W</a:t>
            </a:r>
            <a:endParaRPr kumimoji="1" lang="ko-KR" altLang="en-US" sz="923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15" y="5540949"/>
            <a:ext cx="668650" cy="50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62"/>
          <p:cNvSpPr/>
          <p:nvPr/>
        </p:nvSpPr>
        <p:spPr bwMode="auto">
          <a:xfrm>
            <a:off x="2040841" y="5061888"/>
            <a:ext cx="1123794" cy="45150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H/W </a:t>
            </a:r>
            <a:r>
              <a:rPr kumimoji="1" lang="ko-KR" altLang="en-US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기반</a:t>
            </a:r>
            <a:endParaRPr kumimoji="1" lang="en-US" altLang="ko-KR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5" b="1" dirty="0">
                <a:latin typeface="Arial" pitchFamily="34" charset="0"/>
                <a:ea typeface="HY태고딕" pitchFamily="18" charset="-127"/>
                <a:cs typeface="Arials"/>
              </a:rPr>
              <a:t>암호화 라이브러리</a:t>
            </a:r>
            <a:endParaRPr kumimoji="1" lang="ko-KR" altLang="en-US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200377" y="2868414"/>
            <a:ext cx="791789" cy="38470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Application</a:t>
            </a:r>
            <a:endParaRPr kumimoji="1" lang="ko-KR" altLang="en-US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18" name="구부러진 연결선 17"/>
          <p:cNvCxnSpPr>
            <a:stCxn id="72" idx="1"/>
            <a:endCxn id="68" idx="0"/>
          </p:cNvCxnSpPr>
          <p:nvPr/>
        </p:nvCxnSpPr>
        <p:spPr bwMode="auto">
          <a:xfrm rot="10800000" flipV="1">
            <a:off x="1690478" y="3060765"/>
            <a:ext cx="509898" cy="339400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구부러진 연결선 22"/>
          <p:cNvCxnSpPr>
            <a:stCxn id="72" idx="3"/>
            <a:endCxn id="69" idx="0"/>
          </p:cNvCxnSpPr>
          <p:nvPr/>
        </p:nvCxnSpPr>
        <p:spPr bwMode="auto">
          <a:xfrm>
            <a:off x="2992165" y="3060766"/>
            <a:ext cx="510428" cy="333880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 bwMode="auto">
          <a:xfrm>
            <a:off x="465580" y="2651876"/>
            <a:ext cx="1730183" cy="45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1100" b="1" dirty="0">
                <a:solidFill>
                  <a:schemeClr val="tx1"/>
                </a:solidFill>
                <a:latin typeface="+mn-lt"/>
                <a:ea typeface="+mn-ea"/>
              </a:rPr>
              <a:t>키 관리 어려움 없이</a:t>
            </a:r>
            <a:endParaRPr kumimoji="1" lang="en-US" altLang="ko-KR" sz="11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1100" b="1" dirty="0"/>
              <a:t>손쉽게 암호화 코드 사용</a:t>
            </a:r>
            <a:endParaRPr kumimoji="1" lang="ko-KR" altLang="en-US" sz="11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801775" y="1661073"/>
            <a:ext cx="4101394" cy="438071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6004282" y="1521904"/>
            <a:ext cx="1334786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291675" y="5677728"/>
            <a:ext cx="433353" cy="22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l" defTabSz="844083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en-US" altLang="ko-KR" sz="923" b="1" dirty="0">
                <a:solidFill>
                  <a:schemeClr val="tx1"/>
                </a:solidFill>
                <a:latin typeface="+mn-lt"/>
                <a:ea typeface="+mn-ea"/>
              </a:rPr>
              <a:t>H/W</a:t>
            </a:r>
            <a:endParaRPr kumimoji="1" lang="ko-KR" altLang="en-US" sz="923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25" y="5540949"/>
            <a:ext cx="668650" cy="50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 bwMode="auto">
          <a:xfrm>
            <a:off x="6340351" y="5218188"/>
            <a:ext cx="1123794" cy="31508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462" tIns="0" rIns="1661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H/W </a:t>
            </a:r>
            <a:r>
              <a:rPr kumimoji="1" lang="ko-KR" altLang="en-US" sz="1015" b="1" dirty="0">
                <a:solidFill>
                  <a:schemeClr val="tx1"/>
                </a:solidFill>
                <a:latin typeface="Arial" pitchFamily="34" charset="0"/>
                <a:ea typeface="HY태고딕" pitchFamily="18" charset="-127"/>
                <a:cs typeface="Arials"/>
              </a:rPr>
              <a:t>기반</a:t>
            </a:r>
            <a:endParaRPr kumimoji="1" lang="en-US" altLang="ko-KR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  <a:p>
            <a:pPr algn="ctr" defTabSz="844083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5" b="1" dirty="0">
                <a:latin typeface="Arial" pitchFamily="34" charset="0"/>
                <a:ea typeface="HY태고딕" pitchFamily="18" charset="-127"/>
                <a:cs typeface="Arials"/>
              </a:rPr>
              <a:t>암호화 라이브러리</a:t>
            </a:r>
            <a:endParaRPr kumimoji="1" lang="ko-KR" altLang="en-US" sz="1015" b="1" dirty="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178286" y="3516765"/>
            <a:ext cx="825995" cy="876884"/>
            <a:chOff x="5178286" y="3516765"/>
            <a:chExt cx="825995" cy="876884"/>
          </a:xfrm>
        </p:grpSpPr>
        <p:sp>
          <p:nvSpPr>
            <p:cNvPr id="100" name="직사각형 99"/>
            <p:cNvSpPr/>
            <p:nvPr/>
          </p:nvSpPr>
          <p:spPr>
            <a:xfrm rot="5400000">
              <a:off x="4899227" y="3947782"/>
              <a:ext cx="724926" cy="166807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SHA3</a:t>
              </a:r>
              <a:endParaRPr lang="ko-KR" altLang="en-US" sz="900" dirty="0"/>
            </a:p>
          </p:txBody>
        </p:sp>
        <p:sp>
          <p:nvSpPr>
            <p:cNvPr id="79" name="직사각형 78"/>
            <p:cNvSpPr/>
            <p:nvPr/>
          </p:nvSpPr>
          <p:spPr>
            <a:xfrm rot="5400000">
              <a:off x="5552818" y="3942185"/>
              <a:ext cx="724926" cy="178001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MD5</a:t>
              </a:r>
              <a:endParaRPr lang="ko-KR" altLang="en-US" sz="900" dirty="0"/>
            </a:p>
          </p:txBody>
        </p:sp>
        <p:sp>
          <p:nvSpPr>
            <p:cNvPr id="95" name="직사각형 94"/>
            <p:cNvSpPr/>
            <p:nvPr/>
          </p:nvSpPr>
          <p:spPr>
            <a:xfrm rot="5400000">
              <a:off x="5382819" y="3950188"/>
              <a:ext cx="724926" cy="161995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SHA1</a:t>
              </a:r>
              <a:endParaRPr lang="ko-KR" altLang="en-US" sz="900" dirty="0"/>
            </a:p>
          </p:txBody>
        </p:sp>
        <p:sp>
          <p:nvSpPr>
            <p:cNvPr id="99" name="직사각형 98"/>
            <p:cNvSpPr/>
            <p:nvPr/>
          </p:nvSpPr>
          <p:spPr>
            <a:xfrm rot="5400000">
              <a:off x="5078889" y="3934927"/>
              <a:ext cx="724926" cy="192518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SHA512</a:t>
              </a:r>
              <a:endParaRPr lang="ko-KR" altLang="en-US" sz="900" dirty="0"/>
            </a:p>
          </p:txBody>
        </p:sp>
        <p:sp>
          <p:nvSpPr>
            <p:cNvPr id="98" name="직사각형 97"/>
            <p:cNvSpPr/>
            <p:nvPr/>
          </p:nvSpPr>
          <p:spPr>
            <a:xfrm rot="5400000">
              <a:off x="5234703" y="3751454"/>
              <a:ext cx="724926" cy="255548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b="1" dirty="0"/>
                <a:t>SHA256</a:t>
              </a:r>
              <a:endParaRPr lang="ko-KR" altLang="en-US" sz="9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86023" y="3517720"/>
            <a:ext cx="841059" cy="1411727"/>
            <a:chOff x="6186023" y="3517720"/>
            <a:chExt cx="841059" cy="1411727"/>
          </a:xfrm>
        </p:grpSpPr>
        <p:sp>
          <p:nvSpPr>
            <p:cNvPr id="101" name="직사각형 100"/>
            <p:cNvSpPr/>
            <p:nvPr/>
          </p:nvSpPr>
          <p:spPr>
            <a:xfrm rot="5400000">
              <a:off x="5934049" y="3921652"/>
              <a:ext cx="697313" cy="193365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RSA1024</a:t>
              </a:r>
              <a:endParaRPr lang="ko-KR" altLang="en-US" sz="900" dirty="0"/>
            </a:p>
          </p:txBody>
        </p:sp>
        <p:sp>
          <p:nvSpPr>
            <p:cNvPr id="104" name="직사각형 103"/>
            <p:cNvSpPr/>
            <p:nvPr/>
          </p:nvSpPr>
          <p:spPr>
            <a:xfrm rot="5400000">
              <a:off x="6308611" y="4210975"/>
              <a:ext cx="1259768" cy="177175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ECDSA prime256v1</a:t>
              </a:r>
              <a:endParaRPr lang="ko-KR" altLang="en-US" sz="900" dirty="0"/>
            </a:p>
          </p:txBody>
        </p:sp>
        <p:sp>
          <p:nvSpPr>
            <p:cNvPr id="103" name="직사각형 102"/>
            <p:cNvSpPr/>
            <p:nvPr/>
          </p:nvSpPr>
          <p:spPr>
            <a:xfrm rot="5400000">
              <a:off x="6132486" y="4192267"/>
              <a:ext cx="1259767" cy="214589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ECDSA secp192k1</a:t>
              </a:r>
              <a:endParaRPr lang="ko-KR" altLang="en-US" sz="900" dirty="0"/>
            </a:p>
          </p:txBody>
        </p:sp>
        <p:sp>
          <p:nvSpPr>
            <p:cNvPr id="102" name="직사각형 101"/>
            <p:cNvSpPr/>
            <p:nvPr/>
          </p:nvSpPr>
          <p:spPr>
            <a:xfrm rot="5400000">
              <a:off x="5962199" y="4186425"/>
              <a:ext cx="1259768" cy="22627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ECDSA secp112r1</a:t>
              </a:r>
              <a:endParaRPr lang="ko-KR" altLang="en-US" sz="900" dirty="0"/>
            </a:p>
          </p:txBody>
        </p:sp>
        <p:sp>
          <p:nvSpPr>
            <p:cNvPr id="7" name="직사각형 6"/>
            <p:cNvSpPr/>
            <p:nvPr/>
          </p:nvSpPr>
          <p:spPr>
            <a:xfrm rot="5400000">
              <a:off x="6100768" y="3746037"/>
              <a:ext cx="697313" cy="240679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b="1" dirty="0"/>
                <a:t>RSA2048</a:t>
              </a:r>
              <a:endParaRPr lang="ko-KR" altLang="en-US" sz="9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301275" y="3521759"/>
            <a:ext cx="1245586" cy="1126363"/>
            <a:chOff x="7301275" y="3521759"/>
            <a:chExt cx="1245586" cy="1126363"/>
          </a:xfrm>
        </p:grpSpPr>
        <p:sp>
          <p:nvSpPr>
            <p:cNvPr id="109" name="직사각형 108"/>
            <p:cNvSpPr/>
            <p:nvPr/>
          </p:nvSpPr>
          <p:spPr>
            <a:xfrm rot="5400000">
              <a:off x="7955400" y="4056661"/>
              <a:ext cx="974408" cy="20851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DES3</a:t>
              </a:r>
              <a:endParaRPr lang="ko-KR" altLang="en-US" sz="1400" dirty="0"/>
            </a:p>
          </p:txBody>
        </p:sp>
        <p:sp>
          <p:nvSpPr>
            <p:cNvPr id="108" name="직사각형 107"/>
            <p:cNvSpPr/>
            <p:nvPr/>
          </p:nvSpPr>
          <p:spPr>
            <a:xfrm rot="5400000">
              <a:off x="7799718" y="4056661"/>
              <a:ext cx="974408" cy="20851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DES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 rot="5400000">
              <a:off x="7651105" y="4056661"/>
              <a:ext cx="974408" cy="20851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base64</a:t>
              </a:r>
              <a:endParaRPr lang="ko-KR" altLang="en-US" sz="1400" dirty="0"/>
            </a:p>
          </p:txBody>
        </p:sp>
        <p:sp>
          <p:nvSpPr>
            <p:cNvPr id="111" name="직사각형 110"/>
            <p:cNvSpPr/>
            <p:nvPr/>
          </p:nvSpPr>
          <p:spPr>
            <a:xfrm rot="5400000">
              <a:off x="6918328" y="4056661"/>
              <a:ext cx="974408" cy="20851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SEED</a:t>
              </a:r>
              <a:endParaRPr lang="ko-KR" altLang="en-US" sz="1400" dirty="0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044924" y="4056661"/>
              <a:ext cx="974408" cy="20851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SEED-ECB</a:t>
              </a:r>
              <a:endParaRPr lang="ko-KR" altLang="en-US" sz="1400" dirty="0"/>
            </a:p>
          </p:txBody>
        </p:sp>
        <p:sp>
          <p:nvSpPr>
            <p:cNvPr id="113" name="직사각형 112"/>
            <p:cNvSpPr/>
            <p:nvPr/>
          </p:nvSpPr>
          <p:spPr>
            <a:xfrm rot="5400000">
              <a:off x="7177155" y="4053160"/>
              <a:ext cx="974408" cy="215516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SEED-CBC</a:t>
              </a:r>
              <a:endParaRPr lang="ko-KR" altLang="en-US" sz="1400" dirty="0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7327939" y="4056661"/>
              <a:ext cx="974408" cy="20851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/>
                <a:t>AES-128-ECB</a:t>
              </a:r>
              <a:endParaRPr lang="ko-KR" altLang="en-US" sz="1400" dirty="0"/>
            </a:p>
          </p:txBody>
        </p:sp>
        <p:sp>
          <p:nvSpPr>
            <p:cNvPr id="105" name="직사각형 104"/>
            <p:cNvSpPr/>
            <p:nvPr/>
          </p:nvSpPr>
          <p:spPr>
            <a:xfrm rot="5400000">
              <a:off x="7470576" y="3879858"/>
              <a:ext cx="974408" cy="258210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ko-KR" sz="900" b="1" dirty="0"/>
                <a:t>AES-128-CBC</a:t>
              </a:r>
              <a:endParaRPr lang="ko-KR" altLang="en-US" sz="1400" b="1" dirty="0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5177080" y="4762582"/>
            <a:ext cx="827202" cy="224601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해시</a:t>
            </a:r>
            <a:endParaRPr lang="ko-KR" altLang="en-US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6168093" y="4762582"/>
            <a:ext cx="858989" cy="21941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서명</a:t>
            </a:r>
            <a:endParaRPr lang="ko-KR" altLang="en-US" sz="1400" dirty="0"/>
          </a:p>
        </p:txBody>
      </p:sp>
      <p:sp>
        <p:nvSpPr>
          <p:cNvPr id="116" name="직사각형 115"/>
          <p:cNvSpPr/>
          <p:nvPr/>
        </p:nvSpPr>
        <p:spPr>
          <a:xfrm>
            <a:off x="7301275" y="4762582"/>
            <a:ext cx="1245586" cy="21941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대칭키암호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 rot="5400000">
            <a:off x="6795137" y="3416275"/>
            <a:ext cx="149053" cy="3361726"/>
          </a:xfrm>
          <a:prstGeom prst="rightBrace">
            <a:avLst>
              <a:gd name="adj1" fmla="val 2738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124009" y="2878997"/>
            <a:ext cx="3422851" cy="48581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init</a:t>
            </a:r>
            <a:r>
              <a:rPr lang="en-US" altLang="ko-KR" sz="900" dirty="0"/>
              <a:t>( ), sign( ), verify( ), hash( ), encrypt( ), decrypt( )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5124009" y="2269919"/>
            <a:ext cx="3422851" cy="48581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예제</a:t>
            </a:r>
            <a:r>
              <a:rPr lang="en-US" altLang="ko-KR" sz="900" dirty="0"/>
              <a:t>: GMMP </a:t>
            </a:r>
            <a:r>
              <a:rPr lang="ko-KR" altLang="en-US" sz="900" dirty="0"/>
              <a:t>응용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13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/>
          <p:cNvSpPr>
            <a:spLocks noChangeArrowheads="1"/>
          </p:cNvSpPr>
          <p:nvPr/>
        </p:nvSpPr>
        <p:spPr bwMode="gray">
          <a:xfrm>
            <a:off x="384459" y="677686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hangingPunct="0">
              <a:lnSpc>
                <a:spcPct val="125000"/>
              </a:lnSpc>
              <a:spcAft>
                <a:spcPts val="174"/>
              </a:spcAft>
              <a:tabLst>
                <a:tab pos="3520021" algn="l"/>
              </a:tabLst>
              <a:defRPr/>
            </a:pP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단말 내에서 중요 시스템의 임의적인 변경사항을 원격에서 확인하여 제품의 </a:t>
            </a:r>
            <a:r>
              <a:rPr lang="ko-KR" altLang="en-US" sz="1477" b="1" dirty="0" err="1">
                <a:latin typeface="맑은 고딕" pitchFamily="50" charset="-127"/>
                <a:ea typeface="맑은 고딕" pitchFamily="50" charset="-127"/>
              </a:rPr>
              <a:t>보안성을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 확인하여 보안 이슈 발생 시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즉각적인 확인 및 대응이 가능한 기술 개발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885" y="1807658"/>
            <a:ext cx="407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1200" b="1" dirty="0" smtClean="0">
                <a:latin typeface="+mn-ea"/>
              </a:rPr>
              <a:t> 원격에서 </a:t>
            </a:r>
            <a:r>
              <a:rPr lang="ko-KR" altLang="en-US" sz="1200" b="1" dirty="0">
                <a:latin typeface="+mn-ea"/>
              </a:rPr>
              <a:t>시스템이 정상인지 여부를 검증하여 즉각적인 파악 및 대응이 가능하도록 구현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8885" y="1680950"/>
            <a:ext cx="4142043" cy="482638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85" y="2406950"/>
            <a:ext cx="407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 BIOS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특정 파일 및 프로세스 등에 </a:t>
            </a:r>
            <a:r>
              <a:rPr lang="en-US" altLang="ko-KR" sz="1200" b="1" dirty="0">
                <a:latin typeface="+mn-ea"/>
              </a:rPr>
              <a:t>secure boot </a:t>
            </a:r>
            <a:r>
              <a:rPr lang="ko-KR" altLang="en-US" sz="1200" b="1" dirty="0">
                <a:latin typeface="+mn-ea"/>
              </a:rPr>
              <a:t>가 관할하지 못하는 영역으로 보안 커버리지 확대</a:t>
            </a:r>
            <a:endParaRPr lang="en-US" altLang="ko-KR" sz="1200" b="1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520305" y="2267683"/>
            <a:ext cx="372184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 bwMode="auto">
          <a:xfrm>
            <a:off x="1741408" y="1541782"/>
            <a:ext cx="1402338" cy="2698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개발 방안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4012765" y="278872"/>
            <a:ext cx="4704866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④ 보안 프레임워크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원격 검증 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시스템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41188" y="3474329"/>
            <a:ext cx="4032000" cy="2251785"/>
            <a:chOff x="441188" y="3303352"/>
            <a:chExt cx="4032000" cy="225178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441188" y="3549573"/>
              <a:ext cx="90944" cy="1846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585204" y="3695732"/>
              <a:ext cx="964496" cy="3680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Bootloader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585204" y="4231819"/>
              <a:ext cx="964496" cy="3680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Kernel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620966" y="3303352"/>
              <a:ext cx="107112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marR="0" indent="-179388" algn="l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0000"/>
                <a:buFont typeface="Wingdings" pitchFamily="2" charset="2"/>
                <a:buNone/>
                <a:tabLst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</a:rPr>
                <a:t>Secure Boot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1988906" y="3549573"/>
              <a:ext cx="2484282" cy="1846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1800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2732192" y="3303352"/>
              <a:ext cx="11400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marR="0" indent="-179388" algn="l" defTabSz="914400" rtl="0" eaLnBrk="0" fontAlgn="base" latinLnBrk="1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0000"/>
                <a:buFont typeface="Wingdings" pitchFamily="2" charset="2"/>
                <a:buNone/>
                <a:tabLst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</a:rPr>
                <a:t>Trusted Boot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2047396" y="3721613"/>
              <a:ext cx="964496" cy="878226"/>
            </a:xfrm>
            <a:prstGeom prst="roundRect">
              <a:avLst/>
            </a:prstGeom>
            <a:pattFill prst="zigZ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Measured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태고딕" pitchFamily="18" charset="-127"/>
                  <a:cs typeface="Arials"/>
                </a:rPr>
                <a:t>boot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3393964" y="3955117"/>
              <a:ext cx="964496" cy="407203"/>
            </a:xfrm>
            <a:prstGeom prst="roundRect">
              <a:avLst/>
            </a:prstGeom>
            <a:pattFill prst="zigZ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PCR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cxnSp>
          <p:nvCxnSpPr>
            <p:cNvPr id="73" name="직선 연결선 72"/>
            <p:cNvCxnSpPr>
              <a:stCxn id="66" idx="3"/>
            </p:cNvCxnSpPr>
            <p:nvPr/>
          </p:nvCxnSpPr>
          <p:spPr bwMode="auto">
            <a:xfrm>
              <a:off x="1549700" y="3879742"/>
              <a:ext cx="425240" cy="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1549700" y="4415829"/>
              <a:ext cx="425240" cy="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>
              <a:stCxn id="71" idx="3"/>
              <a:endCxn id="72" idx="1"/>
            </p:cNvCxnSpPr>
            <p:nvPr/>
          </p:nvCxnSpPr>
          <p:spPr bwMode="auto">
            <a:xfrm flipV="1">
              <a:off x="3011892" y="4158719"/>
              <a:ext cx="382072" cy="2007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직선 연결선 78"/>
            <p:cNvCxnSpPr>
              <a:stCxn id="71" idx="2"/>
            </p:cNvCxnSpPr>
            <p:nvPr/>
          </p:nvCxnSpPr>
          <p:spPr bwMode="auto">
            <a:xfrm>
              <a:off x="2529644" y="4599839"/>
              <a:ext cx="0" cy="51280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모서리가 둥근 직사각형 79"/>
            <p:cNvSpPr/>
            <p:nvPr/>
          </p:nvSpPr>
          <p:spPr bwMode="auto">
            <a:xfrm>
              <a:off x="2008960" y="5116024"/>
              <a:ext cx="964496" cy="439113"/>
            </a:xfrm>
            <a:prstGeom prst="roundRect">
              <a:avLst/>
            </a:prstGeom>
            <a:pattFill prst="zigZ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Attestation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client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 bwMode="auto">
            <a:xfrm>
              <a:off x="3365124" y="5113432"/>
              <a:ext cx="964496" cy="439113"/>
            </a:xfrm>
            <a:prstGeom prst="roundRect">
              <a:avLst/>
            </a:prstGeom>
            <a:pattFill prst="zigZ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Attestation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pitchFamily="34" charset="0"/>
                  <a:ea typeface="HY태고딕" pitchFamily="18" charset="-127"/>
                  <a:cs typeface="Arials"/>
                </a:rPr>
                <a:t>Server/Infra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cxnSp>
          <p:nvCxnSpPr>
            <p:cNvPr id="86" name="직선 연결선 85"/>
            <p:cNvCxnSpPr>
              <a:stCxn id="85" idx="1"/>
              <a:endCxn id="80" idx="3"/>
            </p:cNvCxnSpPr>
            <p:nvPr/>
          </p:nvCxnSpPr>
          <p:spPr bwMode="auto">
            <a:xfrm flipH="1">
              <a:off x="2973456" y="5332989"/>
              <a:ext cx="391668" cy="259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87" name="직선 연결선 86"/>
            <p:cNvCxnSpPr>
              <a:stCxn id="72" idx="2"/>
              <a:endCxn id="80" idx="0"/>
            </p:cNvCxnSpPr>
            <p:nvPr/>
          </p:nvCxnSpPr>
          <p:spPr bwMode="auto">
            <a:xfrm flipH="1">
              <a:off x="2491208" y="4362320"/>
              <a:ext cx="1385004" cy="75370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8" name="직사각형 87"/>
          <p:cNvSpPr/>
          <p:nvPr/>
        </p:nvSpPr>
        <p:spPr bwMode="auto">
          <a:xfrm>
            <a:off x="4739648" y="1680950"/>
            <a:ext cx="4142043" cy="482638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052697" y="1541782"/>
            <a:ext cx="1461286" cy="2698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의미 해설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63497" y="3137408"/>
            <a:ext cx="1486715" cy="26021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14253" y="2613231"/>
            <a:ext cx="3260829" cy="381685"/>
            <a:chOff x="3143746" y="3883968"/>
            <a:chExt cx="3260829" cy="276999"/>
          </a:xfrm>
        </p:grpSpPr>
        <p:cxnSp>
          <p:nvCxnSpPr>
            <p:cNvPr id="17" name="직선 화살표 연결선 16"/>
            <p:cNvCxnSpPr/>
            <p:nvPr/>
          </p:nvCxnSpPr>
          <p:spPr>
            <a:xfrm flipH="1">
              <a:off x="3143746" y="4114800"/>
              <a:ext cx="2899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43746" y="3883968"/>
              <a:ext cx="3260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② 검증정보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부트이력과 현재 상태 제출요구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14252" y="5807184"/>
            <a:ext cx="3090888" cy="381685"/>
            <a:chOff x="3143746" y="5498284"/>
            <a:chExt cx="3090888" cy="276999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3143746" y="5764695"/>
              <a:ext cx="2899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22271" y="5498284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③ 검증 정보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부트이력과 현재 상태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제출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06231" y="3736072"/>
            <a:ext cx="1196111" cy="89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lang="ko-KR" altLang="en-US" sz="1200" dirty="0"/>
              <a:t>④ 정보를 신뢰할 수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954915" y="3137408"/>
            <a:ext cx="1240331" cy="26021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ko-KR" sz="1200" dirty="0"/>
              <a:t>Device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32336" y="4400026"/>
            <a:ext cx="1285487" cy="165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lang="ko-KR" altLang="en-US" sz="1200" dirty="0"/>
              <a:t>⑤ 서버가 신뢰할 수 있는 주체</a:t>
            </a:r>
            <a:r>
              <a:rPr lang="en-US" altLang="ko-KR" sz="1200" dirty="0"/>
              <a:t>(TPM)</a:t>
            </a:r>
            <a:r>
              <a:rPr lang="ko-KR" altLang="en-US" sz="1200" dirty="0"/>
              <a:t>가 정보에 대해 서명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06231" y="4657202"/>
            <a:ext cx="1653311" cy="139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lang="ko-KR" altLang="en-US" sz="1200" dirty="0"/>
              <a:t>⑥ 부트이력과 현재상태에  대한 정보임을 확신할 수 있으므로 비교 후 상태 판정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932336" y="3639114"/>
            <a:ext cx="1285487" cy="89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lang="ko-KR" altLang="en-US" sz="1200" dirty="0"/>
              <a:t>① 부트이력 보관</a:t>
            </a:r>
            <a:r>
              <a:rPr lang="en-US" altLang="ko-KR" sz="1200" dirty="0"/>
              <a:t>, </a:t>
            </a:r>
            <a:r>
              <a:rPr lang="ko-KR" altLang="en-US" sz="1200" dirty="0"/>
              <a:t>현재 상태 수집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29529" y="1865541"/>
            <a:ext cx="407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 </a:t>
            </a:r>
            <a:r>
              <a:rPr lang="ko-KR" altLang="en-US" sz="1200" b="1" dirty="0" smtClean="0">
                <a:latin typeface="+mn-ea"/>
              </a:rPr>
              <a:t>시스템의 </a:t>
            </a:r>
            <a:r>
              <a:rPr lang="ko-KR" altLang="en-US" sz="1200" b="1" dirty="0" err="1" smtClean="0">
                <a:latin typeface="+mn-ea"/>
              </a:rPr>
              <a:t>무결성을</a:t>
            </a:r>
            <a:r>
              <a:rPr lang="ko-KR" altLang="en-US" sz="1200" b="1" dirty="0" smtClean="0">
                <a:latin typeface="+mn-ea"/>
              </a:rPr>
              <a:t> 원격</a:t>
            </a:r>
            <a:r>
              <a:rPr lang="en-US" altLang="ko-KR" sz="1200" b="1" dirty="0" smtClean="0">
                <a:latin typeface="+mn-ea"/>
              </a:rPr>
              <a:t>(backend server)</a:t>
            </a:r>
            <a:r>
              <a:rPr lang="ko-KR" altLang="en-US" sz="1200" b="1" dirty="0" smtClean="0">
                <a:latin typeface="+mn-ea"/>
              </a:rPr>
              <a:t>에서 검증</a:t>
            </a:r>
            <a:endParaRPr lang="en-US" altLang="ko-KR" sz="1200" b="1" dirty="0" smtClean="0"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HW</a:t>
            </a:r>
            <a:r>
              <a:rPr lang="ko-KR" altLang="en-US" sz="1200" b="1" dirty="0" smtClean="0">
                <a:latin typeface="+mn-ea"/>
              </a:rPr>
              <a:t>에서 계산된 각 구성요소의 </a:t>
            </a:r>
            <a:r>
              <a:rPr lang="ko-KR" altLang="en-US" sz="1200" b="1" dirty="0" err="1" smtClean="0">
                <a:latin typeface="+mn-ea"/>
              </a:rPr>
              <a:t>해시값을</a:t>
            </a:r>
            <a:r>
              <a:rPr lang="ko-KR" altLang="en-US" sz="1200" b="1" dirty="0" smtClean="0">
                <a:latin typeface="+mn-ea"/>
              </a:rPr>
              <a:t> 기반으로 단말의 신뢰도를 확인하는 시스템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4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AutoShape 66"/>
          <p:cNvSpPr>
            <a:spLocks noChangeArrowheads="1"/>
          </p:cNvSpPr>
          <p:nvPr/>
        </p:nvSpPr>
        <p:spPr bwMode="gray">
          <a:xfrm>
            <a:off x="384459" y="677686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hangingPunct="0">
              <a:lnSpc>
                <a:spcPct val="125000"/>
              </a:lnSpc>
              <a:spcAft>
                <a:spcPts val="174"/>
              </a:spcAft>
              <a:tabLst>
                <a:tab pos="3520021" algn="l"/>
              </a:tabLst>
              <a:defRPr/>
            </a:pPr>
            <a:r>
              <a:rPr lang="ko-KR" altLang="en-US" sz="1477" b="1" dirty="0">
                <a:latin typeface="맑은 고딕" pitchFamily="50" charset="-127"/>
                <a:ea typeface="맑은 고딕" pitchFamily="50" charset="-127"/>
              </a:rPr>
              <a:t>사용자가 쉽게 향상된 보안기능을 사용할 수 있는 환경을 제공</a:t>
            </a:r>
            <a:r>
              <a:rPr lang="en-US" altLang="ko-KR" sz="1477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77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98885" y="1680951"/>
            <a:ext cx="4142043" cy="446143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741408" y="1541782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사용자 환경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8834" y="1825849"/>
            <a:ext cx="3904018" cy="793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1000" b="1" dirty="0">
                <a:solidFill>
                  <a:schemeClr val="tx1"/>
                </a:solidFill>
              </a:rPr>
              <a:t>타겟 사용자</a:t>
            </a:r>
            <a:endParaRPr kumimoji="1" lang="en-US" altLang="ko-KR" sz="1000" b="1" dirty="0">
              <a:solidFill>
                <a:schemeClr val="tx1"/>
              </a:solidFill>
            </a:endParaRPr>
          </a:p>
          <a:p>
            <a:pPr marL="171450" indent="-171450"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IoT</a:t>
            </a:r>
            <a:r>
              <a:rPr kumimoji="1" lang="en-US" altLang="ko-KR" sz="1000" dirty="0">
                <a:solidFill>
                  <a:schemeClr val="tx1"/>
                </a:solidFill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</a:rPr>
              <a:t>장비 제조사의 개발자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171450" indent="-171450"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kumimoji="1" lang="en-US" altLang="ko-KR" sz="1000" dirty="0" err="1">
                <a:solidFill>
                  <a:schemeClr val="tx1"/>
                </a:solidFill>
              </a:rPr>
              <a:t>ThingPlug</a:t>
            </a:r>
            <a:r>
              <a:rPr kumimoji="1" lang="ko-KR" altLang="en-US" sz="1000" dirty="0">
                <a:solidFill>
                  <a:schemeClr val="tx1"/>
                </a:solidFill>
              </a:rPr>
              <a:t>에 접속하는 개인디바이스 제작자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marL="171450" indent="-171450"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solidFill>
                  <a:schemeClr val="tx1"/>
                </a:solidFill>
              </a:rPr>
              <a:t>자체 원격 검증 환경을 구축하려는 </a:t>
            </a:r>
            <a:r>
              <a:rPr kumimoji="1" lang="en-US" altLang="ko-KR" sz="1000" dirty="0">
                <a:solidFill>
                  <a:schemeClr val="tx1"/>
                </a:solidFill>
              </a:rPr>
              <a:t>B2B/B2G </a:t>
            </a:r>
            <a:r>
              <a:rPr kumimoji="1" lang="ko-KR" altLang="en-US" sz="1000" dirty="0">
                <a:solidFill>
                  <a:schemeClr val="tx1"/>
                </a:solidFill>
              </a:rPr>
              <a:t>고객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8834" y="2883691"/>
            <a:ext cx="3904018" cy="8854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1000" b="1" dirty="0">
                <a:solidFill>
                  <a:schemeClr val="tx1"/>
                </a:solidFill>
              </a:rPr>
              <a:t>제공 내역</a:t>
            </a:r>
            <a:endParaRPr kumimoji="1" lang="en-US" altLang="ko-KR" sz="1000" b="1" dirty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50" dirty="0" err="1"/>
              <a:t>ThingPlug</a:t>
            </a:r>
            <a:r>
              <a:rPr lang="ko-KR" altLang="en-US" sz="1050" dirty="0"/>
              <a:t>에 접속할 수 있는 권한</a:t>
            </a:r>
            <a:r>
              <a:rPr lang="en-US" altLang="ko-KR" sz="1050" dirty="0"/>
              <a:t>, </a:t>
            </a:r>
            <a:r>
              <a:rPr lang="ko-KR" altLang="en-US" sz="1050" dirty="0"/>
              <a:t>이에 필요한 조건</a:t>
            </a:r>
            <a:endParaRPr lang="en-US" altLang="ko-KR" sz="1050" dirty="0"/>
          </a:p>
          <a:p>
            <a:pPr marL="357188" lvl="3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Trusted Boot </a:t>
            </a:r>
          </a:p>
          <a:p>
            <a:pPr marL="357188" lvl="3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HW Crypto library + </a:t>
            </a:r>
            <a:r>
              <a:rPr lang="ko-KR" altLang="en-US" sz="1050" dirty="0"/>
              <a:t>검증용 프로그램</a:t>
            </a:r>
            <a:endParaRPr lang="en-US" altLang="ko-KR" sz="1050" dirty="0"/>
          </a:p>
          <a:p>
            <a:pPr marL="357188" lvl="3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원격 검증에 필요한 </a:t>
            </a:r>
            <a:r>
              <a:rPr lang="en-US" altLang="ko-KR" sz="1050" dirty="0"/>
              <a:t>API, library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528834" y="2753856"/>
            <a:ext cx="390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528834" y="4038005"/>
            <a:ext cx="3904018" cy="562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1000" b="1" dirty="0">
                <a:solidFill>
                  <a:schemeClr val="tx1"/>
                </a:solidFill>
              </a:rPr>
              <a:t>과정</a:t>
            </a:r>
            <a:endParaRPr kumimoji="1" lang="en-US" altLang="ko-KR" sz="1000" b="1" dirty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원격 검증 대상</a:t>
            </a:r>
            <a:r>
              <a:rPr lang="en-US" altLang="ko-KR" sz="1050" dirty="0"/>
              <a:t>, </a:t>
            </a:r>
            <a:r>
              <a:rPr lang="ko-KR" altLang="en-US" sz="1050" dirty="0"/>
              <a:t>정보 등록</a:t>
            </a:r>
            <a:endParaRPr lang="en-US" altLang="ko-KR" sz="105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원격 검증 서비스 및 주기적 검증</a:t>
            </a:r>
            <a:endParaRPr lang="en-US" altLang="ko-KR" sz="105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28834" y="3908170"/>
            <a:ext cx="390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4670877" y="1680951"/>
            <a:ext cx="4142043" cy="446143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013400" y="1541782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서버 구성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65400" y="3459507"/>
            <a:ext cx="725336" cy="813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dirty="0"/>
              <a:t>사용자 장치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272551" y="2248287"/>
            <a:ext cx="978450" cy="37067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Privacy CA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6269353" y="3902816"/>
            <a:ext cx="978450" cy="37067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 </a:t>
            </a:r>
            <a:r>
              <a:rPr lang="ko-KR" altLang="en-US" sz="1000" dirty="0"/>
              <a:t>상태 조회 서버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69353" y="3495822"/>
            <a:ext cx="978450" cy="37067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 </a:t>
            </a:r>
            <a:r>
              <a:rPr lang="ko-KR" altLang="en-US" sz="1000" dirty="0"/>
              <a:t>서버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269353" y="3088828"/>
            <a:ext cx="978450" cy="37067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 </a:t>
            </a:r>
            <a:r>
              <a:rPr lang="ko-KR" altLang="en-US" sz="1000" dirty="0"/>
              <a:t>등록 요청 수신 서버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674888" y="3044883"/>
            <a:ext cx="808599" cy="38759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 </a:t>
            </a:r>
            <a:r>
              <a:rPr lang="ko-KR" altLang="en-US" sz="1000" dirty="0"/>
              <a:t>대상</a:t>
            </a:r>
            <a:endParaRPr lang="en-US" altLang="ko-KR" sz="1000" dirty="0"/>
          </a:p>
          <a:p>
            <a:pPr algn="ctr"/>
            <a:r>
              <a:rPr lang="ko-KR" altLang="en-US" sz="1000" dirty="0"/>
              <a:t>장치 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74889" y="3543304"/>
            <a:ext cx="808599" cy="38759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 </a:t>
            </a:r>
            <a:r>
              <a:rPr lang="ko-KR" altLang="en-US" sz="1000" dirty="0"/>
              <a:t>실행 결과</a:t>
            </a:r>
          </a:p>
        </p:txBody>
      </p:sp>
      <p:cxnSp>
        <p:nvCxnSpPr>
          <p:cNvPr id="53" name="직선 화살표 연결선 52"/>
          <p:cNvCxnSpPr>
            <a:stCxn id="46" idx="3"/>
            <a:endCxn id="47" idx="1"/>
          </p:cNvCxnSpPr>
          <p:nvPr/>
        </p:nvCxnSpPr>
        <p:spPr>
          <a:xfrm flipV="1">
            <a:off x="5690736" y="2433626"/>
            <a:ext cx="581815" cy="1432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3"/>
            <a:endCxn id="50" idx="1"/>
          </p:cNvCxnSpPr>
          <p:nvPr/>
        </p:nvCxnSpPr>
        <p:spPr>
          <a:xfrm flipV="1">
            <a:off x="5690736" y="3274167"/>
            <a:ext cx="578617" cy="5922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9" idx="1"/>
          </p:cNvCxnSpPr>
          <p:nvPr/>
        </p:nvCxnSpPr>
        <p:spPr>
          <a:xfrm flipV="1">
            <a:off x="5690736" y="3681161"/>
            <a:ext cx="578617" cy="185288"/>
          </a:xfrm>
          <a:prstGeom prst="straightConnector1">
            <a:avLst/>
          </a:prstGeom>
          <a:ln w="31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6" idx="3"/>
            <a:endCxn id="48" idx="1"/>
          </p:cNvCxnSpPr>
          <p:nvPr/>
        </p:nvCxnSpPr>
        <p:spPr>
          <a:xfrm>
            <a:off x="5690736" y="3866449"/>
            <a:ext cx="578617" cy="22170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0" idx="3"/>
            <a:endCxn id="51" idx="1"/>
          </p:cNvCxnSpPr>
          <p:nvPr/>
        </p:nvCxnSpPr>
        <p:spPr>
          <a:xfrm flipV="1">
            <a:off x="7247803" y="3238680"/>
            <a:ext cx="427085" cy="354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1" idx="1"/>
            <a:endCxn id="49" idx="3"/>
          </p:cNvCxnSpPr>
          <p:nvPr/>
        </p:nvCxnSpPr>
        <p:spPr>
          <a:xfrm flipH="1">
            <a:off x="7247803" y="3238680"/>
            <a:ext cx="427085" cy="44248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8" idx="3"/>
            <a:endCxn id="52" idx="1"/>
          </p:cNvCxnSpPr>
          <p:nvPr/>
        </p:nvCxnSpPr>
        <p:spPr>
          <a:xfrm flipV="1">
            <a:off x="7247803" y="3737101"/>
            <a:ext cx="427086" cy="35105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1"/>
            <a:endCxn id="49" idx="3"/>
          </p:cNvCxnSpPr>
          <p:nvPr/>
        </p:nvCxnSpPr>
        <p:spPr>
          <a:xfrm flipH="1" flipV="1">
            <a:off x="7247803" y="3681161"/>
            <a:ext cx="427086" cy="559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519143" y="4895564"/>
            <a:ext cx="3904018" cy="7238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1000" b="1" dirty="0">
                <a:solidFill>
                  <a:schemeClr val="tx1"/>
                </a:solidFill>
              </a:rPr>
              <a:t>구현</a:t>
            </a:r>
            <a:r>
              <a:rPr kumimoji="1" lang="en-US" altLang="ko-KR" sz="100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00" b="1" dirty="0">
                <a:solidFill>
                  <a:schemeClr val="tx1"/>
                </a:solidFill>
              </a:rPr>
              <a:t>확장</a:t>
            </a:r>
            <a:r>
              <a:rPr kumimoji="1" lang="en-US" altLang="ko-KR" sz="1000" b="1" dirty="0">
                <a:solidFill>
                  <a:schemeClr val="tx1"/>
                </a:solidFill>
              </a:rPr>
              <a:t>) </a:t>
            </a:r>
            <a:r>
              <a:rPr kumimoji="1" lang="ko-KR" altLang="en-US" sz="1000" b="1" dirty="0">
                <a:solidFill>
                  <a:schemeClr val="tx1"/>
                </a:solidFill>
              </a:rPr>
              <a:t>대상</a:t>
            </a:r>
            <a:endParaRPr kumimoji="1" lang="en-US" altLang="ko-KR" sz="1000" b="1" dirty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암호화 라이브러리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ThingPlug</a:t>
            </a:r>
            <a:r>
              <a:rPr lang="en-US" altLang="ko-KR" sz="1050" dirty="0"/>
              <a:t> GMMP</a:t>
            </a:r>
            <a:r>
              <a:rPr lang="ko-KR" altLang="en-US" sz="1050" dirty="0"/>
              <a:t>의 키 등록 프로토콜</a:t>
            </a:r>
            <a:endParaRPr lang="en-US" altLang="ko-KR" sz="105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원격 검증 시스템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ThingPlug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CONTROL_Status_Check</a:t>
            </a:r>
            <a:r>
              <a:rPr lang="en-US" altLang="ko-KR" sz="1050" dirty="0"/>
              <a:t> </a:t>
            </a:r>
            <a:r>
              <a:rPr lang="ko-KR" altLang="en-US" sz="1050" dirty="0"/>
              <a:t>프로토콜</a:t>
            </a:r>
            <a:endParaRPr lang="en-US" altLang="ko-KR" sz="105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28834" y="4751527"/>
            <a:ext cx="390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171060" y="2832934"/>
            <a:ext cx="1181432" cy="157689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ko-KR" sz="900" dirty="0"/>
              <a:t>RA </a:t>
            </a:r>
            <a:r>
              <a:rPr lang="ko-KR" altLang="en-US" sz="900" dirty="0"/>
              <a:t>서버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884652" y="1955545"/>
            <a:ext cx="2802147" cy="402781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ko-KR" sz="900" dirty="0" err="1"/>
              <a:t>ThingPlug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6562968" y="5062283"/>
            <a:ext cx="844600" cy="62822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ko-KR" altLang="en-US" sz="1100" dirty="0"/>
              <a:t>서버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436847" y="4949554"/>
            <a:ext cx="844600" cy="62822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ko-KR" altLang="en-US" sz="1100" dirty="0"/>
              <a:t>서버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95460" y="4831500"/>
            <a:ext cx="844600" cy="62822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ko-KR" altLang="en-US" sz="1100" dirty="0"/>
              <a:t>서버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69339" y="4714958"/>
            <a:ext cx="844600" cy="62822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ThingPlug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</a:t>
            </a:r>
          </a:p>
        </p:txBody>
      </p:sp>
      <p:cxnSp>
        <p:nvCxnSpPr>
          <p:cNvPr id="69" name="직선 화살표 연결선 68"/>
          <p:cNvCxnSpPr>
            <a:stCxn id="46" idx="3"/>
            <a:endCxn id="68" idx="1"/>
          </p:cNvCxnSpPr>
          <p:nvPr/>
        </p:nvCxnSpPr>
        <p:spPr>
          <a:xfrm>
            <a:off x="5690736" y="3866449"/>
            <a:ext cx="478603" cy="116261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4777" y="3930898"/>
            <a:ext cx="787779" cy="337583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ko-KR" sz="800" dirty="0"/>
              <a:t>TPM</a:t>
            </a:r>
          </a:p>
          <a:p>
            <a:pPr algn="l"/>
            <a:r>
              <a:rPr lang="en-US" altLang="ko-KR" sz="800" dirty="0"/>
              <a:t>Trusted Boot</a:t>
            </a:r>
            <a:endParaRPr lang="ko-KR" altLang="en-US" sz="800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012765" y="278872"/>
            <a:ext cx="4704866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④ 보안 프레임워크</a:t>
            </a:r>
            <a:r>
              <a:rPr lang="en-US" altLang="ko-KR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원격 검증 </a:t>
            </a:r>
            <a:r>
              <a:rPr lang="ko-KR" altLang="en-US" sz="1662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41109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012542"/>
              </p:ext>
            </p:extLst>
          </p:nvPr>
        </p:nvGraphicFramePr>
        <p:xfrm>
          <a:off x="334107" y="888696"/>
          <a:ext cx="8695592" cy="58550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29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25">
                  <a:extLst>
                    <a:ext uri="{9D8B030D-6E8A-4147-A177-3AD203B41FA5}">
                      <a16:colId xmlns:a16="http://schemas.microsoft.com/office/drawing/2014/main" xmlns="" val="113199855"/>
                    </a:ext>
                  </a:extLst>
                </a:gridCol>
                <a:gridCol w="964411">
                  <a:extLst>
                    <a:ext uri="{9D8B030D-6E8A-4147-A177-3AD203B41FA5}">
                      <a16:colId xmlns:a16="http://schemas.microsoft.com/office/drawing/2014/main" xmlns="" val="2600396204"/>
                    </a:ext>
                  </a:extLst>
                </a:gridCol>
                <a:gridCol w="1086949">
                  <a:extLst>
                    <a:ext uri="{9D8B030D-6E8A-4147-A177-3AD203B41FA5}">
                      <a16:colId xmlns:a16="http://schemas.microsoft.com/office/drawing/2014/main" xmlns="" val="2237092797"/>
                    </a:ext>
                  </a:extLst>
                </a:gridCol>
                <a:gridCol w="1086949">
                  <a:extLst>
                    <a:ext uri="{9D8B030D-6E8A-4147-A177-3AD203B41FA5}">
                      <a16:colId xmlns:a16="http://schemas.microsoft.com/office/drawing/2014/main" xmlns="" val="1635223933"/>
                    </a:ext>
                  </a:extLst>
                </a:gridCol>
                <a:gridCol w="1086949">
                  <a:extLst>
                    <a:ext uri="{9D8B030D-6E8A-4147-A177-3AD203B41FA5}">
                      <a16:colId xmlns:a16="http://schemas.microsoft.com/office/drawing/2014/main" xmlns="" val="3890504352"/>
                    </a:ext>
                  </a:extLst>
                </a:gridCol>
                <a:gridCol w="1086949">
                  <a:extLst>
                    <a:ext uri="{9D8B030D-6E8A-4147-A177-3AD203B41FA5}">
                      <a16:colId xmlns:a16="http://schemas.microsoft.com/office/drawing/2014/main" xmlns="" val="2491976400"/>
                    </a:ext>
                  </a:extLst>
                </a:gridCol>
                <a:gridCol w="1086949">
                  <a:extLst>
                    <a:ext uri="{9D8B030D-6E8A-4147-A177-3AD203B41FA5}">
                      <a16:colId xmlns:a16="http://schemas.microsoft.com/office/drawing/2014/main" xmlns="" val="1734060722"/>
                    </a:ext>
                  </a:extLst>
                </a:gridCol>
              </a:tblGrid>
              <a:tr h="532273"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4874043"/>
                  </a:ext>
                </a:extLst>
              </a:tr>
              <a:tr h="53227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서명툴</a:t>
                      </a:r>
                      <a:r>
                        <a:rPr lang="ko-KR" altLang="en-US" sz="1200" dirty="0" smtClean="0"/>
                        <a:t> 개발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5322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Security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SecureBoot#1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7963573"/>
                  </a:ext>
                </a:extLst>
              </a:tr>
              <a:tr h="532273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Secure</a:t>
                      </a:r>
                      <a:r>
                        <a:rPr lang="en-US" altLang="ko-KR" sz="1200" baseline="0" dirty="0"/>
                        <a:t>Boot#2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3393403"/>
                  </a:ext>
                </a:extLst>
              </a:tr>
              <a:tr h="53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Remote Attestation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8438491"/>
                  </a:ext>
                </a:extLst>
              </a:tr>
              <a:tr h="53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표준 </a:t>
                      </a:r>
                      <a:r>
                        <a:rPr lang="en-US" altLang="ko-KR" sz="1200" dirty="0" err="1"/>
                        <a:t>CryptoLib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2182432"/>
                  </a:ext>
                </a:extLst>
              </a:tr>
              <a:tr h="532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업데이트씽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FOTA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22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코니퍼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펌웨어서명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2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펌웨어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배포관리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5543385"/>
                  </a:ext>
                </a:extLst>
              </a:tr>
              <a:tr h="5322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 검증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보안성</a:t>
                      </a:r>
                      <a:r>
                        <a:rPr lang="ko-KR" altLang="en-US" sz="1200" dirty="0"/>
                        <a:t>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527052"/>
                  </a:ext>
                </a:extLst>
              </a:tr>
              <a:tr h="5322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692955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30108" y="6469186"/>
            <a:ext cx="2133600" cy="365125"/>
          </a:xfrm>
        </p:spPr>
        <p:txBody>
          <a:bodyPr/>
          <a:lstStyle/>
          <a:p>
            <a:fld id="{9F21DA12-1A8F-499A-B78B-596F30D3F8D8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802" y="12014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항목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1558" y="924450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월</a:t>
            </a:r>
          </a:p>
        </p:txBody>
      </p:sp>
      <p:sp>
        <p:nvSpPr>
          <p:cNvPr id="9" name="왼쪽/오른쪽 화살표 8"/>
          <p:cNvSpPr/>
          <p:nvPr/>
        </p:nvSpPr>
        <p:spPr>
          <a:xfrm>
            <a:off x="2892668" y="2091104"/>
            <a:ext cx="2200554" cy="1858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5093222" y="2662692"/>
            <a:ext cx="1572911" cy="203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2892668" y="3243834"/>
            <a:ext cx="547095" cy="94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6873280" y="5887202"/>
            <a:ext cx="1074227" cy="219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7947507" y="6373375"/>
            <a:ext cx="721360" cy="219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2892666" y="4364496"/>
            <a:ext cx="2200555" cy="219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878814" y="3569363"/>
            <a:ext cx="1010213" cy="337222"/>
            <a:chOff x="4878814" y="3131213"/>
            <a:chExt cx="1010213" cy="337222"/>
          </a:xfrm>
        </p:grpSpPr>
        <p:sp>
          <p:nvSpPr>
            <p:cNvPr id="12" name="왼쪽/오른쪽 화살표 11"/>
            <p:cNvSpPr/>
            <p:nvPr/>
          </p:nvSpPr>
          <p:spPr>
            <a:xfrm>
              <a:off x="4984229" y="3340370"/>
              <a:ext cx="869917" cy="1280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8814" y="3131213"/>
              <a:ext cx="10102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표준</a:t>
              </a:r>
              <a:r>
                <a:rPr lang="en-US" altLang="ko-KR" sz="1100" dirty="0"/>
                <a:t>API</a:t>
              </a:r>
              <a:r>
                <a:rPr lang="ko-KR" altLang="en-US" sz="1100" dirty="0"/>
                <a:t> 선정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26066" y="3797647"/>
            <a:ext cx="940066" cy="334482"/>
            <a:chOff x="5726066" y="3359497"/>
            <a:chExt cx="940066" cy="334482"/>
          </a:xfrm>
        </p:grpSpPr>
        <p:sp>
          <p:nvSpPr>
            <p:cNvPr id="18" name="왼쪽/오른쪽 화살표 17"/>
            <p:cNvSpPr/>
            <p:nvPr/>
          </p:nvSpPr>
          <p:spPr>
            <a:xfrm>
              <a:off x="5796215" y="3565914"/>
              <a:ext cx="869917" cy="1280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6066" y="3359497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샘플앱제작</a:t>
              </a:r>
              <a:endParaRPr lang="ko-KR" altLang="en-US" sz="11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72969" y="30411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설계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526149" y="304117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기본 서비스 제작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7596" y="324759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UI, CA,</a:t>
            </a:r>
            <a:endParaRPr lang="ko-KR" altLang="en-US" sz="1100" dirty="0"/>
          </a:p>
        </p:txBody>
      </p:sp>
      <p:sp>
        <p:nvSpPr>
          <p:cNvPr id="40" name="왼쪽/오른쪽 화살표 39"/>
          <p:cNvSpPr/>
          <p:nvPr/>
        </p:nvSpPr>
        <p:spPr>
          <a:xfrm>
            <a:off x="3520064" y="3263649"/>
            <a:ext cx="1459424" cy="94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4333127" y="3462002"/>
            <a:ext cx="1459424" cy="94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921037" y="29886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디바이스 등록</a:t>
            </a:r>
            <a:r>
              <a:rPr lang="en-US" altLang="ko-KR" sz="1100" dirty="0"/>
              <a:t>, </a:t>
            </a:r>
            <a:r>
              <a:rPr lang="ko-KR" altLang="en-US" sz="1100" dirty="0"/>
              <a:t>운영서비스</a:t>
            </a:r>
          </a:p>
        </p:txBody>
      </p:sp>
      <p:sp>
        <p:nvSpPr>
          <p:cNvPr id="43" name="왼쪽/오른쪽 화살표 42"/>
          <p:cNvSpPr/>
          <p:nvPr/>
        </p:nvSpPr>
        <p:spPr>
          <a:xfrm>
            <a:off x="5166296" y="3214536"/>
            <a:ext cx="1459424" cy="94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63799" y="3185453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사용자 제공 산출물 제작</a:t>
            </a:r>
          </a:p>
        </p:txBody>
      </p:sp>
      <p:sp>
        <p:nvSpPr>
          <p:cNvPr id="45" name="왼쪽/오른쪽 화살표 44"/>
          <p:cNvSpPr/>
          <p:nvPr/>
        </p:nvSpPr>
        <p:spPr>
          <a:xfrm>
            <a:off x="6635530" y="3411356"/>
            <a:ext cx="1459424" cy="94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595983" y="3694162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사용자 제공 산출물 제작</a:t>
            </a:r>
          </a:p>
        </p:txBody>
      </p:sp>
      <p:sp>
        <p:nvSpPr>
          <p:cNvPr id="47" name="왼쪽/오른쪽 화살표 46"/>
          <p:cNvSpPr/>
          <p:nvPr/>
        </p:nvSpPr>
        <p:spPr>
          <a:xfrm>
            <a:off x="6667714" y="3920065"/>
            <a:ext cx="1072646" cy="839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>
            <a:off x="3677056" y="4780251"/>
            <a:ext cx="1022186" cy="219274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FOTA </a:t>
            </a:r>
            <a:r>
              <a:rPr lang="ko-KR" altLang="en-US" sz="1000" b="1" dirty="0" smtClean="0"/>
              <a:t>적용</a:t>
            </a:r>
            <a:endParaRPr lang="ko-KR" altLang="en-US" sz="1000" b="1" dirty="0"/>
          </a:p>
        </p:txBody>
      </p:sp>
      <p:sp>
        <p:nvSpPr>
          <p:cNvPr id="33" name="왼쪽/오른쪽 화살표 16"/>
          <p:cNvSpPr/>
          <p:nvPr/>
        </p:nvSpPr>
        <p:spPr>
          <a:xfrm>
            <a:off x="4699242" y="4780251"/>
            <a:ext cx="822083" cy="219274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서명적용</a:t>
            </a:r>
            <a:endParaRPr lang="en-US" altLang="ko-KR" sz="1000" b="1" dirty="0" smtClean="0"/>
          </a:p>
        </p:txBody>
      </p:sp>
      <p:sp>
        <p:nvSpPr>
          <p:cNvPr id="34" name="Rounded Rectangular Callout 2"/>
          <p:cNvSpPr/>
          <p:nvPr/>
        </p:nvSpPr>
        <p:spPr>
          <a:xfrm>
            <a:off x="5665455" y="4298627"/>
            <a:ext cx="1625308" cy="443958"/>
          </a:xfrm>
          <a:prstGeom prst="wedgeRoundRectCallout">
            <a:avLst>
              <a:gd name="adj1" fmla="val -108664"/>
              <a:gd name="adj2" fmla="val 7178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서명툴 완료 시점 이후</a:t>
            </a:r>
            <a:r>
              <a:rPr lang="en-US" altLang="ko-KR" sz="105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FOTA agent</a:t>
            </a:r>
            <a:r>
              <a:rPr lang="ko-KR" altLang="en-US" sz="1050" dirty="0" smtClean="0">
                <a:solidFill>
                  <a:schemeClr val="tx1"/>
                </a:solidFill>
              </a:rPr>
              <a:t>에 적용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왼쪽/오른쪽 화살표 8"/>
          <p:cNvSpPr/>
          <p:nvPr/>
        </p:nvSpPr>
        <p:spPr>
          <a:xfrm>
            <a:off x="2647066" y="1592749"/>
            <a:ext cx="1602710" cy="89683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/>
          <p:nvPr/>
        </p:nvCxnSpPr>
        <p:spPr>
          <a:xfrm rot="16200000" flipH="1">
            <a:off x="2919133" y="3013079"/>
            <a:ext cx="3097817" cy="43652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왼쪽/오른쪽 화살표 47"/>
          <p:cNvSpPr/>
          <p:nvPr/>
        </p:nvSpPr>
        <p:spPr>
          <a:xfrm>
            <a:off x="3613332" y="5369426"/>
            <a:ext cx="3259947" cy="94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154237" y="494625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ko-KR" altLang="en-US" sz="1100" kern="1200" dirty="0" err="1">
                <a:solidFill>
                  <a:srgbClr val="000000"/>
                </a:solidFill>
              </a:rPr>
              <a:t>통합데스트</a:t>
            </a:r>
            <a:r>
              <a:rPr lang="ko-KR" altLang="en-US" sz="1100" kern="1200" dirty="0">
                <a:solidFill>
                  <a:srgbClr val="000000"/>
                </a:solidFill>
              </a:rPr>
              <a:t> 및 안정화</a:t>
            </a:r>
          </a:p>
        </p:txBody>
      </p:sp>
      <p:sp>
        <p:nvSpPr>
          <p:cNvPr id="52" name="왼쪽/오른쪽 화살표 51"/>
          <p:cNvSpPr/>
          <p:nvPr/>
        </p:nvSpPr>
        <p:spPr>
          <a:xfrm>
            <a:off x="6225967" y="5172156"/>
            <a:ext cx="1721539" cy="10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575751" y="5142371"/>
            <a:ext cx="17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1100" kern="1200" dirty="0">
                <a:solidFill>
                  <a:srgbClr val="000000"/>
                </a:solidFill>
                <a:latin typeface="맑은 고딕"/>
                <a:cs typeface="+mn-cs"/>
              </a:rPr>
              <a:t>서버 관리기능 개발</a:t>
            </a:r>
          </a:p>
        </p:txBody>
      </p:sp>
    </p:spTree>
    <p:extLst>
      <p:ext uri="{BB962C8B-B14F-4D97-AF65-F5344CB8AC3E}">
        <p14:creationId xmlns:p14="http://schemas.microsoft.com/office/powerpoint/2010/main" val="141889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Q&amp;A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4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Backup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02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6187735" y="278872"/>
            <a:ext cx="2787483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② </a:t>
            </a:r>
            <a:r>
              <a:rPr lang="ko-KR" altLang="en-US" sz="1662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서명 시스템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98885" y="1845365"/>
            <a:ext cx="4161942" cy="47409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1741408" y="1703331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전체 구조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592285" y="1845365"/>
            <a:ext cx="4161942" cy="47409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934808" y="1703331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주요 내용</a:t>
            </a:r>
            <a:r>
              <a:rPr lang="en-US" altLang="ko-KR" sz="1292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670865" y="2882840"/>
            <a:ext cx="3567252" cy="2735227"/>
          </a:xfrm>
          <a:prstGeom prst="roundRect">
            <a:avLst>
              <a:gd name="adj" fmla="val 82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err="1" smtClean="0">
                <a:latin typeface="+mj-ea"/>
                <a:ea typeface="+mj-ea"/>
                <a:cs typeface="Arials"/>
              </a:rPr>
              <a:t>IoT</a:t>
            </a:r>
            <a:r>
              <a:rPr kumimoji="1" lang="ko-KR" altLang="en-US" sz="1200" b="1" dirty="0" smtClean="0">
                <a:latin typeface="+mj-ea"/>
                <a:ea typeface="+mj-ea"/>
                <a:cs typeface="Arials"/>
              </a:rPr>
              <a:t>진단시스템</a:t>
            </a:r>
            <a:r>
              <a:rPr kumimoji="1" lang="en-US" altLang="ko-KR" sz="1200" b="1" baseline="30000" dirty="0" smtClean="0">
                <a:latin typeface="+mj-ea"/>
                <a:ea typeface="+mj-ea"/>
                <a:cs typeface="Arials"/>
              </a:rPr>
              <a:t>MSDC</a:t>
            </a:r>
            <a:endParaRPr kumimoji="1" lang="en-US" altLang="ko-KR" sz="1200" dirty="0" smtClean="0">
              <a:latin typeface="+mj-ea"/>
              <a:ea typeface="+mj-ea"/>
              <a:cs typeface="Arial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Arials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3870464" y="4358281"/>
            <a:ext cx="249036" cy="1140035"/>
          </a:xfrm>
          <a:prstGeom prst="roundRect">
            <a:avLst/>
          </a:prstGeom>
          <a:solidFill>
            <a:srgbClr val="95B3B7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688954" y="6017202"/>
            <a:ext cx="1477774" cy="327295"/>
          </a:xfrm>
          <a:prstGeom prst="roundRect">
            <a:avLst>
              <a:gd name="adj" fmla="val 82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Arials"/>
              </a:rPr>
              <a:t>서버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Arials"/>
              </a:rPr>
              <a:t>키관리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Arials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Arials"/>
              </a:rPr>
              <a:t>HSM</a:t>
            </a:r>
          </a:p>
        </p:txBody>
      </p:sp>
      <p:cxnSp>
        <p:nvCxnSpPr>
          <p:cNvPr id="61" name="직선 화살표 연결선 60"/>
          <p:cNvCxnSpPr>
            <a:endCxn id="58" idx="2"/>
          </p:cNvCxnSpPr>
          <p:nvPr/>
        </p:nvCxnSpPr>
        <p:spPr bwMode="auto">
          <a:xfrm flipH="1" flipV="1">
            <a:off x="2454491" y="5618067"/>
            <a:ext cx="165" cy="3974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 bwMode="auto">
          <a:xfrm>
            <a:off x="1555969" y="5755286"/>
            <a:ext cx="1012054" cy="174604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err="1" smtClean="0">
                <a:latin typeface="+mn-ea"/>
                <a:cs typeface="Arials"/>
              </a:rPr>
              <a:t>펌웨어</a:t>
            </a:r>
            <a:r>
              <a:rPr kumimoji="1" lang="en-US" altLang="ko-KR" sz="900" dirty="0" smtClean="0">
                <a:latin typeface="+mn-ea"/>
                <a:cs typeface="Arials"/>
              </a:rPr>
              <a:t> </a:t>
            </a:r>
            <a:r>
              <a:rPr kumimoji="1" lang="ko-KR" altLang="en-US" sz="900" dirty="0" smtClean="0">
                <a:latin typeface="+mn-ea"/>
                <a:cs typeface="Arials"/>
              </a:rPr>
              <a:t>서명</a:t>
            </a:r>
            <a:endParaRPr kumimoji="1" lang="en-US" altLang="ko-KR" sz="900" dirty="0" smtClean="0">
              <a:latin typeface="+mn-ea"/>
              <a:cs typeface="Arials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789641" y="4026162"/>
            <a:ext cx="238250" cy="1379858"/>
          </a:xfrm>
          <a:prstGeom prst="roundRect">
            <a:avLst>
              <a:gd name="adj" fmla="val 2593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err="1" smtClean="0">
                <a:latin typeface="+mj-ea"/>
                <a:cs typeface="Arials"/>
              </a:rPr>
              <a:t>취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latin typeface="+mj-ea"/>
                <a:cs typeface="Arials"/>
              </a:rPr>
              <a:t>약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latin typeface="+mj-ea"/>
                <a:cs typeface="Arials"/>
              </a:rPr>
              <a:t>점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latin typeface="+mj-ea"/>
                <a:cs typeface="Arials"/>
              </a:rPr>
              <a:t>점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latin typeface="+mj-ea"/>
                <a:cs typeface="Arials"/>
              </a:rPr>
              <a:t>검</a:t>
            </a:r>
            <a:endParaRPr kumimoji="1" lang="en-US" altLang="ko-KR" sz="1050" dirty="0" smtClean="0">
              <a:latin typeface="+mj-ea"/>
              <a:cs typeface="Arials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1854148" y="4026162"/>
            <a:ext cx="238250" cy="1379858"/>
          </a:xfrm>
          <a:prstGeom prst="roundRect">
            <a:avLst>
              <a:gd name="adj" fmla="val 25931"/>
            </a:avLst>
          </a:prstGeom>
          <a:solidFill>
            <a:srgbClr val="95B3B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err="1" smtClean="0">
                <a:latin typeface="+mj-ea"/>
                <a:cs typeface="Arials"/>
              </a:rPr>
              <a:t>펌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err="1" smtClean="0">
                <a:latin typeface="+mj-ea"/>
                <a:cs typeface="Arials"/>
              </a:rPr>
              <a:t>웨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latin typeface="+mj-ea"/>
                <a:cs typeface="Arials"/>
              </a:rPr>
              <a:t>어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050" dirty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latin typeface="+mj-ea"/>
                <a:cs typeface="Arials"/>
              </a:rPr>
              <a:t>서</a:t>
            </a:r>
            <a:endParaRPr kumimoji="1" lang="en-US" altLang="ko-KR" sz="1050" dirty="0" smtClean="0">
              <a:latin typeface="+mj-ea"/>
              <a:cs typeface="Arials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>
                <a:latin typeface="+mj-ea"/>
                <a:cs typeface="Arials"/>
              </a:rPr>
              <a:t>명</a:t>
            </a:r>
            <a:endParaRPr kumimoji="1" lang="en-US" altLang="ko-KR" sz="1050" dirty="0" smtClean="0">
              <a:latin typeface="+mj-ea"/>
              <a:cs typeface="Arials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322297" y="4620216"/>
            <a:ext cx="561141" cy="520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dirty="0" err="1" smtClean="0">
                <a:latin typeface="Arial" pitchFamily="34" charset="0"/>
                <a:ea typeface="HY태고딕" pitchFamily="18" charset="-127"/>
                <a:cs typeface="Arials"/>
              </a:rPr>
              <a:t>펌웨</a:t>
            </a:r>
            <a:r>
              <a:rPr kumimoji="1" lang="ko-KR" altLang="en-US" sz="1100" dirty="0" err="1">
                <a:latin typeface="Arial" pitchFamily="34" charset="0"/>
                <a:ea typeface="HY태고딕" pitchFamily="18" charset="-127"/>
                <a:cs typeface="Arials"/>
              </a:rPr>
              <a:t>어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22297" y="5140819"/>
            <a:ext cx="561141" cy="2155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smtClean="0">
                <a:latin typeface="Arial" pitchFamily="34" charset="0"/>
                <a:ea typeface="HY태고딕" pitchFamily="18" charset="-127"/>
                <a:cs typeface="Arials"/>
              </a:rPr>
              <a:t>서</a:t>
            </a:r>
            <a:r>
              <a:rPr kumimoji="1" lang="ko-KR" altLang="en-US" sz="1100">
                <a:latin typeface="Arial" pitchFamily="34" charset="0"/>
                <a:ea typeface="HY태고딕" pitchFamily="18" charset="-127"/>
                <a:cs typeface="Arials"/>
              </a:rPr>
              <a:t>명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09282" y="3176735"/>
            <a:ext cx="561141" cy="736180"/>
            <a:chOff x="3194497" y="4280151"/>
            <a:chExt cx="527276" cy="60714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194497" y="4280151"/>
              <a:ext cx="527276" cy="4294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dirty="0" err="1" smtClean="0">
                  <a:latin typeface="Arial" pitchFamily="34" charset="0"/>
                  <a:ea typeface="HY태고딕" pitchFamily="18" charset="-127"/>
                  <a:cs typeface="Arials"/>
                </a:rPr>
                <a:t>펌웨</a:t>
              </a:r>
              <a:r>
                <a:rPr kumimoji="1" lang="ko-KR" altLang="en-US" sz="1100" dirty="0" err="1">
                  <a:latin typeface="Arial" pitchFamily="34" charset="0"/>
                  <a:ea typeface="HY태고딕" pitchFamily="18" charset="-127"/>
                  <a:cs typeface="Arials"/>
                </a:rPr>
                <a:t>어</a:t>
              </a: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3194497" y="4709505"/>
              <a:ext cx="527276" cy="17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smtClean="0">
                  <a:latin typeface="Arial" pitchFamily="34" charset="0"/>
                  <a:ea typeface="HY태고딕" pitchFamily="18" charset="-127"/>
                  <a:cs typeface="Arials"/>
                </a:rPr>
                <a:t>서</a:t>
              </a:r>
              <a:r>
                <a:rPr kumimoji="1" lang="ko-KR" altLang="en-US" sz="1100">
                  <a:latin typeface="Arial" pitchFamily="34" charset="0"/>
                  <a:ea typeface="HY태고딕" pitchFamily="18" charset="-127"/>
                  <a:cs typeface="Arials"/>
                </a:rPr>
                <a:t>명</a:t>
              </a: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611277" y="3176735"/>
            <a:ext cx="561141" cy="736180"/>
            <a:chOff x="3194497" y="4280151"/>
            <a:chExt cx="527276" cy="60714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3194497" y="4280151"/>
              <a:ext cx="527276" cy="4294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dirty="0" err="1" smtClean="0">
                  <a:latin typeface="Arial" pitchFamily="34" charset="0"/>
                  <a:ea typeface="HY태고딕" pitchFamily="18" charset="-127"/>
                  <a:cs typeface="Arials"/>
                </a:rPr>
                <a:t>펌웨</a:t>
              </a:r>
              <a:r>
                <a:rPr kumimoji="1" lang="ko-KR" altLang="en-US" sz="1100" dirty="0" err="1">
                  <a:latin typeface="Arial" pitchFamily="34" charset="0"/>
                  <a:ea typeface="HY태고딕" pitchFamily="18" charset="-127"/>
                  <a:cs typeface="Arials"/>
                </a:rPr>
                <a:t>어</a:t>
              </a: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194497" y="4709505"/>
              <a:ext cx="527276" cy="17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smtClean="0">
                  <a:latin typeface="Arial" pitchFamily="34" charset="0"/>
                  <a:ea typeface="HY태고딕" pitchFamily="18" charset="-127"/>
                  <a:cs typeface="Arials"/>
                </a:rPr>
                <a:t>서</a:t>
              </a:r>
              <a:r>
                <a:rPr kumimoji="1" lang="ko-KR" altLang="en-US" sz="1100">
                  <a:latin typeface="Arial" pitchFamily="34" charset="0"/>
                  <a:ea typeface="HY태고딕" pitchFamily="18" charset="-127"/>
                  <a:cs typeface="Arials"/>
                </a:rPr>
                <a:t>명</a:t>
              </a:r>
              <a:endPara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736601" y="3413213"/>
            <a:ext cx="561141" cy="736180"/>
            <a:chOff x="3194497" y="4280151"/>
            <a:chExt cx="527276" cy="60714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3194497" y="4280151"/>
              <a:ext cx="527276" cy="4294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dirty="0" err="1" smtClean="0">
                  <a:latin typeface="Arial" pitchFamily="34" charset="0"/>
                  <a:ea typeface="HY태고딕" pitchFamily="18" charset="-127"/>
                  <a:cs typeface="Arials"/>
                </a:rPr>
                <a:t>펌웨</a:t>
              </a:r>
              <a:r>
                <a:rPr kumimoji="1" lang="ko-KR" altLang="en-US" sz="1000" dirty="0" err="1">
                  <a:latin typeface="Arial" pitchFamily="34" charset="0"/>
                  <a:ea typeface="HY태고딕" pitchFamily="18" charset="-127"/>
                  <a:cs typeface="Arials"/>
                </a:rPr>
                <a:t>어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3194497" y="4709505"/>
              <a:ext cx="527276" cy="17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smtClean="0">
                  <a:latin typeface="Arial" pitchFamily="34" charset="0"/>
                  <a:ea typeface="HY태고딕" pitchFamily="18" charset="-127"/>
                  <a:cs typeface="Arials"/>
                </a:rPr>
                <a:t>서</a:t>
              </a:r>
              <a:r>
                <a:rPr kumimoji="1" lang="ko-KR" altLang="en-US" sz="1000">
                  <a:latin typeface="Arial" pitchFamily="34" charset="0"/>
                  <a:ea typeface="HY태고딕" pitchFamily="18" charset="-127"/>
                  <a:cs typeface="Arials"/>
                </a:rPr>
                <a:t>명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960272" y="3180722"/>
            <a:ext cx="561141" cy="736180"/>
            <a:chOff x="3194497" y="4280151"/>
            <a:chExt cx="527276" cy="60714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3194497" y="4280151"/>
              <a:ext cx="527276" cy="4294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dirty="0" err="1" smtClean="0">
                  <a:latin typeface="Arial" pitchFamily="34" charset="0"/>
                  <a:ea typeface="HY태고딕" pitchFamily="18" charset="-127"/>
                  <a:cs typeface="Arials"/>
                </a:rPr>
                <a:t>펌웨</a:t>
              </a:r>
              <a:r>
                <a:rPr kumimoji="1" lang="ko-KR" altLang="en-US" sz="1000" dirty="0" err="1">
                  <a:latin typeface="Arial" pitchFamily="34" charset="0"/>
                  <a:ea typeface="HY태고딕" pitchFamily="18" charset="-127"/>
                  <a:cs typeface="Arials"/>
                </a:rPr>
                <a:t>어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94497" y="4709505"/>
              <a:ext cx="527276" cy="17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smtClean="0">
                  <a:latin typeface="Arial" pitchFamily="34" charset="0"/>
                  <a:ea typeface="HY태고딕" pitchFamily="18" charset="-127"/>
                  <a:cs typeface="Arials"/>
                </a:rPr>
                <a:t>서</a:t>
              </a:r>
              <a:r>
                <a:rPr kumimoji="1" lang="ko-KR" altLang="en-US" sz="1000">
                  <a:latin typeface="Arial" pitchFamily="34" charset="0"/>
                  <a:ea typeface="HY태고딕" pitchFamily="18" charset="-127"/>
                  <a:cs typeface="Arials"/>
                </a:rPr>
                <a:t>명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43064" y="3176735"/>
            <a:ext cx="561141" cy="736180"/>
            <a:chOff x="3194497" y="4280151"/>
            <a:chExt cx="527276" cy="607145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194497" y="4280151"/>
              <a:ext cx="527276" cy="4294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dirty="0" err="1" smtClean="0">
                  <a:latin typeface="Arial" pitchFamily="34" charset="0"/>
                  <a:ea typeface="HY태고딕" pitchFamily="18" charset="-127"/>
                  <a:cs typeface="Arials"/>
                </a:rPr>
                <a:t>펌웨</a:t>
              </a:r>
              <a:r>
                <a:rPr kumimoji="1" lang="ko-KR" altLang="en-US" sz="1000" dirty="0" err="1">
                  <a:latin typeface="Arial" pitchFamily="34" charset="0"/>
                  <a:ea typeface="HY태고딕" pitchFamily="18" charset="-127"/>
                  <a:cs typeface="Arials"/>
                </a:rPr>
                <a:t>어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194497" y="4709505"/>
              <a:ext cx="527276" cy="17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smtClean="0">
                  <a:latin typeface="Arial" pitchFamily="34" charset="0"/>
                  <a:ea typeface="HY태고딕" pitchFamily="18" charset="-127"/>
                  <a:cs typeface="Arials"/>
                </a:rPr>
                <a:t>서</a:t>
              </a:r>
              <a:r>
                <a:rPr kumimoji="1" lang="ko-KR" altLang="en-US" sz="1000">
                  <a:latin typeface="Arial" pitchFamily="34" charset="0"/>
                  <a:ea typeface="HY태고딕" pitchFamily="18" charset="-127"/>
                  <a:cs typeface="Arials"/>
                </a:rPr>
                <a:t>명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115197" y="3176450"/>
            <a:ext cx="561141" cy="736180"/>
            <a:chOff x="3194497" y="4280151"/>
            <a:chExt cx="527276" cy="60714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3194497" y="4280151"/>
              <a:ext cx="527276" cy="4294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dirty="0" err="1" smtClean="0">
                  <a:latin typeface="Arial" pitchFamily="34" charset="0"/>
                  <a:ea typeface="HY태고딕" pitchFamily="18" charset="-127"/>
                  <a:cs typeface="Arials"/>
                </a:rPr>
                <a:t>펌웨</a:t>
              </a:r>
              <a:r>
                <a:rPr kumimoji="1" lang="ko-KR" altLang="en-US" sz="1000" dirty="0" err="1">
                  <a:latin typeface="Arial" pitchFamily="34" charset="0"/>
                  <a:ea typeface="HY태고딕" pitchFamily="18" charset="-127"/>
                  <a:cs typeface="Arials"/>
                </a:rPr>
                <a:t>어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3194497" y="4709505"/>
              <a:ext cx="527276" cy="17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smtClean="0">
                  <a:latin typeface="Arial" pitchFamily="34" charset="0"/>
                  <a:ea typeface="HY태고딕" pitchFamily="18" charset="-127"/>
                  <a:cs typeface="Arials"/>
                </a:rPr>
                <a:t>서</a:t>
              </a:r>
              <a:r>
                <a:rPr kumimoji="1" lang="ko-KR" altLang="en-US" sz="1000">
                  <a:latin typeface="Arial" pitchFamily="34" charset="0"/>
                  <a:ea typeface="HY태고딕" pitchFamily="18" charset="-127"/>
                  <a:cs typeface="Arials"/>
                </a:rPr>
                <a:t>명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endParaRPr>
            </a:p>
          </p:txBody>
        </p:sp>
      </p:grpSp>
      <p:sp>
        <p:nvSpPr>
          <p:cNvPr id="85" name="모서리가 둥근 직사각형 84"/>
          <p:cNvSpPr/>
          <p:nvPr/>
        </p:nvSpPr>
        <p:spPr bwMode="auto">
          <a:xfrm>
            <a:off x="2295514" y="3033207"/>
            <a:ext cx="1489564" cy="1309675"/>
          </a:xfrm>
          <a:prstGeom prst="round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011992" y="4896586"/>
            <a:ext cx="561141" cy="254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delta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011992" y="5151530"/>
            <a:ext cx="561141" cy="2155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dirty="0" smtClean="0">
                <a:latin typeface="Arial" pitchFamily="34" charset="0"/>
                <a:ea typeface="HY태고딕" pitchFamily="18" charset="-127"/>
                <a:cs typeface="Arials"/>
              </a:rPr>
              <a:t>서</a:t>
            </a:r>
            <a:r>
              <a:rPr kumimoji="1" lang="ko-KR" altLang="en-US" sz="1100" dirty="0">
                <a:latin typeface="Arial" pitchFamily="34" charset="0"/>
                <a:ea typeface="HY태고딕" pitchFamily="18" charset="-127"/>
                <a:cs typeface="Arials"/>
              </a:rPr>
              <a:t>명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3824009" y="4445592"/>
            <a:ext cx="333003" cy="9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kern="0" dirty="0" smtClean="0"/>
              <a:t>배</a:t>
            </a:r>
            <a:endParaRPr kumimoji="1" lang="en-US" altLang="ko-KR" sz="1000" b="1" kern="0" dirty="0" smtClean="0"/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포</a:t>
            </a:r>
            <a:endParaRPr kumimoji="1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kern="0" dirty="0" smtClean="0"/>
              <a:t>관</a:t>
            </a:r>
            <a:endParaRPr kumimoji="1" lang="en-US" altLang="ko-KR" sz="1000" b="1" kern="0" dirty="0" smtClean="0"/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리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cxnSp>
        <p:nvCxnSpPr>
          <p:cNvPr id="89" name="구부러진 연결선 88"/>
          <p:cNvCxnSpPr>
            <a:stCxn id="75" idx="2"/>
            <a:endCxn id="65" idx="0"/>
          </p:cNvCxnSpPr>
          <p:nvPr/>
        </p:nvCxnSpPr>
        <p:spPr bwMode="auto">
          <a:xfrm rot="5400000">
            <a:off x="2574609" y="4177652"/>
            <a:ext cx="470823" cy="414304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구부러진 연결선 89"/>
          <p:cNvCxnSpPr>
            <a:stCxn id="66" idx="2"/>
          </p:cNvCxnSpPr>
          <p:nvPr/>
        </p:nvCxnSpPr>
        <p:spPr bwMode="auto">
          <a:xfrm rot="16200000" flipH="1">
            <a:off x="2689143" y="5270120"/>
            <a:ext cx="261672" cy="43422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1" name="구부러진 연결선 90"/>
          <p:cNvCxnSpPr>
            <a:endCxn id="87" idx="2"/>
          </p:cNvCxnSpPr>
          <p:nvPr/>
        </p:nvCxnSpPr>
        <p:spPr bwMode="auto">
          <a:xfrm rot="5400000" flipH="1" flipV="1">
            <a:off x="3039346" y="5364851"/>
            <a:ext cx="250960" cy="2554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2" name="직선 화살표 연결선 91"/>
          <p:cNvCxnSpPr/>
          <p:nvPr/>
        </p:nvCxnSpPr>
        <p:spPr bwMode="auto">
          <a:xfrm>
            <a:off x="2883438" y="4701068"/>
            <a:ext cx="98702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직선 화살표 연결선 92"/>
          <p:cNvCxnSpPr>
            <a:stCxn id="87" idx="3"/>
          </p:cNvCxnSpPr>
          <p:nvPr/>
        </p:nvCxnSpPr>
        <p:spPr bwMode="auto">
          <a:xfrm flipV="1">
            <a:off x="3573133" y="5259318"/>
            <a:ext cx="297331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 bwMode="auto">
          <a:xfrm>
            <a:off x="2989422" y="4088646"/>
            <a:ext cx="536012" cy="2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ver1.0</a:t>
            </a:r>
            <a:endParaRPr kumimoji="1" lang="ko-KR" alt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2122570" y="5343871"/>
            <a:ext cx="536012" cy="2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ver2.0</a:t>
            </a:r>
            <a:endParaRPr kumimoji="1" lang="ko-KR" alt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201344" y="5349507"/>
            <a:ext cx="718550" cy="2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delta-1-2</a:t>
            </a:r>
            <a:endParaRPr kumimoji="1" lang="ko-KR" alt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cxnSp>
        <p:nvCxnSpPr>
          <p:cNvPr id="97" name="직선 화살표 연결선 96"/>
          <p:cNvCxnSpPr/>
          <p:nvPr/>
        </p:nvCxnSpPr>
        <p:spPr bwMode="auto">
          <a:xfrm>
            <a:off x="1029673" y="4759733"/>
            <a:ext cx="8174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 bwMode="auto">
          <a:xfrm>
            <a:off x="1123703" y="4475445"/>
            <a:ext cx="561141" cy="520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dirty="0" err="1" smtClean="0">
                <a:latin typeface="Arial" pitchFamily="34" charset="0"/>
                <a:ea typeface="HY태고딕" pitchFamily="18" charset="-127"/>
                <a:cs typeface="Arials"/>
              </a:rPr>
              <a:t>펌웨</a:t>
            </a:r>
            <a:r>
              <a:rPr kumimoji="1" lang="ko-KR" altLang="en-US" sz="1100" dirty="0" err="1">
                <a:latin typeface="Arial" pitchFamily="34" charset="0"/>
                <a:ea typeface="HY태고딕" pitchFamily="18" charset="-127"/>
                <a:cs typeface="Arials"/>
              </a:rPr>
              <a:t>어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99" name="직선 화살표 연결선 98"/>
          <p:cNvCxnSpPr/>
          <p:nvPr/>
        </p:nvCxnSpPr>
        <p:spPr bwMode="auto">
          <a:xfrm>
            <a:off x="2100574" y="4716091"/>
            <a:ext cx="2217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 bwMode="auto">
          <a:xfrm>
            <a:off x="3870464" y="3033883"/>
            <a:ext cx="249036" cy="1140035"/>
          </a:xfrm>
          <a:prstGeom prst="roundRect">
            <a:avLst/>
          </a:prstGeom>
          <a:solidFill>
            <a:srgbClr val="95B3B7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28481" y="3126058"/>
            <a:ext cx="333003" cy="9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이</a:t>
            </a:r>
            <a:endParaRPr kumimoji="1" lang="en-US" altLang="ko-KR" sz="1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력</a:t>
            </a:r>
            <a:endParaRPr kumimoji="1" lang="en-US" altLang="ko-KR" sz="1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관</a:t>
            </a:r>
            <a:endParaRPr kumimoji="1" lang="en-US" altLang="ko-KR" sz="1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50014" y="2209230"/>
            <a:ext cx="39719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b="1" u="sng" dirty="0" err="1"/>
              <a:t>펌웨어</a:t>
            </a:r>
            <a:r>
              <a:rPr lang="ko-KR" altLang="en-US" sz="1600" b="1" u="sng" dirty="0"/>
              <a:t> 서명에 필요한 </a:t>
            </a:r>
            <a:r>
              <a:rPr lang="ko-KR" altLang="en-US" sz="1600" b="1" u="sng" dirty="0" err="1"/>
              <a:t>인증키를</a:t>
            </a:r>
            <a:r>
              <a:rPr lang="ko-KR" altLang="en-US" sz="1600" b="1" u="sng" dirty="0"/>
              <a:t> </a:t>
            </a:r>
            <a:r>
              <a:rPr lang="en-US" altLang="ko-KR" sz="1600" b="1" u="sng" dirty="0"/>
              <a:t>HSM</a:t>
            </a:r>
            <a:r>
              <a:rPr lang="ko-KR" altLang="en-US" sz="1600" b="1" u="sng" dirty="0"/>
              <a:t>에 저장</a:t>
            </a:r>
            <a:endParaRPr lang="en-US" altLang="ko-KR" sz="1600" b="1" u="sng" dirty="0"/>
          </a:p>
          <a:p>
            <a:pPr marL="0" indent="0" algn="l">
              <a:buNone/>
            </a:pPr>
            <a:endParaRPr lang="en-US" altLang="ko-KR" b="1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/>
              <a:t>	HSM AGENT</a:t>
            </a:r>
            <a:r>
              <a:rPr lang="ko-KR" altLang="en-US" sz="1200" dirty="0"/>
              <a:t>가 설치되지 않은 서버나 </a:t>
            </a:r>
            <a:r>
              <a:rPr lang="en-US" altLang="ko-KR" sz="1200" dirty="0"/>
              <a:t>PC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부터 접근차단 및 </a:t>
            </a:r>
            <a:r>
              <a:rPr lang="ko-KR" altLang="en-US" sz="1200" dirty="0" err="1"/>
              <a:t>사이닝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서명 창구를 </a:t>
            </a:r>
            <a:r>
              <a:rPr lang="en-US" altLang="ko-KR" sz="1200" dirty="0"/>
              <a:t>HSM AGENT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이용한</a:t>
            </a:r>
            <a:r>
              <a:rPr lang="en-US" altLang="ko-KR" sz="1200" dirty="0" smtClean="0"/>
              <a:t> MSDC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단일화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MSDC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펌웨어</a:t>
            </a:r>
            <a:r>
              <a:rPr lang="ko-KR" altLang="en-US" sz="1200" dirty="0"/>
              <a:t> 서명 및 서명된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이력관리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서명된 </a:t>
            </a:r>
            <a:r>
              <a:rPr lang="ko-KR" altLang="en-US" sz="1200" dirty="0" err="1"/>
              <a:t>펌웨어를</a:t>
            </a:r>
            <a:r>
              <a:rPr lang="ko-KR" altLang="en-US" sz="1200" dirty="0"/>
              <a:t> </a:t>
            </a:r>
            <a:r>
              <a:rPr lang="en-US" altLang="ko-KR" sz="1200" dirty="0"/>
              <a:t>FOTA</a:t>
            </a:r>
            <a:r>
              <a:rPr lang="ko-KR" altLang="en-US" sz="1200" dirty="0"/>
              <a:t>서버에 </a:t>
            </a:r>
            <a:r>
              <a:rPr lang="ko-KR" altLang="en-US" sz="1200" dirty="0" smtClean="0"/>
              <a:t>전송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추가되는 </a:t>
            </a:r>
            <a:r>
              <a:rPr lang="en-US" altLang="ko-KR" sz="1200" dirty="0"/>
              <a:t>FOTA</a:t>
            </a:r>
            <a:r>
              <a:rPr lang="ko-KR" altLang="en-US" sz="1200" dirty="0"/>
              <a:t>서버들에게도 일관된 전송방법을 제공</a:t>
            </a:r>
          </a:p>
        </p:txBody>
      </p:sp>
      <p:sp>
        <p:nvSpPr>
          <p:cNvPr id="103" name="AutoShape 66"/>
          <p:cNvSpPr>
            <a:spLocks noChangeArrowheads="1"/>
          </p:cNvSpPr>
          <p:nvPr/>
        </p:nvSpPr>
        <p:spPr bwMode="gray">
          <a:xfrm>
            <a:off x="384459" y="667747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안전한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배포를 위해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MSDC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HSM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연동을 통한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 시스템 구축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5967" y="2203673"/>
            <a:ext cx="4074303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 HSM </a:t>
            </a:r>
            <a:r>
              <a:rPr lang="ko-KR" altLang="en-US" sz="1200" b="1" dirty="0" smtClean="0">
                <a:latin typeface="+mn-ea"/>
              </a:rPr>
              <a:t>연동을 통한 키 유출문제에 대한 근본적 방지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506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/>
          </p:cNvSpPr>
          <p:nvPr/>
        </p:nvSpPr>
        <p:spPr bwMode="auto">
          <a:xfrm>
            <a:off x="398885" y="278872"/>
            <a:ext cx="3176081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/>
              <a:t>3. </a:t>
            </a:r>
            <a:r>
              <a:rPr lang="ko-KR" altLang="en-US" sz="1800" dirty="0"/>
              <a:t>과제 세부사항</a:t>
            </a:r>
            <a:endParaRPr lang="ko-KR" altLang="en-US" sz="1846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266330" y="1525757"/>
            <a:ext cx="4294497" cy="47409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1741408" y="1383723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전체 구조 </a:t>
            </a: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592285" y="1525757"/>
            <a:ext cx="4161942" cy="47409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462" tIns="0" rIns="1661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844083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15">
              <a:solidFill>
                <a:schemeClr val="tx1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934808" y="1383723"/>
            <a:ext cx="1402338" cy="2840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5593" indent="-165593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ko-KR" altLang="en-US" sz="1292" b="1" dirty="0" smtClean="0">
                <a:latin typeface="맑은 고딕" pitchFamily="50" charset="-127"/>
                <a:ea typeface="맑은 고딕" pitchFamily="50" charset="-127"/>
              </a:rPr>
              <a:t>주요 내용</a:t>
            </a:r>
            <a:r>
              <a:rPr lang="en-US" altLang="ko-KR" sz="1292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1" lang="ko-KR" altLang="en-US" sz="1292" b="1" dirty="0">
              <a:solidFill>
                <a:schemeClr val="tx1"/>
              </a:solidFill>
            </a:endParaRPr>
          </a:p>
        </p:txBody>
      </p:sp>
      <p:sp>
        <p:nvSpPr>
          <p:cNvPr id="103" name="AutoShape 66"/>
          <p:cNvSpPr>
            <a:spLocks noChangeArrowheads="1"/>
          </p:cNvSpPr>
          <p:nvPr/>
        </p:nvSpPr>
        <p:spPr bwMode="gray">
          <a:xfrm>
            <a:off x="384459" y="667747"/>
            <a:ext cx="8375083" cy="734400"/>
          </a:xfrm>
          <a:prstGeom prst="roundRect">
            <a:avLst>
              <a:gd name="adj" fmla="val 10412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83077" tIns="39840" rIns="83077" bIns="39840" anchor="ctr"/>
          <a:lstStyle/>
          <a:p>
            <a:pPr eaLnBrk="0" latinLnBrk="0" hangingPunct="0">
              <a:lnSpc>
                <a:spcPct val="125000"/>
              </a:lnSpc>
              <a:spcAft>
                <a:spcPts val="189"/>
              </a:spcAft>
              <a:tabLst>
                <a:tab pos="3813261" algn="l"/>
              </a:tabLst>
              <a:defRPr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배포 시 이력관리를 통해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펌웨어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서명 및 배포 관리 시스템 구축</a:t>
            </a:r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5859261" y="268933"/>
            <a:ext cx="2858369" cy="312124"/>
          </a:xfrm>
          <a:prstGeom prst="rect">
            <a:avLst/>
          </a:prstGeom>
        </p:spPr>
        <p:txBody>
          <a:bodyPr/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② </a:t>
            </a:r>
            <a:r>
              <a:rPr lang="ko-KR" altLang="en-US" sz="1662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펌웨어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이력</a:t>
            </a:r>
            <a:r>
              <a:rPr lang="en-US" altLang="ko-KR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662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배포 관리</a:t>
            </a:r>
            <a:endParaRPr lang="ko-KR" altLang="en-US" sz="1662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455740" y="2085480"/>
            <a:ext cx="2061316" cy="2017067"/>
          </a:xfrm>
          <a:prstGeom prst="roundRect">
            <a:avLst>
              <a:gd name="adj" fmla="val 82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IoT</a:t>
            </a:r>
            <a:r>
              <a:rPr kumimoji="1" lang="ko-KR" altLang="en-US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진단시스템</a:t>
            </a:r>
            <a:r>
              <a:rPr kumimoji="1" lang="en-US" altLang="ko-KR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(MSDC)</a:t>
            </a:r>
            <a:endParaRPr kumimoji="1" lang="en-US" altLang="ko-KR" sz="120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kern="1200" dirty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887210" y="5377337"/>
            <a:ext cx="3230541" cy="824861"/>
          </a:xfrm>
          <a:prstGeom prst="roundRect">
            <a:avLst>
              <a:gd name="adj" fmla="val 740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68680" y="3512080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kumimoji="1" lang="ko-KR" altLang="en-US" sz="1000" b="1" dirty="0" smtClean="0">
                <a:solidFill>
                  <a:srgbClr val="000000"/>
                </a:solidFill>
                <a:latin typeface="맑은 고딕"/>
                <a:cs typeface="+mn-cs"/>
              </a:rPr>
              <a:t>개발자</a:t>
            </a:r>
          </a:p>
        </p:txBody>
      </p:sp>
      <p:pic>
        <p:nvPicPr>
          <p:cNvPr id="107" name="Picture 6" descr="https://cdn3.iconfinder.com/data/icons/seo-accessibility-usability-2-1/256/Coding-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0" y="3082723"/>
            <a:ext cx="476513" cy="5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07"/>
          <p:cNvSpPr/>
          <p:nvPr/>
        </p:nvSpPr>
        <p:spPr bwMode="auto">
          <a:xfrm>
            <a:off x="3640886" y="3093825"/>
            <a:ext cx="635797" cy="269928"/>
          </a:xfrm>
          <a:prstGeom prst="roundRect">
            <a:avLst>
              <a:gd name="adj" fmla="val 82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HSM</a:t>
            </a: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1316798" y="5720243"/>
            <a:ext cx="1008000" cy="432000"/>
          </a:xfrm>
          <a:prstGeom prst="roundRect">
            <a:avLst>
              <a:gd name="adj" fmla="val 740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ThingPlug</a:t>
            </a:r>
            <a:r>
              <a:rPr kumimoji="1" lang="en-US" altLang="ko-KR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/>
            </a:r>
            <a:br>
              <a:rPr kumimoji="1" lang="en-US" altLang="ko-KR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</a:br>
            <a:r>
              <a:rPr kumimoji="1" lang="ko-KR" altLang="en-US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배포서</a:t>
            </a:r>
            <a:r>
              <a:rPr kumimoji="1" lang="ko-KR" altLang="en-US" sz="1200" b="1" kern="1200" dirty="0">
                <a:solidFill>
                  <a:srgbClr val="000000"/>
                </a:solidFill>
                <a:latin typeface="맑은 고딕"/>
                <a:cs typeface="Arials"/>
              </a:rPr>
              <a:t>버</a:t>
            </a:r>
            <a:endParaRPr kumimoji="1" lang="ko-KR" altLang="en-US" sz="1200" b="1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2720820" y="5727706"/>
            <a:ext cx="1008000" cy="432000"/>
          </a:xfrm>
          <a:prstGeom prst="roundRect">
            <a:avLst>
              <a:gd name="adj" fmla="val 82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OEM</a:t>
            </a:r>
            <a:br>
              <a:rPr kumimoji="1" lang="en-US" altLang="ko-KR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</a:br>
            <a:r>
              <a:rPr kumimoji="1" lang="ko-KR" altLang="en-US" sz="12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배포서</a:t>
            </a:r>
            <a:r>
              <a:rPr kumimoji="1" lang="ko-KR" altLang="en-US" sz="1200" b="1" kern="1200" dirty="0">
                <a:solidFill>
                  <a:srgbClr val="000000"/>
                </a:solidFill>
                <a:latin typeface="맑은 고딕"/>
                <a:cs typeface="Arials"/>
              </a:rPr>
              <a:t>버</a:t>
            </a:r>
            <a:endParaRPr kumimoji="1" lang="ko-KR" altLang="en-US" sz="1200" b="1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cxnSp>
        <p:nvCxnSpPr>
          <p:cNvPr id="111" name="직선 화살표 연결선 110"/>
          <p:cNvCxnSpPr/>
          <p:nvPr/>
        </p:nvCxnSpPr>
        <p:spPr bwMode="auto">
          <a:xfrm>
            <a:off x="1146222" y="3372883"/>
            <a:ext cx="34607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 bwMode="auto">
          <a:xfrm>
            <a:off x="628198" y="2825771"/>
            <a:ext cx="518024" cy="268241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펌웨어</a:t>
            </a:r>
            <a:r>
              <a:rPr kumimoji="1" lang="ko-KR" altLang="en-US" sz="90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 </a:t>
            </a:r>
            <a:endParaRPr kumimoji="1" lang="en-US" altLang="ko-KR" sz="90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kern="1200" dirty="0">
                <a:solidFill>
                  <a:srgbClr val="000000"/>
                </a:solidFill>
                <a:latin typeface="맑은 고딕"/>
                <a:cs typeface="Arials"/>
              </a:rPr>
              <a:t> </a:t>
            </a:r>
            <a:r>
              <a:rPr kumimoji="1" lang="ko-KR" altLang="en-US" sz="90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등록</a:t>
            </a:r>
            <a:endParaRPr kumimoji="1" lang="en-US" altLang="ko-KR" sz="90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121138" y="5462385"/>
            <a:ext cx="2730519" cy="170954"/>
          </a:xfrm>
          <a:prstGeom prst="roundRect">
            <a:avLst>
              <a:gd name="adj" fmla="val 993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보호된</a:t>
            </a:r>
            <a:r>
              <a:rPr kumimoji="1" lang="en-US" altLang="ko-KR" sz="1000" b="1" kern="1200" dirty="0">
                <a:solidFill>
                  <a:srgbClr val="000000"/>
                </a:solidFill>
                <a:latin typeface="맑은 고딕"/>
                <a:cs typeface="Arials"/>
              </a:rPr>
              <a:t> </a:t>
            </a:r>
            <a:r>
              <a:rPr kumimoji="1" lang="ko-KR" altLang="en-US" sz="10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 </a:t>
            </a:r>
            <a:r>
              <a:rPr kumimoji="1" lang="ko-KR" altLang="en-US" sz="1000" b="1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펌웨어</a:t>
            </a:r>
            <a:r>
              <a:rPr kumimoji="1" lang="ko-KR" altLang="en-US" sz="1000" b="1" kern="1200" dirty="0" smtClean="0">
                <a:solidFill>
                  <a:srgbClr val="000000"/>
                </a:solidFill>
                <a:latin typeface="맑은 고딕"/>
                <a:cs typeface="Arials"/>
              </a:rPr>
              <a:t> 배포</a:t>
            </a:r>
            <a:endParaRPr kumimoji="1" lang="en-US" altLang="ko-KR" sz="1000" b="1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558764" y="2767890"/>
            <a:ext cx="206651" cy="1138002"/>
          </a:xfrm>
          <a:prstGeom prst="roundRect">
            <a:avLst>
              <a:gd name="adj" fmla="val 2593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취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약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점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점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검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2176891" y="2767890"/>
            <a:ext cx="206651" cy="1138002"/>
          </a:xfrm>
          <a:prstGeom prst="roundRect">
            <a:avLst>
              <a:gd name="adj" fmla="val 25931"/>
            </a:avLst>
          </a:prstGeom>
          <a:solidFill>
            <a:srgbClr val="95B3B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펌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err="1" smtClean="0">
                <a:solidFill>
                  <a:srgbClr val="000000"/>
                </a:solidFill>
                <a:latin typeface="맑은 고딕"/>
                <a:cs typeface="Arials"/>
              </a:rPr>
              <a:t>웨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어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50" kern="1200" dirty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 smtClean="0">
                <a:solidFill>
                  <a:srgbClr val="000000"/>
                </a:solidFill>
                <a:latin typeface="맑은 고딕"/>
                <a:cs typeface="Arials"/>
              </a:rPr>
              <a:t>서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kern="1200" dirty="0">
                <a:solidFill>
                  <a:srgbClr val="000000"/>
                </a:solidFill>
                <a:latin typeface="맑은 고딕"/>
                <a:cs typeface="Arials"/>
              </a:rPr>
              <a:t>명</a:t>
            </a:r>
            <a:endParaRPr kumimoji="1" lang="en-US" altLang="ko-KR" sz="1050" kern="1200" dirty="0" smtClean="0">
              <a:solidFill>
                <a:srgbClr val="000000"/>
              </a:solidFill>
              <a:latin typeface="맑은 고딕"/>
              <a:cs typeface="Arials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33195" y="3763138"/>
            <a:ext cx="486716" cy="2253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kern="1200" dirty="0" err="1" smtClean="0">
                <a:solidFill>
                  <a:srgbClr val="000000"/>
                </a:solidFill>
                <a:latin typeface="Arial" pitchFamily="34" charset="0"/>
                <a:ea typeface="HY태고딕" pitchFamily="18" charset="-127"/>
                <a:cs typeface="Arials"/>
              </a:rPr>
              <a:t>펌웨</a:t>
            </a:r>
            <a:r>
              <a:rPr kumimoji="1" lang="ko-KR" altLang="en-US" sz="1100" kern="1200" dirty="0" err="1">
                <a:solidFill>
                  <a:srgbClr val="000000"/>
                </a:solidFill>
                <a:latin typeface="Arial" pitchFamily="34" charset="0"/>
                <a:ea typeface="HY태고딕" pitchFamily="18" charset="-127"/>
                <a:cs typeface="Arials"/>
              </a:rPr>
              <a:t>어</a:t>
            </a:r>
            <a:endParaRPr kumimoji="1" lang="ko-KR" altLang="en-US" sz="1100" kern="1200" dirty="0" smtClean="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117" name="직선 화살표 연결선 116"/>
          <p:cNvCxnSpPr>
            <a:stCxn id="114" idx="3"/>
            <a:endCxn id="115" idx="1"/>
          </p:cNvCxnSpPr>
          <p:nvPr/>
        </p:nvCxnSpPr>
        <p:spPr bwMode="auto">
          <a:xfrm>
            <a:off x="1765415" y="3336891"/>
            <a:ext cx="4114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 bwMode="auto">
          <a:xfrm>
            <a:off x="2777256" y="2828330"/>
            <a:ext cx="428784" cy="470107"/>
          </a:xfrm>
          <a:prstGeom prst="roundRect">
            <a:avLst/>
          </a:prstGeom>
          <a:solidFill>
            <a:srgbClr val="95B3B7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9388" indent="-179388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kumimoji="1" lang="ko-KR" altLang="en-US" sz="1100" b="1" u="sng" dirty="0">
                <a:solidFill>
                  <a:srgbClr val="000000"/>
                </a:solidFill>
              </a:rPr>
              <a:t>이력</a:t>
            </a:r>
            <a:endParaRPr kumimoji="1" lang="en-US" altLang="ko-KR" sz="1100" b="1" u="sng" dirty="0">
              <a:solidFill>
                <a:srgbClr val="000000"/>
              </a:solidFill>
            </a:endParaRPr>
          </a:p>
          <a:p>
            <a:pPr marL="179388" indent="-179388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kumimoji="1" lang="ko-KR" altLang="en-US" sz="1100" b="1" u="sng" dirty="0">
                <a:solidFill>
                  <a:srgbClr val="000000"/>
                </a:solidFill>
              </a:rPr>
              <a:t>관리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kern="1200" dirty="0" smtClean="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119" name="직선 화살표 연결선 118"/>
          <p:cNvCxnSpPr>
            <a:stCxn id="115" idx="3"/>
          </p:cNvCxnSpPr>
          <p:nvPr/>
        </p:nvCxnSpPr>
        <p:spPr bwMode="auto">
          <a:xfrm>
            <a:off x="2383542" y="3336891"/>
            <a:ext cx="3558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 bwMode="auto">
          <a:xfrm>
            <a:off x="2777252" y="3372626"/>
            <a:ext cx="428784" cy="470107"/>
          </a:xfrm>
          <a:prstGeom prst="roundRect">
            <a:avLst/>
          </a:prstGeom>
          <a:solidFill>
            <a:srgbClr val="95B3B7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9388" indent="-179388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kumimoji="1" lang="ko-KR" altLang="en-US" sz="1100" b="1" u="sng" dirty="0" smtClean="0">
                <a:solidFill>
                  <a:srgbClr val="000000"/>
                </a:solidFill>
              </a:rPr>
              <a:t>배포</a:t>
            </a:r>
            <a:endParaRPr kumimoji="1" lang="en-US" altLang="ko-KR" sz="1100" b="1" u="sng" dirty="0" smtClean="0">
              <a:solidFill>
                <a:srgbClr val="000000"/>
              </a:solidFill>
            </a:endParaRPr>
          </a:p>
          <a:p>
            <a:pPr marL="179388" indent="-179388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kumimoji="1" lang="ko-KR" altLang="en-US" sz="1100" b="1" u="sng" dirty="0" smtClean="0">
                <a:solidFill>
                  <a:srgbClr val="000000"/>
                </a:solidFill>
              </a:rPr>
              <a:t>관리</a:t>
            </a:r>
            <a:endParaRPr kumimoji="1" lang="ko-KR" altLang="en-US" sz="1100" b="1" u="sng" dirty="0">
              <a:solidFill>
                <a:srgbClr val="000000"/>
              </a:solidFill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kern="1200" dirty="0" smtClean="0">
              <a:solidFill>
                <a:srgbClr val="000000"/>
              </a:solidFill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121" name="꺾인 연결선 120"/>
          <p:cNvCxnSpPr>
            <a:stCxn id="108" idx="0"/>
            <a:endCxn id="115" idx="0"/>
          </p:cNvCxnSpPr>
          <p:nvPr/>
        </p:nvCxnSpPr>
        <p:spPr>
          <a:xfrm rot="16200000" flipV="1">
            <a:off x="2956534" y="2091574"/>
            <a:ext cx="325935" cy="1678568"/>
          </a:xfrm>
          <a:prstGeom prst="bentConnector3">
            <a:avLst>
              <a:gd name="adj1" fmla="val 170137"/>
            </a:avLst>
          </a:prstGeom>
          <a:ln w="19050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위쪽/아래쪽 화살표 121"/>
          <p:cNvSpPr/>
          <p:nvPr/>
        </p:nvSpPr>
        <p:spPr>
          <a:xfrm>
            <a:off x="1019911" y="4312335"/>
            <a:ext cx="2850415" cy="708090"/>
          </a:xfrm>
          <a:prstGeom prst="upDownArrow">
            <a:avLst>
              <a:gd name="adj1" fmla="val 47736"/>
              <a:gd name="adj2" fmla="val 2113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SECURE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CHANNEL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650014" y="2557691"/>
            <a:ext cx="397192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400" b="1" u="sng" dirty="0" err="1" smtClean="0"/>
              <a:t>진단신청된</a:t>
            </a:r>
            <a:r>
              <a:rPr lang="ko-KR" altLang="en-US" sz="1400" b="1" u="sng" dirty="0" smtClean="0"/>
              <a:t> </a:t>
            </a:r>
            <a:r>
              <a:rPr lang="ko-KR" altLang="en-US" sz="1400" b="1" u="sng" dirty="0" err="1" smtClean="0"/>
              <a:t>펌웨어의</a:t>
            </a:r>
            <a:r>
              <a:rPr lang="ko-KR" altLang="en-US" sz="1400" b="1" u="sng" dirty="0" smtClean="0"/>
              <a:t> 진단</a:t>
            </a:r>
            <a:r>
              <a:rPr lang="en-US" altLang="ko-KR" sz="1400" b="1" u="sng" dirty="0" smtClean="0"/>
              <a:t>/</a:t>
            </a:r>
            <a:r>
              <a:rPr lang="ko-KR" altLang="en-US" sz="1400" b="1" u="sng" dirty="0" smtClean="0"/>
              <a:t>배포 이력 관리</a:t>
            </a:r>
            <a:endParaRPr lang="en-US" altLang="ko-KR" sz="1400" b="1" u="sng" dirty="0"/>
          </a:p>
          <a:p>
            <a:pPr marL="0" indent="0" algn="l">
              <a:buNone/>
            </a:pPr>
            <a:endParaRPr lang="en-US" altLang="ko-KR" sz="1200" b="1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진단 배포 시스템 단일화</a:t>
            </a:r>
            <a:endParaRPr lang="en-US" altLang="ko-KR" sz="1200" dirty="0" smtClean="0"/>
          </a:p>
          <a:p>
            <a:pPr marL="88900" lvl="1" algn="l" defTabSz="265113"/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펌웨어</a:t>
            </a:r>
            <a:r>
              <a:rPr lang="ko-KR" altLang="en-US" sz="1200" dirty="0" smtClean="0"/>
              <a:t>  진단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배포 이력 관리 제공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펌웨어의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Hash/MD5 </a:t>
            </a:r>
            <a:r>
              <a:rPr lang="ko-KR" altLang="en-US" sz="1200" dirty="0" smtClean="0"/>
              <a:t>값으로 전송되는 </a:t>
            </a:r>
            <a:r>
              <a:rPr lang="ko-KR" altLang="en-US" sz="1200" dirty="0" err="1" smtClean="0"/>
              <a:t>펌웨어의</a:t>
            </a:r>
            <a:r>
              <a:rPr lang="ko-KR" altLang="en-US" sz="1200" dirty="0" smtClean="0"/>
              <a:t> 유효성 확인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Email </a:t>
            </a:r>
            <a:r>
              <a:rPr lang="ko-KR" altLang="en-US" sz="1200" dirty="0" smtClean="0"/>
              <a:t>및 전화 등에 의존한 업무를 시스템을 통해 가능하게 하도록 함</a:t>
            </a:r>
            <a:endParaRPr lang="en-US" altLang="ko-KR" sz="1200" dirty="0"/>
          </a:p>
          <a:p>
            <a:pPr marL="176213" lvl="1" indent="-87313" algn="l" defTabSz="265113"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6331" y="1731621"/>
            <a:ext cx="428394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85"/>
              </a:lnSpc>
              <a:buFont typeface="Wingdings" pitchFamily="2" charset="2"/>
              <a:buChar char="l"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서명 및 배포에 대한 이력관리를 통한 사후대응체계 구축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6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55760" y="4864963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관련 회사 소개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8008"/>
              </p:ext>
            </p:extLst>
          </p:nvPr>
        </p:nvGraphicFramePr>
        <p:xfrm>
          <a:off x="636233" y="651276"/>
          <a:ext cx="7735410" cy="3882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183"/>
                <a:gridCol w="5043227"/>
              </a:tblGrid>
              <a:tr h="307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세부 기술 개발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SecurityPlatform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000" b="1" dirty="0" smtClean="0">
                          <a:hlinkClick r:id="rId2"/>
                        </a:rPr>
                        <a:t>http://www.securityplatform.co.kr/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① </a:t>
                      </a:r>
                      <a:r>
                        <a:rPr lang="ko-KR" altLang="en-US" sz="1400" dirty="0" err="1" smtClean="0"/>
                        <a:t>펌웨어</a:t>
                      </a:r>
                      <a:r>
                        <a:rPr lang="ko-KR" altLang="en-US" sz="1400" dirty="0" smtClean="0"/>
                        <a:t> 변조 방지 기술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펌웨어</a:t>
                      </a:r>
                      <a:r>
                        <a:rPr lang="ko-KR" altLang="en-US" sz="1400" dirty="0" smtClean="0"/>
                        <a:t> 서명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시큐어부트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③ 보안 프레임워크</a:t>
                      </a:r>
                      <a:r>
                        <a:rPr lang="en-US" altLang="ko-KR" sz="1400" dirty="0" smtClean="0"/>
                        <a:t>: H/W </a:t>
                      </a:r>
                      <a:r>
                        <a:rPr lang="ko-KR" altLang="en-US" sz="1400" dirty="0" smtClean="0"/>
                        <a:t>기반 암호화 라이브러리</a:t>
                      </a:r>
                    </a:p>
                    <a:p>
                      <a:r>
                        <a:rPr lang="ko-KR" altLang="en-US" sz="1400" dirty="0" smtClean="0"/>
                        <a:t>④ 보안 프레임워크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 원격 검증 시스템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955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RedBend</a:t>
                      </a:r>
                      <a:r>
                        <a:rPr lang="en-US" altLang="ko-KR" sz="1400" b="1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hlinkClick r:id="rId3"/>
                        </a:rPr>
                        <a:t>http://www.redbend.com/ko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err="1" smtClean="0"/>
                        <a:t>업데이트씽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>
                          <a:hlinkClick r:id="rId4"/>
                        </a:rPr>
                        <a:t>http://updatething.com/</a:t>
                      </a:r>
                      <a:endParaRPr lang="en-US" altLang="ko-KR" sz="1400" b="1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② </a:t>
                      </a:r>
                      <a:r>
                        <a:rPr lang="en-US" altLang="ko-KR" sz="1400" dirty="0" smtClean="0"/>
                        <a:t>FOTA </a:t>
                      </a:r>
                      <a:r>
                        <a:rPr lang="ko-KR" altLang="en-US" sz="1400" dirty="0" smtClean="0"/>
                        <a:t>업데이트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32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코니퍼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② </a:t>
                      </a:r>
                      <a:r>
                        <a:rPr lang="ko-KR" altLang="en-US" sz="1400" dirty="0" err="1" smtClean="0"/>
                        <a:t>펌웨어</a:t>
                      </a:r>
                      <a:r>
                        <a:rPr lang="ko-KR" altLang="en-US" sz="1400" dirty="0" smtClean="0"/>
                        <a:t> 서명 시스템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② </a:t>
                      </a:r>
                      <a:r>
                        <a:rPr lang="ko-KR" altLang="en-US" sz="1400" dirty="0" err="1" smtClean="0"/>
                        <a:t>펌웨어</a:t>
                      </a:r>
                      <a:r>
                        <a:rPr lang="ko-KR" altLang="en-US" sz="1400" dirty="0" smtClean="0"/>
                        <a:t> 이력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배포 관리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314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적용 대상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23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M2M.NET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hlinkClick r:id="rId5"/>
                        </a:rPr>
                        <a:t>http://www.m2mnet.net/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펌웨어</a:t>
                      </a:r>
                      <a:r>
                        <a:rPr lang="ko-KR" altLang="en-US" sz="1400" dirty="0" smtClean="0"/>
                        <a:t> 변조 방지 기술 적용 대상</a:t>
                      </a:r>
                      <a:endParaRPr lang="ko-KR" altLang="en-US" sz="1400" dirty="0"/>
                    </a:p>
                  </a:txBody>
                  <a:tcPr/>
                </a:tc>
              </a:tr>
              <a:tr h="523932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8431" y="4864963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Security Platform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http://www.securityplatform.co.kr/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 </a:t>
            </a:r>
            <a:r>
              <a:rPr lang="ko-KR" altLang="en-US" sz="2000" dirty="0" err="1">
                <a:solidFill>
                  <a:schemeClr val="tx1"/>
                </a:solidFill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</a:rPr>
              <a:t> 변조 방지 기술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 err="1">
                <a:solidFill>
                  <a:schemeClr val="tx1"/>
                </a:solidFill>
              </a:rPr>
              <a:t>펌웨어</a:t>
            </a:r>
            <a:r>
              <a:rPr lang="ko-KR" altLang="en-US" sz="2000" dirty="0">
                <a:solidFill>
                  <a:schemeClr val="tx1"/>
                </a:solidFill>
              </a:rPr>
              <a:t> 서명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 err="1">
                <a:solidFill>
                  <a:schemeClr val="tx1"/>
                </a:solidFill>
              </a:rPr>
              <a:t>시큐어부트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③ 보안 프레임워크</a:t>
            </a:r>
            <a:r>
              <a:rPr lang="en-US" altLang="ko-KR" sz="2000" dirty="0">
                <a:solidFill>
                  <a:schemeClr val="tx1"/>
                </a:solidFill>
              </a:rPr>
              <a:t>: H/W </a:t>
            </a:r>
            <a:r>
              <a:rPr lang="ko-KR" altLang="en-US" sz="2000" dirty="0">
                <a:solidFill>
                  <a:schemeClr val="tx1"/>
                </a:solidFill>
              </a:rPr>
              <a:t>기반 암호화 라이브러리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④ 보안 프레임워크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 원격 검증 </a:t>
            </a:r>
            <a:r>
              <a:rPr lang="ko-KR" altLang="en-US" sz="2000" dirty="0" smtClean="0">
                <a:solidFill>
                  <a:schemeClr val="tx1"/>
                </a:solidFill>
              </a:rPr>
              <a:t>시스템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F21DA12-1A8F-499A-B78B-596F30D3F8D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시큐리티플랫폼</a:t>
            </a:r>
            <a:r>
              <a:rPr lang="ko-KR" altLang="en-US" dirty="0" smtClean="0"/>
              <a:t> </a:t>
            </a:r>
            <a:r>
              <a:rPr lang="en-US" altLang="ko-KR" dirty="0"/>
              <a:t>http://www.securityplatform.co.kr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4" y="798513"/>
            <a:ext cx="7018211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32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352355" y="883743"/>
            <a:ext cx="8439290" cy="5472608"/>
            <a:chOff x="118583" y="884265"/>
            <a:chExt cx="8439290" cy="5472608"/>
          </a:xfrm>
        </p:grpSpPr>
        <p:sp>
          <p:nvSpPr>
            <p:cNvPr id="53" name="직사각형 52"/>
            <p:cNvSpPr/>
            <p:nvPr/>
          </p:nvSpPr>
          <p:spPr>
            <a:xfrm>
              <a:off x="5894261" y="2253945"/>
              <a:ext cx="2663612" cy="41029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79494" y="2287732"/>
              <a:ext cx="2804514" cy="38881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583" y="884265"/>
              <a:ext cx="84392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ko-KR" altLang="en-US" sz="1600" b="1" dirty="0"/>
                <a:t>보안</a:t>
              </a:r>
              <a:r>
                <a:rPr kumimoji="1" lang="en-US" altLang="ko-KR" sz="1600" b="1" dirty="0"/>
                <a:t>Chip</a:t>
              </a:r>
              <a:r>
                <a:rPr kumimoji="1" lang="ko-KR" altLang="en-US" sz="1600" b="1" dirty="0"/>
                <a:t>을 활용</a:t>
              </a:r>
              <a:r>
                <a:rPr kumimoji="1" lang="ko-KR" altLang="en-US" sz="1600" dirty="0"/>
                <a:t>하여 </a:t>
              </a:r>
              <a:r>
                <a:rPr kumimoji="1" lang="en-US" altLang="ko-KR" sz="1600" dirty="0"/>
                <a:t>Device</a:t>
              </a:r>
              <a:r>
                <a:rPr kumimoji="1" lang="ko-KR" altLang="en-US" sz="1600" dirty="0"/>
                <a:t> 하부구조에서 암호화 및 코드서명기술로 전체 시스템을 보호</a:t>
              </a:r>
              <a:endParaRPr kumimoji="1" lang="en-US" altLang="ko-KR" sz="1600" dirty="0"/>
            </a:p>
            <a:p>
              <a:pPr lvl="0">
                <a:spcAft>
                  <a:spcPts val="600"/>
                </a:spcAft>
              </a:pPr>
              <a:r>
                <a:rPr kumimoji="1" lang="en-US" altLang="ko-KR" sz="1400" dirty="0">
                  <a:solidFill>
                    <a:srgbClr val="C00000"/>
                  </a:solidFill>
                </a:rPr>
                <a:t>* IoT Device</a:t>
              </a:r>
              <a:r>
                <a:rPr kumimoji="1" lang="ko-KR" altLang="en-US" sz="1400" dirty="0">
                  <a:solidFill>
                    <a:srgbClr val="C00000"/>
                  </a:solidFill>
                </a:rPr>
                <a:t>의 </a:t>
              </a:r>
              <a:r>
                <a:rPr kumimoji="1" lang="en-US" altLang="ko-KR" sz="1400" b="1" i="1" dirty="0">
                  <a:solidFill>
                    <a:srgbClr val="C00000"/>
                  </a:solidFill>
                </a:rPr>
                <a:t>’</a:t>
              </a:r>
              <a:r>
                <a:rPr kumimoji="1" lang="ko-KR" altLang="en-US" sz="1400" b="1" i="1" dirty="0">
                  <a:solidFill>
                    <a:srgbClr val="C00000"/>
                  </a:solidFill>
                </a:rPr>
                <a:t>다양한 환경</a:t>
              </a:r>
              <a:r>
                <a:rPr kumimoji="1" lang="en-US" altLang="ko-KR" sz="1400" b="1" i="1" dirty="0">
                  <a:solidFill>
                    <a:srgbClr val="C00000"/>
                  </a:solidFill>
                </a:rPr>
                <a:t>(</a:t>
              </a:r>
              <a:r>
                <a:rPr kumimoji="1" lang="ko-KR" altLang="en-US" sz="1400" b="1" i="1" dirty="0">
                  <a:solidFill>
                    <a:srgbClr val="C00000"/>
                  </a:solidFill>
                </a:rPr>
                <a:t>하드웨어 및 </a:t>
              </a:r>
              <a:r>
                <a:rPr kumimoji="1" lang="en-US" altLang="ko-KR" sz="1400" b="1" i="1" dirty="0">
                  <a:solidFill>
                    <a:srgbClr val="C00000"/>
                  </a:solidFill>
                </a:rPr>
                <a:t>OS/</a:t>
              </a:r>
              <a:r>
                <a:rPr kumimoji="1" lang="ko-KR" altLang="en-US" sz="1400" b="1" i="1" dirty="0">
                  <a:solidFill>
                    <a:srgbClr val="C00000"/>
                  </a:solidFill>
                </a:rPr>
                <a:t>펌웨어 등</a:t>
              </a:r>
              <a:r>
                <a:rPr kumimoji="1" lang="en-US" altLang="ko-KR" sz="1400" b="1" i="1" dirty="0">
                  <a:solidFill>
                    <a:srgbClr val="C00000"/>
                  </a:solidFill>
                </a:rPr>
                <a:t>)</a:t>
              </a:r>
              <a:r>
                <a:rPr kumimoji="1" lang="ko-KR" altLang="en-US" sz="1400" b="1" i="1" dirty="0">
                  <a:solidFill>
                    <a:srgbClr val="C00000"/>
                  </a:solidFill>
                </a:rPr>
                <a:t>에</a:t>
              </a:r>
              <a:r>
                <a:rPr kumimoji="1" lang="en-US" altLang="ko-KR" sz="1400" b="1" i="1" dirty="0">
                  <a:solidFill>
                    <a:srgbClr val="C00000"/>
                  </a:solidFill>
                </a:rPr>
                <a:t> </a:t>
              </a:r>
              <a:r>
                <a:rPr kumimoji="1" lang="ko-KR" altLang="en-US" sz="1400" b="1" i="1" dirty="0">
                  <a:solidFill>
                    <a:srgbClr val="C00000"/>
                  </a:solidFill>
                </a:rPr>
                <a:t>유연하게 적용</a:t>
              </a:r>
              <a:r>
                <a:rPr kumimoji="1" lang="en-US" altLang="ko-KR" sz="1400" b="1" i="1" dirty="0">
                  <a:solidFill>
                    <a:srgbClr val="C00000"/>
                  </a:solidFill>
                </a:rPr>
                <a:t>’</a:t>
              </a:r>
              <a:r>
                <a:rPr kumimoji="1" lang="ko-KR" altLang="en-US" sz="1400" dirty="0">
                  <a:solidFill>
                    <a:srgbClr val="C00000"/>
                  </a:solidFill>
                </a:rPr>
                <a:t>할 수 있는 장점</a:t>
              </a:r>
            </a:p>
            <a:p>
              <a:pPr>
                <a:spcAft>
                  <a:spcPts val="600"/>
                </a:spcAft>
              </a:pPr>
              <a:r>
                <a:rPr kumimoji="1" lang="ko-KR" altLang="en-US" sz="1400" dirty="0">
                  <a:solidFill>
                    <a:srgbClr val="C00000"/>
                  </a:solidFill>
                </a:rPr>
                <a:t>  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4970" y="1676353"/>
              <a:ext cx="1997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i="1" u="sng" dirty="0"/>
                <a:t>보안 </a:t>
              </a:r>
              <a:r>
                <a:rPr kumimoji="1" lang="en-US" altLang="ko-KR" b="1" i="1" u="sng" dirty="0"/>
                <a:t>Chip </a:t>
              </a:r>
              <a:r>
                <a:rPr kumimoji="1" lang="ko-KR" altLang="en-US" b="1" i="1" u="sng" dirty="0"/>
                <a:t>제조사</a:t>
              </a:r>
            </a:p>
          </p:txBody>
        </p:sp>
        <p:pic>
          <p:nvPicPr>
            <p:cNvPr id="57" name="Picture 6" descr="http://www.atmel.com/Images/atme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041" y="3041749"/>
              <a:ext cx="744686" cy="362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http://www.rcrwireless.com/wp-content/uploads/2015/08/Logo_Inside-702x33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72" y="3372459"/>
              <a:ext cx="1045177" cy="500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https://upload.wikimedia.org/wikipedia/en/thumb/d/de/Infineon.svg/190px-Infineon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38" y="2775527"/>
              <a:ext cx="778671" cy="344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6243578" y="1676353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i="1" u="sng" dirty="0"/>
                <a:t>디바이스 제조사</a:t>
              </a:r>
            </a:p>
          </p:txBody>
        </p:sp>
        <p:pic>
          <p:nvPicPr>
            <p:cNvPr id="61" name="Picture 12" descr="http://kotrasv.org/images/clients/232/ebm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63" y="4947990"/>
              <a:ext cx="1039793" cy="469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/>
            <p:cNvSpPr/>
            <p:nvPr/>
          </p:nvSpPr>
          <p:spPr>
            <a:xfrm>
              <a:off x="276953" y="2253945"/>
              <a:ext cx="2592288" cy="190744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1838" y="2253945"/>
              <a:ext cx="187743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i="1" dirty="0">
                  <a:latin typeface="+mn-ea"/>
                </a:rPr>
                <a:t>&lt;</a:t>
              </a:r>
              <a:r>
                <a:rPr lang="ko-KR" altLang="en-US" sz="1300" b="1" i="1" dirty="0">
                  <a:latin typeface="+mn-ea"/>
                </a:rPr>
                <a:t>보안 전용 프로세서</a:t>
              </a:r>
              <a:r>
                <a:rPr lang="en-US" altLang="ko-KR" sz="1300" b="1" i="1" dirty="0">
                  <a:latin typeface="+mn-ea"/>
                </a:rPr>
                <a:t>&gt;</a:t>
              </a:r>
              <a:endParaRPr lang="ko-KR" altLang="en-US" sz="1300" b="1" i="1" dirty="0">
                <a:latin typeface="+mn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6953" y="4449425"/>
              <a:ext cx="2592288" cy="190744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91169" y="4488108"/>
              <a:ext cx="19912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00" b="1" i="1" dirty="0">
                  <a:latin typeface="+mn-ea"/>
                </a:rPr>
                <a:t>&lt;</a:t>
              </a:r>
              <a:r>
                <a:rPr lang="ko-KR" altLang="en-US" sz="1300" b="1" i="1" dirty="0">
                  <a:latin typeface="+mn-ea"/>
                </a:rPr>
                <a:t>보안 엔진 내장 </a:t>
              </a:r>
              <a:r>
                <a:rPr lang="en-US" altLang="ko-KR" sz="1300" b="1" i="1" dirty="0">
                  <a:latin typeface="+mn-ea"/>
                </a:rPr>
                <a:t>MCU&gt;</a:t>
              </a:r>
              <a:endParaRPr lang="ko-KR" altLang="en-US" sz="1300" b="1" i="1" dirty="0">
                <a:latin typeface="+mn-ea"/>
              </a:endParaRPr>
            </a:p>
          </p:txBody>
        </p:sp>
        <p:pic>
          <p:nvPicPr>
            <p:cNvPr id="66" name="Picture 14" descr="http://techztalk.com/techwebsite/system/files/images/ARM_Log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14" y="5559382"/>
              <a:ext cx="709254" cy="40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0" descr="http://www.cadianetworks.com/wp-content/uploads/2012/11/SYS-655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023" y="2344879"/>
              <a:ext cx="1304738" cy="87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6" descr="http://cfile24.uf.tistory.com/image/1227DF4A4EE9E0AE25307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742" y="3353975"/>
              <a:ext cx="808372" cy="750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34" descr="http://www.electricalaircon.co.uk/files/large/a5d59d9700eba5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88" y="2534361"/>
              <a:ext cx="922964" cy="569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8" descr="http://contents.dt.co.kr/images/201402/2014022402010960718001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391" y="4371728"/>
              <a:ext cx="732323" cy="83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50" descr="http://smartinc.kr/images/home/p500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247" y="4344277"/>
              <a:ext cx="819845" cy="860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52" descr="http://www.sk-shop.kr/data/goodsImages/ADD_GOODS2_143938165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30" y="5313521"/>
              <a:ext cx="862315" cy="86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54" descr="http://d.maxinc.co.kr/data/gallery/c/tmb6_c150729115736%BD%BA%C5%A9%B8%B0%BC%A6_2015-07-29_11.56.16_%BA%B9%BB%E7%BA%BB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745" y="3346824"/>
              <a:ext cx="1037068" cy="77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58" descr="http://kr.ibtv.cc/data/upload/ueditor/20150403015753551e2be181531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221" y="5313522"/>
              <a:ext cx="867644" cy="867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492859" y="167635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i="1" u="sng" dirty="0" err="1">
                  <a:solidFill>
                    <a:srgbClr val="C00000"/>
                  </a:solidFill>
                </a:rPr>
                <a:t>시큐리티플랫폼</a:t>
              </a:r>
              <a:endParaRPr kumimoji="1" lang="ko-KR" altLang="en-US" b="1" i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007246" y="3260529"/>
              <a:ext cx="1139742" cy="4765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난수생성기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(RNG)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005145" y="4936243"/>
              <a:ext cx="1139742" cy="4765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chemeClr val="tx1"/>
                  </a:solidFill>
                </a:rPr>
                <a:t>신뢰영역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(root of trust)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005145" y="4098386"/>
              <a:ext cx="1139742" cy="4765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chemeClr val="tx1"/>
                  </a:solidFill>
                </a:rPr>
                <a:t>암호가속기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(Crypto </a:t>
              </a:r>
              <a:r>
                <a:rPr kumimoji="1" lang="en-US" altLang="ko-KR" sz="1200" dirty="0" err="1">
                  <a:solidFill>
                    <a:schemeClr val="tx1"/>
                  </a:solidFill>
                </a:rPr>
                <a:t>Accel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73297" y="2700499"/>
              <a:ext cx="1465450" cy="4765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디바이스 인증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(ECDSA,ECDH)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73297" y="3391000"/>
              <a:ext cx="1465450" cy="4765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불법 복제 방지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펌웨어 암호화</a:t>
              </a:r>
              <a:r>
                <a:rPr kumimoji="1" lang="en-US" altLang="ko-KR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373297" y="4094962"/>
              <a:ext cx="1465450" cy="4765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메시지 서명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통신 암호화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373297" y="4798924"/>
              <a:ext cx="1465450" cy="4765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>
                  <a:solidFill>
                    <a:schemeClr val="tx1"/>
                  </a:solidFill>
                </a:rPr>
                <a:t>위변조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 방지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(Secure Boot)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73297" y="5502886"/>
              <a:ext cx="1465450" cy="4765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코드 </a:t>
              </a:r>
              <a:r>
                <a:rPr kumimoji="1" lang="ko-KR" altLang="en-US" sz="1400" dirty="0" err="1">
                  <a:solidFill>
                    <a:schemeClr val="tx1"/>
                  </a:solidFill>
                </a:rPr>
                <a:t>사이닝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업데이트</a:t>
              </a:r>
              <a:endParaRPr kumimoji="1"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직선 연결선 83"/>
            <p:cNvCxnSpPr>
              <a:stCxn id="76" idx="3"/>
              <a:endCxn id="79" idx="1"/>
            </p:cNvCxnSpPr>
            <p:nvPr/>
          </p:nvCxnSpPr>
          <p:spPr>
            <a:xfrm flipV="1">
              <a:off x="3146988" y="2938789"/>
              <a:ext cx="226309" cy="56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6" idx="3"/>
              <a:endCxn id="80" idx="1"/>
            </p:cNvCxnSpPr>
            <p:nvPr/>
          </p:nvCxnSpPr>
          <p:spPr>
            <a:xfrm>
              <a:off x="3146988" y="3498819"/>
              <a:ext cx="226309" cy="130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78" idx="3"/>
              <a:endCxn id="80" idx="1"/>
            </p:cNvCxnSpPr>
            <p:nvPr/>
          </p:nvCxnSpPr>
          <p:spPr>
            <a:xfrm flipV="1">
              <a:off x="3144887" y="3629290"/>
              <a:ext cx="228410" cy="707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78" idx="3"/>
              <a:endCxn id="81" idx="1"/>
            </p:cNvCxnSpPr>
            <p:nvPr/>
          </p:nvCxnSpPr>
          <p:spPr>
            <a:xfrm flipV="1">
              <a:off x="3144887" y="4333252"/>
              <a:ext cx="228410" cy="3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7" idx="3"/>
              <a:endCxn id="83" idx="1"/>
            </p:cNvCxnSpPr>
            <p:nvPr/>
          </p:nvCxnSpPr>
          <p:spPr>
            <a:xfrm>
              <a:off x="3144887" y="5174533"/>
              <a:ext cx="228410" cy="566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77" idx="3"/>
              <a:endCxn id="82" idx="1"/>
            </p:cNvCxnSpPr>
            <p:nvPr/>
          </p:nvCxnSpPr>
          <p:spPr>
            <a:xfrm flipV="1">
              <a:off x="3144887" y="5037214"/>
              <a:ext cx="228410" cy="137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78" idx="3"/>
              <a:endCxn id="82" idx="1"/>
            </p:cNvCxnSpPr>
            <p:nvPr/>
          </p:nvCxnSpPr>
          <p:spPr>
            <a:xfrm>
              <a:off x="3144887" y="4336676"/>
              <a:ext cx="228410" cy="700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16991" y="199969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2015</a:t>
              </a:r>
              <a:endParaRPr lang="ko-KR" altLang="en-US" sz="12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2173" y="418657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2016</a:t>
              </a:r>
              <a:endParaRPr lang="ko-KR" altLang="en-US" sz="12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710202" y="3655606"/>
              <a:ext cx="1139742" cy="476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Embedded</a:t>
              </a:r>
            </a:p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Linux</a:t>
              </a:r>
              <a:endParaRPr kumimoji="1"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715590" y="4879955"/>
              <a:ext cx="1139742" cy="476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RTOS/</a:t>
              </a:r>
            </a:p>
            <a:p>
              <a:pPr lvl="0" algn="ctr"/>
              <a:r>
                <a:rPr kumimoji="1" lang="en-US" altLang="ko-KR" sz="1400" b="1" dirty="0">
                  <a:solidFill>
                    <a:prstClr val="black"/>
                  </a:solidFill>
                </a:rPr>
                <a:t>Firmware</a:t>
              </a:r>
              <a:endParaRPr kumimoji="1" lang="en-US" altLang="ko-KR" sz="1200" b="1" dirty="0">
                <a:solidFill>
                  <a:prstClr val="black"/>
                </a:solidFill>
              </a:endParaRPr>
            </a:p>
            <a:p>
              <a:pPr algn="ctr"/>
              <a:endParaRPr kumimoji="1"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5651684" y="3730261"/>
              <a:ext cx="673277" cy="1068663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373297" y="2212831"/>
              <a:ext cx="1304400" cy="476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Boot Loader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536624" y="4094962"/>
              <a:ext cx="725188" cy="30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chemeClr val="tx1"/>
                  </a:solidFill>
                </a:rPr>
                <a:t>Appl.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6441" y="6043908"/>
              <a:ext cx="461665" cy="263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sp>
        <p:nvSpPr>
          <p:cNvPr id="52" name="제목 1"/>
          <p:cNvSpPr txBox="1">
            <a:spLocks/>
          </p:cNvSpPr>
          <p:nvPr/>
        </p:nvSpPr>
        <p:spPr bwMode="auto">
          <a:xfrm>
            <a:off x="398885" y="278872"/>
            <a:ext cx="4849390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 smtClean="0"/>
              <a:t>2. </a:t>
            </a:r>
            <a:r>
              <a:rPr lang="ko-KR" altLang="en-US" sz="1846" dirty="0" smtClean="0"/>
              <a:t>참여인력 소개</a:t>
            </a:r>
            <a:r>
              <a:rPr lang="en-US" altLang="ko-KR" sz="1846" dirty="0" smtClean="0"/>
              <a:t>: </a:t>
            </a:r>
            <a:r>
              <a:rPr lang="ko-KR" altLang="en-US" sz="1846" dirty="0" err="1" smtClean="0"/>
              <a:t>시큐리티</a:t>
            </a:r>
            <a:r>
              <a:rPr lang="ko-KR" altLang="en-US" sz="1846" dirty="0" smtClean="0"/>
              <a:t> 플랫폼</a:t>
            </a:r>
            <a:endParaRPr lang="ko-KR" altLang="en-US" sz="1846" dirty="0"/>
          </a:p>
        </p:txBody>
      </p:sp>
    </p:spTree>
    <p:extLst>
      <p:ext uri="{BB962C8B-B14F-4D97-AF65-F5344CB8AC3E}">
        <p14:creationId xmlns:p14="http://schemas.microsoft.com/office/powerpoint/2010/main" val="13836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A12-1A8F-499A-B78B-596F30D3F8D8}" type="slidenum">
              <a:rPr lang="ko-KR" altLang="en-US" smtClean="0">
                <a:latin typeface="+mn-ea"/>
                <a:ea typeface="+mn-ea"/>
              </a:rPr>
              <a:t>7</a:t>
            </a:fld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Table 158"/>
          <p:cNvGraphicFramePr/>
          <p:nvPr>
            <p:extLst>
              <p:ext uri="{D42A27DB-BD31-4B8C-83A1-F6EECF244321}">
                <p14:modId xmlns:p14="http://schemas.microsoft.com/office/powerpoint/2010/main" val="3860951166"/>
              </p:ext>
            </p:extLst>
          </p:nvPr>
        </p:nvGraphicFramePr>
        <p:xfrm>
          <a:off x="726976" y="1199516"/>
          <a:ext cx="7690048" cy="4744720"/>
        </p:xfrm>
        <a:graphic>
          <a:graphicData uri="http://schemas.openxmlformats.org/drawingml/2006/table">
            <a:tbl>
              <a:tblPr bandRow="1"/>
              <a:tblGrid>
                <a:gridCol w="3718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71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81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lang="en-US" sz="1400" b="1" i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CTO </a:t>
                      </a:r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김경모</a:t>
                      </a:r>
                      <a:endParaRPr sz="1400" b="1" i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lang="en-US" altLang="ko-KR" sz="1400" b="1" i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R&amp;D </a:t>
                      </a:r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강호관 </a:t>
                      </a:r>
                      <a:endParaRPr sz="1400" b="1" i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82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1996 ,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서울대학교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컴퓨터공학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학사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
1998 ,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서울대학교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컴퓨터공학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석사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
         (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CS연구실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실시간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
1998-2001,삼성전자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기업네트웍사업부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
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ISDN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라우터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ADSL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모뎀에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대한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
     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RTOS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디바이스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드라이버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
2003-2015,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시큐아이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
       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리눅스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커널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디바이스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드라이버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
       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베이스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,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방화벽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미들웨어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제작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
       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악성URL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관리시스템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제품보안플랫폼개발</a:t>
                      </a:r>
                      <a:r>
                        <a:rPr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
</a:t>
                      </a:r>
                      <a:endParaRPr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1996,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포항공과대학교 전자계산학 학사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1998,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포항공과대학교 전자계산학 석사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KLE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연구실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한국어 구문 분석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1998-2001,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한국정보공학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방화벽 개발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2002-2003,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이니텍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VPN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이통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단말 암호화 모듈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2003-2009,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시큐아이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방화벽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/IPS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SIP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보안 장비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2009-2016,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알티캐스트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STB MW, CAS/DRM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1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1400" b="1" i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 </a:t>
                      </a:r>
                      <a:r>
                        <a:rPr sz="1400" b="1" i="1" kern="12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박용관</a:t>
                      </a:r>
                      <a:endParaRPr sz="1400" b="1" i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400" b="1" i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한경태</a:t>
                      </a:r>
                      <a:endParaRPr sz="1400" b="1" i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82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1998 , 서울대학교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계산통계학과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전산전공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학사</a:t>
                      </a: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endParaRPr sz="1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1998-2001,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안철수연구소</a:t>
                      </a:r>
                      <a:endParaRPr sz="1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Linux, HP-UX, Solaris, AIX 용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백신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2001-2002,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아델리눅스</a:t>
                      </a:r>
                      <a:endParaRPr sz="1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리눅스에서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동작하는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윈도우시스템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2003-2007,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시큐아이</a:t>
                      </a:r>
                      <a:endParaRPr sz="1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BSP(Board Support Package)</a:t>
                      </a: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2007-2013, GCT Semiconductor</a:t>
                      </a: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LTE  및 WiMAX 제품의 BSP </a:t>
                      </a: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2014-2015, SK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hynix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lvl="0" algn="l" defTabSz="457200" rtl="0" eaLnBrk="1" latinLnBrk="1" hangingPunct="1">
                        <a:defRPr sz="1800" b="0" i="0"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</a:t>
                      </a:r>
                      <a:r>
                        <a:rPr sz="1000" b="0" i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eMMC</a:t>
                      </a:r>
                      <a:r>
                        <a:rPr sz="1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(NAND Storage)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lvl="0" algn="l" defTabSz="457200">
                        <a:defRPr sz="1800" b="0" i="0"/>
                      </a:pPr>
                      <a:r>
                        <a:rPr lang="en-US" sz="1000" dirty="0">
                          <a:latin typeface="+mn-ea"/>
                          <a:ea typeface="+mn-ea"/>
                        </a:rPr>
                        <a:t>2009</a:t>
                      </a:r>
                      <a:r>
                        <a:rPr sz="1000" dirty="0">
                          <a:latin typeface="+mn-ea"/>
                          <a:ea typeface="+mn-ea"/>
                        </a:rPr>
                        <a:t> 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한동대학교 </a:t>
                      </a:r>
                      <a:r>
                        <a:rPr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전자공학 </a:t>
                      </a:r>
                      <a:r>
                        <a:rPr sz="1000" dirty="0" err="1">
                          <a:latin typeface="+mn-ea"/>
                          <a:ea typeface="+mn-ea"/>
                        </a:rPr>
                        <a:t>학사</a:t>
                      </a:r>
                      <a:r>
                        <a:rPr sz="1000" dirty="0">
                          <a:latin typeface="+mn-ea"/>
                          <a:ea typeface="+mn-ea"/>
                        </a:rPr>
                        <a:t>
</a:t>
                      </a:r>
                      <a:r>
                        <a:rPr lang="en-US" sz="1000" dirty="0">
                          <a:latin typeface="+mn-ea"/>
                          <a:ea typeface="+mn-ea"/>
                        </a:rPr>
                        <a:t>2009-2016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시큐아이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sz="1000" dirty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IPS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엔진 개발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      웹 기반 시스템 개발  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HW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보안 모듈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(TPM)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기반으로 한 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보안 플랫폼 개발</a:t>
                      </a:r>
                    </a:p>
                    <a:p>
                      <a:pPr lvl="0" algn="l" defTabSz="457200">
                        <a:defRPr sz="1800" b="0" i="0"/>
                      </a:pP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의료기기용 보안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GW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 bwMode="auto">
          <a:xfrm>
            <a:off x="398885" y="278872"/>
            <a:ext cx="4849390" cy="3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697" tIns="39848" rIns="79697" bIns="39848" numCol="1" anchor="t" anchorCtr="0" compatLnSpc="1">
            <a:prstTxWarp prst="textNoShape">
              <a:avLst/>
            </a:prstTxWarp>
          </a:bodyPr>
          <a:lstStyle>
            <a:lvl1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89935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3169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863379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29507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726762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846" dirty="0" smtClean="0"/>
              <a:t>2. </a:t>
            </a:r>
            <a:r>
              <a:rPr lang="ko-KR" altLang="en-US" sz="1846" dirty="0" smtClean="0"/>
              <a:t>참여인력 소개</a:t>
            </a:r>
            <a:r>
              <a:rPr lang="en-US" altLang="ko-KR" sz="1846" dirty="0" smtClean="0"/>
              <a:t>: </a:t>
            </a:r>
            <a:r>
              <a:rPr lang="ko-KR" altLang="en-US" sz="1846" dirty="0" err="1" smtClean="0"/>
              <a:t>시큐리티</a:t>
            </a:r>
            <a:r>
              <a:rPr lang="ko-KR" altLang="en-US" sz="1846" dirty="0" smtClean="0"/>
              <a:t> 플랫폼</a:t>
            </a:r>
            <a:endParaRPr lang="ko-KR" altLang="en-US" sz="1846" dirty="0"/>
          </a:p>
        </p:txBody>
      </p:sp>
    </p:spTree>
    <p:extLst>
      <p:ext uri="{BB962C8B-B14F-4D97-AF65-F5344CB8AC3E}">
        <p14:creationId xmlns:p14="http://schemas.microsoft.com/office/powerpoint/2010/main" val="12799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RedBend</a:t>
            </a:r>
            <a:r>
              <a:rPr lang="en-US" altLang="ko-KR" dirty="0" smtClean="0">
                <a:solidFill>
                  <a:srgbClr val="3333FF"/>
                </a:solidFill>
              </a:rPr>
              <a:t> &amp; </a:t>
            </a:r>
            <a:r>
              <a:rPr lang="ko-KR" altLang="en-US" dirty="0" err="1" smtClean="0">
                <a:solidFill>
                  <a:srgbClr val="3333FF"/>
                </a:solidFill>
              </a:rPr>
              <a:t>업데이트씽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/>
              <a:t>http://www.updatething.com/mastart/mastart.php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② </a:t>
            </a:r>
            <a:r>
              <a:rPr lang="en-US" altLang="ko-KR" sz="2000" dirty="0">
                <a:solidFill>
                  <a:schemeClr val="tx1"/>
                </a:solidFill>
              </a:rPr>
              <a:t>FOTA </a:t>
            </a:r>
            <a:r>
              <a:rPr lang="ko-KR" altLang="en-US" sz="2000" dirty="0" smtClean="0">
                <a:solidFill>
                  <a:schemeClr val="tx1"/>
                </a:solidFill>
              </a:rPr>
              <a:t>업데이트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F21DA12-1A8F-499A-B78B-596F30D3F8D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21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레드밴드</a:t>
            </a:r>
            <a:r>
              <a:rPr lang="ko-KR" altLang="en-US" dirty="0" smtClean="0"/>
              <a:t> 코리아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www.redbend.com/ko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1" y="798513"/>
            <a:ext cx="7502777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90921"/>
      </p:ext>
    </p:extLst>
  </p:cSld>
  <p:clrMapOvr>
    <a:masterClrMapping/>
  </p:clrMapOvr>
</p:sld>
</file>

<file path=ppt/theme/theme1.xml><?xml version="1.0" encoding="utf-8"?>
<a:theme xmlns:a="http://schemas.openxmlformats.org/drawingml/2006/main" name="SK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KT" id="{245F3E0F-B4CA-4E9A-9E28-C06E192E28F8}" vid="{09731280-46C5-45BB-BFCF-BD42E53369B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SKT</Template>
  <TotalTime>1115</TotalTime>
  <Words>1979</Words>
  <Application>Microsoft Office PowerPoint</Application>
  <PresentationFormat>화면 슬라이드 쇼(4:3)</PresentationFormat>
  <Paragraphs>614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SKT</vt:lpstr>
      <vt:lpstr>Default</vt:lpstr>
      <vt:lpstr>IoT 플랫폼 보안 강화   Kick-off</vt:lpstr>
      <vt:lpstr>PowerPoint 프레젠테이션</vt:lpstr>
      <vt:lpstr>관련 회사 소개</vt:lpstr>
      <vt:lpstr>Security Platform http://www.securityplatform.co.kr/</vt:lpstr>
      <vt:lpstr>시큐리티플랫폼 http://www.securityplatform.co.kr/</vt:lpstr>
      <vt:lpstr>PowerPoint 프레젠테이션</vt:lpstr>
      <vt:lpstr>PowerPoint 프레젠테이션</vt:lpstr>
      <vt:lpstr>RedBend &amp; 업데이트씽 http://www.updatething.com/mastart/mastart.php</vt:lpstr>
      <vt:lpstr>레드밴드 코리아 http://www.redbend.com/ko</vt:lpstr>
      <vt:lpstr>업데이트씽 http://updatething.com/mastart/mastart.php</vt:lpstr>
      <vt:lpstr>PowerPoint 프레젠테이션</vt:lpstr>
      <vt:lpstr>PowerPoint 프레젠테이션</vt:lpstr>
      <vt:lpstr>코니퍼</vt:lpstr>
      <vt:lpstr>M2MNET 통신 모뎀,  M2M 모뎀 전문 회사 http://www.m2mnet.net/   </vt:lpstr>
      <vt:lpstr>M2MNET http://m2mnet.net/</vt:lpstr>
      <vt:lpstr>세부 과제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진행 일정</vt:lpstr>
      <vt:lpstr>PowerPoint 프레젠테이션</vt:lpstr>
      <vt:lpstr>Backup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Kick-Off: IoT 플랫폼 보안성 강화</dc:title>
  <dc:creator>kkim</dc:creator>
  <cp:lastModifiedBy>박소희/IT보안팀</cp:lastModifiedBy>
  <cp:revision>88</cp:revision>
  <dcterms:created xsi:type="dcterms:W3CDTF">2016-06-13T11:47:48Z</dcterms:created>
  <dcterms:modified xsi:type="dcterms:W3CDTF">2016-06-17T01:17:05Z</dcterms:modified>
</cp:coreProperties>
</file>