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92640" y="2012400"/>
            <a:ext cx="8693640" cy="479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92640" y="402120"/>
            <a:ext cx="8693640" cy="677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92640" y="2012400"/>
            <a:ext cx="8693640" cy="479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92640" y="2012400"/>
            <a:ext cx="8693640" cy="479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92640" y="402120"/>
            <a:ext cx="8693640" cy="677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2640" y="402120"/>
            <a:ext cx="8693640" cy="677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59640" y="1236960"/>
            <a:ext cx="7559640" cy="26316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ko-KR" sz="6000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ko-KR" sz="6000">
                <a:solidFill>
                  <a:srgbClr val="000000"/>
                </a:solidFill>
                <a:latin typeface="맑은 고딕"/>
              </a:rPr>
              <a:t>.</a:t>
            </a:r>
            <a:r>
              <a:rPr lang="ko-KR" sz="6000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7/14/16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118640" y="700704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8CF0EA-6736-451B-9570-18F90079CE8C}" type="slidenum">
              <a:rPr lang="en-US" sz="1200">
                <a:solidFill>
                  <a:srgbClr val="8b8b8b"/>
                </a:solidFill>
                <a:latin typeface="맑은 고딕"/>
              </a:rPr>
              <a:t>&lt;숫자&gt;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3090">
                <a:latin typeface="맑은 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210">
                <a:latin typeface="맑은 고딕"/>
              </a:rPr>
              <a:t>2</a:t>
            </a:r>
            <a:r>
              <a:rPr lang="ko-KR" sz="2210">
                <a:latin typeface="맑은 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1990">
                <a:latin typeface="맑은 고딕"/>
              </a:rPr>
              <a:t>3</a:t>
            </a:r>
            <a:r>
              <a:rPr lang="ko-KR" sz="1990">
                <a:latin typeface="맑은 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1990">
                <a:latin typeface="맑은 고딕"/>
              </a:rPr>
              <a:t>4</a:t>
            </a:r>
            <a:r>
              <a:rPr lang="ko-KR" sz="1990">
                <a:latin typeface="맑은 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210">
                <a:latin typeface="맑은 고딕"/>
              </a:rPr>
              <a:t>5</a:t>
            </a:r>
            <a:r>
              <a:rPr lang="ko-KR" sz="2210">
                <a:latin typeface="맑은 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210">
                <a:latin typeface="맑은 고딕"/>
              </a:rPr>
              <a:t>6</a:t>
            </a:r>
            <a:r>
              <a:rPr lang="ko-KR" sz="2210">
                <a:latin typeface="맑은 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210">
                <a:latin typeface="맑은 고딕"/>
              </a:rPr>
              <a:t>7</a:t>
            </a:r>
            <a:r>
              <a:rPr lang="ko-KR" sz="2210">
                <a:latin typeface="맑은 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.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7/14/16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7118640" y="700704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193028-435C-4A03-B2ED-C1EB8195DE02}" type="slidenum">
              <a:rPr lang="en-US" sz="1200">
                <a:solidFill>
                  <a:srgbClr val="8b8b8b"/>
                </a:solidFill>
                <a:latin typeface="맑은 고딕"/>
              </a:rPr>
              <a:t>&lt;숫자&gt;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3090">
                <a:latin typeface="맑은 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210">
                <a:latin typeface="맑은 고딕"/>
              </a:rPr>
              <a:t>2</a:t>
            </a:r>
            <a:r>
              <a:rPr lang="ko-KR" sz="2210">
                <a:latin typeface="맑은 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1990">
                <a:latin typeface="맑은 고딕"/>
              </a:rPr>
              <a:t>3</a:t>
            </a:r>
            <a:r>
              <a:rPr lang="ko-KR" sz="1990">
                <a:latin typeface="맑은 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1990">
                <a:latin typeface="맑은 고딕"/>
              </a:rPr>
              <a:t>4</a:t>
            </a:r>
            <a:r>
              <a:rPr lang="ko-KR" sz="1990">
                <a:latin typeface="맑은 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210">
                <a:latin typeface="맑은 고딕"/>
              </a:rPr>
              <a:t>5</a:t>
            </a:r>
            <a:r>
              <a:rPr lang="ko-KR" sz="2210">
                <a:latin typeface="맑은 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210">
                <a:latin typeface="맑은 고딕"/>
              </a:rPr>
              <a:t>6</a:t>
            </a:r>
            <a:r>
              <a:rPr lang="ko-KR" sz="2210">
                <a:latin typeface="맑은 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210">
                <a:latin typeface="맑은 고딕"/>
              </a:rPr>
              <a:t>7</a:t>
            </a:r>
            <a:r>
              <a:rPr lang="ko-KR" sz="2210">
                <a:latin typeface="맑은 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.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>
                <a:solidFill>
                  <a:srgbClr val="000000"/>
                </a:solidFill>
                <a:latin typeface="맑은 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800">
                <a:solidFill>
                  <a:srgbClr val="000000"/>
                </a:solidFill>
                <a:latin typeface="맑은 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800">
                <a:solidFill>
                  <a:srgbClr val="000000"/>
                </a:solidFill>
                <a:latin typeface="맑은 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800">
                <a:solidFill>
                  <a:srgbClr val="000000"/>
                </a:solidFill>
                <a:latin typeface="맑은 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800">
                <a:solidFill>
                  <a:srgbClr val="000000"/>
                </a:solidFill>
                <a:latin typeface="맑은 고딕"/>
              </a:rPr>
              <a:t>번째 개요 수준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800">
                <a:solidFill>
                  <a:srgbClr val="000000"/>
                </a:solidFill>
                <a:latin typeface="맑은 고딕"/>
              </a:rPr>
              <a:t>번째 개요 수준마스터 텍스트 스타일 편집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둘째 수준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셋째 수준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넷째 수준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다섯째 수준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7/14/16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118640" y="700704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1180AC-3111-4A49-BB08-801B13AA97E5}" type="slidenum">
              <a:rPr lang="en-US" sz="1200">
                <a:solidFill>
                  <a:srgbClr val="8b8b8b"/>
                </a:solidFill>
                <a:latin typeface="맑은 고딕"/>
              </a:rPr>
              <a:t>&lt;숫자&gt;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259640" y="1237320"/>
            <a:ext cx="7559640" cy="26316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ko-KR" sz="60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6000">
                <a:solidFill>
                  <a:srgbClr val="000000"/>
                </a:solidFill>
                <a:latin typeface="맑은 고딕"/>
              </a:rPr>
              <a:t>구성 서버 설계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259640" y="3970800"/>
            <a:ext cx="7559640" cy="18248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맑은 고딕"/>
              </a:rPr>
              <a:t>Version 0.1 </a:t>
            </a:r>
            <a:r>
              <a:rPr lang="en-US" sz="2400">
                <a:solidFill>
                  <a:srgbClr val="000000"/>
                </a:solidFill>
                <a:latin typeface="맑은 고딕"/>
              </a:rPr>
              <a:t>기능 중심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산출물 관련 모듈 관계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629720" y="4084200"/>
            <a:ext cx="1322640" cy="9126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맑은 고딕"/>
              </a:rPr>
              <a:t>사용자 장치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3878280" y="2457720"/>
            <a:ext cx="1897560" cy="7556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맑은 고딕"/>
              </a:rPr>
              <a:t>Privacy CA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3878280" y="6003720"/>
            <a:ext cx="1897560" cy="7556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맑은 고딕"/>
              </a:rPr>
              <a:t>RA </a:t>
            </a:r>
            <a:r>
              <a:rPr lang="en-US" sz="1350">
                <a:solidFill>
                  <a:srgbClr val="ffffff"/>
                </a:solidFill>
                <a:latin typeface="맑은 고딕"/>
              </a:rPr>
              <a:t>상태 조회 서버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3878280" y="4821480"/>
            <a:ext cx="1897560" cy="7556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맑은 고딕"/>
              </a:rPr>
              <a:t>RA </a:t>
            </a:r>
            <a:r>
              <a:rPr lang="en-US" sz="1350">
                <a:solidFill>
                  <a:srgbClr val="ffffff"/>
                </a:solidFill>
                <a:latin typeface="맑은 고딕"/>
              </a:rPr>
              <a:t>서버</a:t>
            </a:r>
            <a:endParaRPr/>
          </a:p>
        </p:txBody>
      </p:sp>
      <p:sp>
        <p:nvSpPr>
          <p:cNvPr id="124" name="CustomShape 6"/>
          <p:cNvSpPr/>
          <p:nvPr/>
        </p:nvSpPr>
        <p:spPr>
          <a:xfrm>
            <a:off x="3878280" y="3639240"/>
            <a:ext cx="1897560" cy="7556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맑은 고딕"/>
              </a:rPr>
              <a:t>RA </a:t>
            </a:r>
            <a:r>
              <a:rPr lang="en-US" sz="1350">
                <a:solidFill>
                  <a:srgbClr val="ffffff"/>
                </a:solidFill>
                <a:latin typeface="맑은 고딕"/>
              </a:rPr>
              <a:t>등록 요청 수신 서버</a:t>
            </a:r>
            <a:endParaRPr/>
          </a:p>
        </p:txBody>
      </p:sp>
      <p:sp>
        <p:nvSpPr>
          <p:cNvPr id="125" name="CustomShape 7"/>
          <p:cNvSpPr/>
          <p:nvPr/>
        </p:nvSpPr>
        <p:spPr>
          <a:xfrm>
            <a:off x="6615000" y="3716640"/>
            <a:ext cx="1550880" cy="77652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맑은 고딕"/>
              </a:rPr>
              <a:t>RA </a:t>
            </a:r>
            <a:r>
              <a:rPr lang="en-US" sz="1350">
                <a:solidFill>
                  <a:srgbClr val="ffffff"/>
                </a:solidFill>
                <a:latin typeface="맑은 고딕"/>
              </a:rPr>
              <a:t>대상 장치 목록</a:t>
            </a:r>
            <a:endParaRPr/>
          </a:p>
        </p:txBody>
      </p:sp>
      <p:sp>
        <p:nvSpPr>
          <p:cNvPr id="126" name="CustomShape 8"/>
          <p:cNvSpPr/>
          <p:nvPr/>
        </p:nvSpPr>
        <p:spPr>
          <a:xfrm>
            <a:off x="6615000" y="5458680"/>
            <a:ext cx="1550880" cy="77652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맑은 고딕"/>
              </a:rPr>
              <a:t>RA </a:t>
            </a:r>
            <a:r>
              <a:rPr lang="en-US" sz="1350">
                <a:solidFill>
                  <a:srgbClr val="ffffff"/>
                </a:solidFill>
                <a:latin typeface="맑은 고딕"/>
              </a:rPr>
              <a:t>실행 결과</a:t>
            </a:r>
            <a:endParaRPr/>
          </a:p>
        </p:txBody>
      </p:sp>
      <p:sp>
        <p:nvSpPr>
          <p:cNvPr id="127" name="CustomShape 9"/>
          <p:cNvSpPr/>
          <p:nvPr/>
        </p:nvSpPr>
        <p:spPr>
          <a:xfrm flipV="1">
            <a:off x="2291400" y="2835000"/>
            <a:ext cx="1586160" cy="1248480"/>
          </a:xfrm>
          <a:prstGeom prst="straightConnector1">
            <a:avLst/>
          </a:prstGeom>
          <a:noFill/>
          <a:ln w="25560">
            <a:solidFill>
              <a:srgbClr val="c55a11"/>
            </a:solidFill>
            <a:miter/>
            <a:tailEnd len="med" type="triangle" w="med"/>
          </a:ln>
        </p:spPr>
      </p:sp>
      <p:sp>
        <p:nvSpPr>
          <p:cNvPr id="128" name="CustomShape 10"/>
          <p:cNvSpPr/>
          <p:nvPr/>
        </p:nvSpPr>
        <p:spPr>
          <a:xfrm flipV="1">
            <a:off x="2759040" y="4017600"/>
            <a:ext cx="1118880" cy="200160"/>
          </a:xfrm>
          <a:prstGeom prst="straightConnector1">
            <a:avLst/>
          </a:prstGeom>
          <a:noFill/>
          <a:ln w="25560">
            <a:solidFill>
              <a:srgbClr val="c55a11"/>
            </a:solidFill>
            <a:miter/>
            <a:tailEnd len="med" type="triangle" w="med"/>
          </a:ln>
        </p:spPr>
      </p:sp>
      <p:sp>
        <p:nvSpPr>
          <p:cNvPr id="129" name="CustomShape 11"/>
          <p:cNvSpPr/>
          <p:nvPr/>
        </p:nvSpPr>
        <p:spPr>
          <a:xfrm>
            <a:off x="2953080" y="4541040"/>
            <a:ext cx="925200" cy="658440"/>
          </a:xfrm>
          <a:prstGeom prst="straightConnector1">
            <a:avLst/>
          </a:prstGeom>
          <a:noFill/>
          <a:ln w="25560">
            <a:solidFill>
              <a:srgbClr val="c55a11"/>
            </a:solidFill>
            <a:miter/>
            <a:headEnd len="med" type="triangle" w="med"/>
          </a:ln>
        </p:spPr>
      </p:sp>
      <p:sp>
        <p:nvSpPr>
          <p:cNvPr id="130" name="CustomShape 12"/>
          <p:cNvSpPr/>
          <p:nvPr/>
        </p:nvSpPr>
        <p:spPr>
          <a:xfrm>
            <a:off x="2759040" y="4864320"/>
            <a:ext cx="1118880" cy="1517400"/>
          </a:xfrm>
          <a:prstGeom prst="straightConnector1">
            <a:avLst/>
          </a:prstGeom>
          <a:noFill/>
          <a:ln w="25560">
            <a:solidFill>
              <a:srgbClr val="c55a11"/>
            </a:solidFill>
            <a:miter/>
            <a:tailEnd len="med" type="triangle" w="med"/>
          </a:ln>
        </p:spPr>
      </p:sp>
      <p:sp>
        <p:nvSpPr>
          <p:cNvPr id="131" name="CustomShape 13"/>
          <p:cNvSpPr/>
          <p:nvPr/>
        </p:nvSpPr>
        <p:spPr>
          <a:xfrm>
            <a:off x="5775840" y="4017600"/>
            <a:ext cx="838440" cy="87120"/>
          </a:xfrm>
          <a:prstGeom prst="straightConnector1">
            <a:avLst/>
          </a:prstGeom>
          <a:noFill/>
          <a:ln w="25560">
            <a:solidFill>
              <a:srgbClr val="c55a11"/>
            </a:solidFill>
            <a:miter/>
            <a:tailEnd len="med" type="triangle" w="med"/>
          </a:ln>
        </p:spPr>
      </p:sp>
      <p:sp>
        <p:nvSpPr>
          <p:cNvPr id="132" name="CustomShape 14"/>
          <p:cNvSpPr/>
          <p:nvPr/>
        </p:nvSpPr>
        <p:spPr>
          <a:xfrm flipH="1">
            <a:off x="5497560" y="4105080"/>
            <a:ext cx="1116360" cy="826920"/>
          </a:xfrm>
          <a:prstGeom prst="straightConnector1">
            <a:avLst/>
          </a:prstGeom>
          <a:noFill/>
          <a:ln w="25560">
            <a:solidFill>
              <a:srgbClr val="c55a11"/>
            </a:solidFill>
            <a:miter/>
            <a:tailEnd len="med" type="triangle" w="med"/>
          </a:ln>
        </p:spPr>
      </p:sp>
      <p:sp>
        <p:nvSpPr>
          <p:cNvPr id="133" name="CustomShape 15"/>
          <p:cNvSpPr/>
          <p:nvPr/>
        </p:nvSpPr>
        <p:spPr>
          <a:xfrm flipV="1">
            <a:off x="5776200" y="5846760"/>
            <a:ext cx="838440" cy="534240"/>
          </a:xfrm>
          <a:prstGeom prst="straightConnector1">
            <a:avLst/>
          </a:prstGeom>
          <a:noFill/>
          <a:ln w="25560">
            <a:solidFill>
              <a:srgbClr val="c55a11"/>
            </a:solidFill>
            <a:miter/>
            <a:headEnd len="med" type="triangle" w="med"/>
          </a:ln>
        </p:spPr>
      </p:sp>
      <p:sp>
        <p:nvSpPr>
          <p:cNvPr id="134" name="CustomShape 16"/>
          <p:cNvSpPr/>
          <p:nvPr/>
        </p:nvSpPr>
        <p:spPr>
          <a:xfrm flipH="1" flipV="1">
            <a:off x="5497200" y="5466240"/>
            <a:ext cx="1116360" cy="379800"/>
          </a:xfrm>
          <a:prstGeom prst="straightConnector1">
            <a:avLst/>
          </a:prstGeom>
          <a:noFill/>
          <a:ln w="25560">
            <a:solidFill>
              <a:srgbClr val="c55a11"/>
            </a:solidFill>
            <a:miter/>
            <a:headEnd len="med" type="triangle" w="med"/>
          </a:ln>
        </p:spPr>
      </p:sp>
      <p:sp>
        <p:nvSpPr>
          <p:cNvPr id="135" name="CustomShape 17"/>
          <p:cNvSpPr/>
          <p:nvPr/>
        </p:nvSpPr>
        <p:spPr>
          <a:xfrm flipV="1">
            <a:off x="5775840" y="2835360"/>
            <a:ext cx="10080" cy="2363760"/>
          </a:xfrm>
          <a:prstGeom prst="curvedConnector3">
            <a:avLst>
              <a:gd name="adj1" fmla="val 31161039"/>
            </a:avLst>
          </a:prstGeom>
          <a:noFill/>
          <a:ln w="25560">
            <a:solidFill>
              <a:srgbClr val="c55a11"/>
            </a:solidFill>
            <a:miter/>
            <a:tailEnd len="med" type="triangle" w="med"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Privacy CA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5036400" y="2012400"/>
            <a:ext cx="4349880" cy="47962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Provide Cert(CA) (or CA</a:t>
            </a:r>
            <a:r>
              <a:rPr lang="ko-KR" sz="2000" baseline="-25000">
                <a:solidFill>
                  <a:srgbClr val="000000"/>
                </a:solidFill>
                <a:latin typeface="맑은 고딕"/>
              </a:rPr>
              <a:t>pub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Black/white list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접속 빈도 제한</a:t>
            </a:r>
            <a:r>
              <a:rPr lang="ko-KR">
                <a:solidFill>
                  <a:srgbClr val="000000"/>
                </a:solidFill>
                <a:latin typeface="맑은 고딕"/>
              </a:rPr>
              <a:t>(?)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Sign given AIK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DB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이용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Black/white list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접속 빈도 제한</a:t>
            </a:r>
            <a:r>
              <a:rPr lang="ko-KR">
                <a:solidFill>
                  <a:srgbClr val="000000"/>
                </a:solidFill>
                <a:latin typeface="맑은 고딕"/>
              </a:rPr>
              <a:t>(?)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Verify given signed AIK (or CA</a:t>
            </a:r>
            <a:r>
              <a:rPr lang="ko-KR" sz="2000" baseline="-25000">
                <a:solidFill>
                  <a:srgbClr val="000000"/>
                </a:solidFill>
                <a:latin typeface="맑은 고딕"/>
              </a:rPr>
              <a:t>pub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DB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조회로 제한하는 경우</a:t>
            </a:r>
            <a:r>
              <a:rPr lang="ko-KR">
                <a:solidFill>
                  <a:srgbClr val="000000"/>
                </a:solidFill>
                <a:latin typeface="맑은 고딕"/>
              </a:rPr>
              <a:t>, RA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서버 연동 부분은 삭제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1617840" y="2801160"/>
            <a:ext cx="1643760" cy="119088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2060"/>
                </a:solidFill>
                <a:latin typeface="맑은 고딕"/>
              </a:rPr>
              <a:t>Privacy CA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2510280" y="4995720"/>
            <a:ext cx="834120" cy="8118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맑은 고딕"/>
              </a:rPr>
              <a:t>DB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876600" y="3506040"/>
            <a:ext cx="127440" cy="169920"/>
          </a:xfrm>
          <a:prstGeom prst="ellipse">
            <a:avLst/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</p:sp>
      <p:sp>
        <p:nvSpPr>
          <p:cNvPr id="141" name="CustomShape 6"/>
          <p:cNvSpPr/>
          <p:nvPr/>
        </p:nvSpPr>
        <p:spPr>
          <a:xfrm>
            <a:off x="1247400" y="4359240"/>
            <a:ext cx="127440" cy="169920"/>
          </a:xfrm>
          <a:prstGeom prst="ellipse">
            <a:avLst/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</p:sp>
      <p:sp>
        <p:nvSpPr>
          <p:cNvPr id="142" name="CustomShape 7"/>
          <p:cNvSpPr/>
          <p:nvPr/>
        </p:nvSpPr>
        <p:spPr>
          <a:xfrm>
            <a:off x="561240" y="5202720"/>
            <a:ext cx="1056240" cy="60516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2060"/>
                </a:solidFill>
                <a:latin typeface="맑은 고딕"/>
              </a:rPr>
              <a:t>RA </a:t>
            </a:r>
            <a:r>
              <a:rPr lang="en-US" sz="1400">
                <a:solidFill>
                  <a:srgbClr val="002060"/>
                </a:solidFill>
                <a:latin typeface="맑은 고딕"/>
              </a:rPr>
              <a:t>서버</a:t>
            </a:r>
            <a:endParaRPr/>
          </a:p>
        </p:txBody>
      </p:sp>
      <p:sp>
        <p:nvSpPr>
          <p:cNvPr id="143" name="Line 8"/>
          <p:cNvSpPr/>
          <p:nvPr/>
        </p:nvSpPr>
        <p:spPr>
          <a:xfrm flipV="1">
            <a:off x="1003680" y="3396960"/>
            <a:ext cx="614520" cy="19404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44" name="Line 9"/>
          <p:cNvSpPr/>
          <p:nvPr/>
        </p:nvSpPr>
        <p:spPr>
          <a:xfrm flipH="1">
            <a:off x="1356120" y="3818160"/>
            <a:ext cx="502560" cy="56592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45" name="CustomShape 10"/>
          <p:cNvSpPr/>
          <p:nvPr/>
        </p:nvSpPr>
        <p:spPr>
          <a:xfrm rot="19588800">
            <a:off x="2685240" y="4020840"/>
            <a:ext cx="295200" cy="849600"/>
          </a:xfrm>
          <a:prstGeom prst="upDownArrow">
            <a:avLst>
              <a:gd name="adj1" fmla="val 50000"/>
              <a:gd name="adj2" fmla="val 6785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46" name="CustomShape 11"/>
          <p:cNvSpPr/>
          <p:nvPr/>
        </p:nvSpPr>
        <p:spPr>
          <a:xfrm flipV="1">
            <a:off x="1089720" y="4528800"/>
            <a:ext cx="221040" cy="67284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47" name="CustomShape 12"/>
          <p:cNvSpPr/>
          <p:nvPr/>
        </p:nvSpPr>
        <p:spPr>
          <a:xfrm>
            <a:off x="3618720" y="4390200"/>
            <a:ext cx="834120" cy="8118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맑은 고딕"/>
              </a:rPr>
              <a:t>Log</a:t>
            </a:r>
            <a:endParaRPr/>
          </a:p>
        </p:txBody>
      </p:sp>
      <p:sp>
        <p:nvSpPr>
          <p:cNvPr id="148" name="CustomShape 13"/>
          <p:cNvSpPr/>
          <p:nvPr/>
        </p:nvSpPr>
        <p:spPr>
          <a:xfrm rot="18000600">
            <a:off x="3256200" y="3772080"/>
            <a:ext cx="343440" cy="627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서버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896000" y="2012400"/>
            <a:ext cx="4608000" cy="47962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Trigger RA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설정된 주기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>
                <a:solidFill>
                  <a:srgbClr val="000000"/>
                </a:solidFill>
                <a:latin typeface="맑은 고딕"/>
              </a:rPr>
              <a:t>일단은</a:t>
            </a:r>
            <a:r>
              <a:rPr lang="ko-KR">
                <a:solidFill>
                  <a:srgbClr val="000000"/>
                </a:solidFill>
                <a:latin typeface="맑은 고딕"/>
              </a:rPr>
              <a:t>) Unicast </a:t>
            </a:r>
            <a:r>
              <a:rPr lang="ko-KR">
                <a:solidFill>
                  <a:srgbClr val="000000"/>
                </a:solidFill>
                <a:latin typeface="맑은 고딕"/>
              </a:rPr>
              <a:t>방식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16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1600">
                <a:solidFill>
                  <a:srgbClr val="000000"/>
                </a:solidFill>
                <a:latin typeface="맑은 고딕"/>
              </a:rPr>
              <a:t>대상 정보는 </a:t>
            </a:r>
            <a:r>
              <a:rPr lang="ko-KR" sz="1600">
                <a:solidFill>
                  <a:srgbClr val="000000"/>
                </a:solidFill>
                <a:latin typeface="맑은 고딕"/>
              </a:rPr>
              <a:t>DB</a:t>
            </a:r>
            <a:r>
              <a:rPr lang="ko-KR" sz="1600">
                <a:solidFill>
                  <a:srgbClr val="000000"/>
                </a:solidFill>
                <a:latin typeface="맑은 고딕"/>
              </a:rPr>
              <a:t>에 관리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관리 측면에서는 </a:t>
            </a:r>
            <a:r>
              <a:rPr lang="ko-KR">
                <a:solidFill>
                  <a:srgbClr val="000000"/>
                </a:solidFill>
                <a:latin typeface="맑은 고딕"/>
              </a:rPr>
              <a:t>Broadcast </a:t>
            </a:r>
            <a:r>
              <a:rPr lang="ko-KR">
                <a:solidFill>
                  <a:srgbClr val="000000"/>
                </a:solidFill>
                <a:latin typeface="맑은 고딕"/>
              </a:rPr>
              <a:t>가능해야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Process RA request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Black/white list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접속 빈도 제한</a:t>
            </a:r>
            <a:r>
              <a:rPr lang="ko-KR">
                <a:solidFill>
                  <a:srgbClr val="000000"/>
                </a:solidFill>
                <a:latin typeface="맑은 고딕"/>
              </a:rPr>
              <a:t>(?)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결과 저장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DB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이용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Verify given Cert for AIK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DB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조회로 제한하는 경우</a:t>
            </a:r>
            <a:r>
              <a:rPr lang="ko-KR">
                <a:solidFill>
                  <a:srgbClr val="000000"/>
                </a:solidFill>
                <a:latin typeface="맑은 고딕"/>
              </a:rPr>
              <a:t>, Privacy RA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연동 부분은 삭제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1617840" y="2801160"/>
            <a:ext cx="1643760" cy="119088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2060"/>
                </a:solidFill>
                <a:latin typeface="맑은 고딕"/>
              </a:rPr>
              <a:t>RA </a:t>
            </a:r>
            <a:r>
              <a:rPr lang="en-US">
                <a:solidFill>
                  <a:srgbClr val="002060"/>
                </a:solidFill>
                <a:latin typeface="맑은 고딕"/>
              </a:rPr>
              <a:t>서버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1479600" y="4930200"/>
            <a:ext cx="834120" cy="8118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맑은 고딕"/>
              </a:rPr>
              <a:t>DB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1110240" y="3992760"/>
            <a:ext cx="127440" cy="169920"/>
          </a:xfrm>
          <a:prstGeom prst="ellipse">
            <a:avLst/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</p:sp>
      <p:sp>
        <p:nvSpPr>
          <p:cNvPr id="154" name="Line 6"/>
          <p:cNvSpPr/>
          <p:nvPr/>
        </p:nvSpPr>
        <p:spPr>
          <a:xfrm flipV="1">
            <a:off x="1218600" y="3817800"/>
            <a:ext cx="640080" cy="19908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55" name="CustomShape 7"/>
          <p:cNvSpPr/>
          <p:nvPr/>
        </p:nvSpPr>
        <p:spPr>
          <a:xfrm rot="1767000">
            <a:off x="1884960" y="3984840"/>
            <a:ext cx="290520" cy="862560"/>
          </a:xfrm>
          <a:prstGeom prst="upDownArrow">
            <a:avLst>
              <a:gd name="adj1" fmla="val 50000"/>
              <a:gd name="adj2" fmla="val 6785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56" name="CustomShape 8"/>
          <p:cNvSpPr/>
          <p:nvPr/>
        </p:nvSpPr>
        <p:spPr>
          <a:xfrm>
            <a:off x="3618720" y="4390200"/>
            <a:ext cx="834120" cy="8118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맑은 고딕"/>
              </a:rPr>
              <a:t>Log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 rot="18000600">
            <a:off x="3256200" y="3772080"/>
            <a:ext cx="343440" cy="627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58" name="CustomShape 10"/>
          <p:cNvSpPr/>
          <p:nvPr/>
        </p:nvSpPr>
        <p:spPr>
          <a:xfrm flipV="1">
            <a:off x="3021120" y="2536560"/>
            <a:ext cx="630000" cy="4381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9" name="CustomShape 11"/>
          <p:cNvSpPr/>
          <p:nvPr/>
        </p:nvSpPr>
        <p:spPr>
          <a:xfrm>
            <a:off x="3492360" y="2012400"/>
            <a:ext cx="1086480" cy="61416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2060"/>
                </a:solidFill>
                <a:latin typeface="맑은 고딕"/>
              </a:rPr>
              <a:t>Privacy CA</a:t>
            </a:r>
            <a:endParaRPr/>
          </a:p>
        </p:txBody>
      </p:sp>
      <p:sp>
        <p:nvSpPr>
          <p:cNvPr id="160" name="CustomShape 12"/>
          <p:cNvSpPr/>
          <p:nvPr/>
        </p:nvSpPr>
        <p:spPr>
          <a:xfrm flipH="1" flipV="1">
            <a:off x="1237320" y="2421360"/>
            <a:ext cx="620640" cy="55368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등록 요청 수신 서버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5036400" y="2012400"/>
            <a:ext cx="4349880" cy="47962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Process RA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등록 요청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request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미등록 </a:t>
            </a:r>
            <a:r>
              <a:rPr lang="ko-KR">
                <a:solidFill>
                  <a:srgbClr val="000000"/>
                </a:solidFill>
                <a:latin typeface="맑은 고딕"/>
              </a:rPr>
              <a:t>device</a:t>
            </a:r>
            <a:r>
              <a:rPr lang="ko-KR">
                <a:solidFill>
                  <a:srgbClr val="000000"/>
                </a:solidFill>
                <a:latin typeface="맑은 고딕"/>
              </a:rPr>
              <a:t>로부터의 요청과 </a:t>
            </a:r>
            <a:r>
              <a:rPr lang="ko-KR">
                <a:solidFill>
                  <a:srgbClr val="000000"/>
                </a:solidFill>
                <a:latin typeface="맑은 고딕"/>
              </a:rPr>
              <a:t>HE </a:t>
            </a:r>
            <a:r>
              <a:rPr lang="ko-KR">
                <a:solidFill>
                  <a:srgbClr val="000000"/>
                </a:solidFill>
                <a:latin typeface="맑은 고딕"/>
              </a:rPr>
              <a:t>내부에서의 요청은 서로 다른 접속 경로를 가짐</a:t>
            </a:r>
            <a:r>
              <a:rPr lang="ko-KR">
                <a:solidFill>
                  <a:srgbClr val="000000"/>
                </a:solidFill>
                <a:latin typeface="맑은 고딕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접속 빈도 제한</a:t>
            </a:r>
            <a:r>
              <a:rPr lang="ko-KR">
                <a:solidFill>
                  <a:srgbClr val="000000"/>
                </a:solidFill>
                <a:latin typeface="맑은 고딕"/>
              </a:rPr>
              <a:t>(?)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등록 결과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DB</a:t>
            </a:r>
            <a:r>
              <a:rPr lang="ko-KR">
                <a:solidFill>
                  <a:srgbClr val="000000"/>
                </a:solidFill>
                <a:latin typeface="맑은 고딕"/>
              </a:rPr>
              <a:t>에 관련 정보 저장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Verify given signed AIK (or CA</a:t>
            </a:r>
            <a:r>
              <a:rPr lang="ko-KR" sz="2000" baseline="-25000">
                <a:solidFill>
                  <a:srgbClr val="000000"/>
                </a:solidFill>
                <a:latin typeface="맑은 고딕"/>
              </a:rPr>
              <a:t>pub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DB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조회로 제한하는 경우</a:t>
            </a:r>
            <a:r>
              <a:rPr lang="ko-KR">
                <a:solidFill>
                  <a:srgbClr val="000000"/>
                </a:solidFill>
                <a:latin typeface="맑은 고딕"/>
              </a:rPr>
              <a:t>, Privacy RA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연동 부분은 삭제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1152000" y="2801160"/>
            <a:ext cx="2109600" cy="119088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2060"/>
                </a:solidFill>
                <a:latin typeface="맑은 고딕"/>
              </a:rPr>
              <a:t>RA </a:t>
            </a:r>
            <a:r>
              <a:rPr lang="en-US">
                <a:solidFill>
                  <a:srgbClr val="002060"/>
                </a:solidFill>
                <a:latin typeface="맑은 고딕"/>
              </a:rPr>
              <a:t>등록 요청 수신 서버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1152000" y="4969800"/>
            <a:ext cx="834120" cy="8118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맑은 고딕"/>
              </a:rPr>
              <a:t>DB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729720" y="3932280"/>
            <a:ext cx="127440" cy="169920"/>
          </a:xfrm>
          <a:prstGeom prst="ellipse">
            <a:avLst/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</p:sp>
      <p:sp>
        <p:nvSpPr>
          <p:cNvPr id="166" name="CustomShape 6"/>
          <p:cNvSpPr/>
          <p:nvPr/>
        </p:nvSpPr>
        <p:spPr>
          <a:xfrm>
            <a:off x="3642480" y="3978360"/>
            <a:ext cx="127440" cy="169920"/>
          </a:xfrm>
          <a:prstGeom prst="ellipse">
            <a:avLst/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</p:sp>
      <p:sp>
        <p:nvSpPr>
          <p:cNvPr id="167" name="CustomShape 7"/>
          <p:cNvSpPr/>
          <p:nvPr/>
        </p:nvSpPr>
        <p:spPr>
          <a:xfrm>
            <a:off x="3636720" y="5781960"/>
            <a:ext cx="1465560" cy="64476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2060"/>
                </a:solidFill>
                <a:latin typeface="맑은 고딕"/>
              </a:rPr>
              <a:t>HE </a:t>
            </a:r>
            <a:r>
              <a:rPr lang="en-US" sz="1400">
                <a:solidFill>
                  <a:srgbClr val="002060"/>
                </a:solidFill>
                <a:latin typeface="맑은 고딕"/>
              </a:rPr>
              <a:t>내부 서버</a:t>
            </a:r>
            <a:endParaRPr/>
          </a:p>
        </p:txBody>
      </p:sp>
      <p:sp>
        <p:nvSpPr>
          <p:cNvPr id="168" name="Line 8"/>
          <p:cNvSpPr/>
          <p:nvPr/>
        </p:nvSpPr>
        <p:spPr>
          <a:xfrm flipV="1">
            <a:off x="838800" y="3817800"/>
            <a:ext cx="601200" cy="13932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69" name="Line 9"/>
          <p:cNvSpPr/>
          <p:nvPr/>
        </p:nvSpPr>
        <p:spPr>
          <a:xfrm>
            <a:off x="2965320" y="3817800"/>
            <a:ext cx="695520" cy="18504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70" name="CustomShape 10"/>
          <p:cNvSpPr/>
          <p:nvPr/>
        </p:nvSpPr>
        <p:spPr>
          <a:xfrm rot="1881600">
            <a:off x="1522440" y="4003200"/>
            <a:ext cx="292680" cy="8564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71" name="CustomShape 11"/>
          <p:cNvSpPr/>
          <p:nvPr/>
        </p:nvSpPr>
        <p:spPr>
          <a:xfrm flipH="1" flipV="1">
            <a:off x="3750840" y="4123440"/>
            <a:ext cx="618480" cy="16581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2" name="CustomShape 12"/>
          <p:cNvSpPr/>
          <p:nvPr/>
        </p:nvSpPr>
        <p:spPr>
          <a:xfrm flipV="1">
            <a:off x="2965320" y="2536560"/>
            <a:ext cx="685800" cy="4381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3" name="CustomShape 13"/>
          <p:cNvSpPr/>
          <p:nvPr/>
        </p:nvSpPr>
        <p:spPr>
          <a:xfrm>
            <a:off x="3492360" y="2012400"/>
            <a:ext cx="1086480" cy="61416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2060"/>
                </a:solidFill>
                <a:latin typeface="맑은 고딕"/>
              </a:rPr>
              <a:t>Privacy CA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2465640" y="4969800"/>
            <a:ext cx="834120" cy="8118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맑은 고딕"/>
              </a:rPr>
              <a:t>Log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9204800">
            <a:off x="2607840" y="4047840"/>
            <a:ext cx="310320" cy="69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상태 조회 서버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5036400" y="2012400"/>
            <a:ext cx="4349880" cy="47962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Process RA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상태 조회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request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Device</a:t>
            </a:r>
            <a:r>
              <a:rPr lang="ko-KR">
                <a:solidFill>
                  <a:srgbClr val="000000"/>
                </a:solidFill>
                <a:latin typeface="맑은 고딕"/>
              </a:rPr>
              <a:t>로부터의 요청과 </a:t>
            </a:r>
            <a:r>
              <a:rPr lang="ko-KR">
                <a:solidFill>
                  <a:srgbClr val="000000"/>
                </a:solidFill>
                <a:latin typeface="맑은 고딕"/>
              </a:rPr>
              <a:t>HE </a:t>
            </a:r>
            <a:r>
              <a:rPr lang="ko-KR">
                <a:solidFill>
                  <a:srgbClr val="000000"/>
                </a:solidFill>
                <a:latin typeface="맑은 고딕"/>
              </a:rPr>
              <a:t>내부에서의 요청은 서로 다른 접속 경로를 가짐</a:t>
            </a:r>
            <a:r>
              <a:rPr lang="ko-KR">
                <a:solidFill>
                  <a:srgbClr val="000000"/>
                </a:solidFill>
                <a:latin typeface="맑은 고딕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Device</a:t>
            </a:r>
            <a:r>
              <a:rPr lang="ko-KR">
                <a:solidFill>
                  <a:srgbClr val="000000"/>
                </a:solidFill>
                <a:latin typeface="맑은 고딕"/>
              </a:rPr>
              <a:t>는 제한된 작업만 가능</a:t>
            </a:r>
            <a:r>
              <a:rPr lang="ko-KR">
                <a:solidFill>
                  <a:srgbClr val="000000"/>
                </a:solidFill>
                <a:latin typeface="맑은 고딕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접속 빈도 제한</a:t>
            </a:r>
            <a:r>
              <a:rPr lang="ko-KR">
                <a:solidFill>
                  <a:srgbClr val="000000"/>
                </a:solidFill>
                <a:latin typeface="맑은 고딕"/>
              </a:rPr>
              <a:t>(?)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상태 정보는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DB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에서 조회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Verify given signed AIK (or CA</a:t>
            </a:r>
            <a:r>
              <a:rPr lang="ko-KR" sz="2000" baseline="-25000">
                <a:solidFill>
                  <a:srgbClr val="000000"/>
                </a:solidFill>
                <a:latin typeface="맑은 고딕"/>
              </a:rPr>
              <a:t>pub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DB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조회로 제한하는 경우</a:t>
            </a:r>
            <a:r>
              <a:rPr lang="ko-KR">
                <a:solidFill>
                  <a:srgbClr val="000000"/>
                </a:solidFill>
                <a:latin typeface="맑은 고딕"/>
              </a:rPr>
              <a:t>, Privacy RA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연동 부분은 삭제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864000" y="2801160"/>
            <a:ext cx="2808000" cy="119088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2060"/>
                </a:solidFill>
                <a:latin typeface="맑은 고딕"/>
              </a:rPr>
              <a:t>RA </a:t>
            </a:r>
            <a:r>
              <a:rPr lang="en-US">
                <a:solidFill>
                  <a:srgbClr val="002060"/>
                </a:solidFill>
                <a:latin typeface="맑은 고딕"/>
              </a:rPr>
              <a:t>상태 조회 서버</a:t>
            </a: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729720" y="3932280"/>
            <a:ext cx="127440" cy="169920"/>
          </a:xfrm>
          <a:prstGeom prst="ellipse">
            <a:avLst/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</p:sp>
      <p:sp>
        <p:nvSpPr>
          <p:cNvPr id="180" name="CustomShape 5"/>
          <p:cNvSpPr/>
          <p:nvPr/>
        </p:nvSpPr>
        <p:spPr>
          <a:xfrm>
            <a:off x="3642480" y="3978360"/>
            <a:ext cx="127440" cy="169920"/>
          </a:xfrm>
          <a:prstGeom prst="ellipse">
            <a:avLst/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</p:sp>
      <p:sp>
        <p:nvSpPr>
          <p:cNvPr id="181" name="CustomShape 6"/>
          <p:cNvSpPr/>
          <p:nvPr/>
        </p:nvSpPr>
        <p:spPr>
          <a:xfrm>
            <a:off x="3570480" y="5682960"/>
            <a:ext cx="1465560" cy="64476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2060"/>
                </a:solidFill>
                <a:latin typeface="맑은 고딕"/>
              </a:rPr>
              <a:t>HE </a:t>
            </a:r>
            <a:r>
              <a:rPr lang="en-US" sz="1400">
                <a:solidFill>
                  <a:srgbClr val="002060"/>
                </a:solidFill>
                <a:latin typeface="맑은 고딕"/>
              </a:rPr>
              <a:t>내부 서버</a:t>
            </a:r>
            <a:endParaRPr/>
          </a:p>
        </p:txBody>
      </p:sp>
      <p:sp>
        <p:nvSpPr>
          <p:cNvPr id="182" name="Line 7"/>
          <p:cNvSpPr/>
          <p:nvPr/>
        </p:nvSpPr>
        <p:spPr>
          <a:xfrm flipV="1">
            <a:off x="838800" y="3817800"/>
            <a:ext cx="457200" cy="13932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83" name="Line 8"/>
          <p:cNvSpPr/>
          <p:nvPr/>
        </p:nvSpPr>
        <p:spPr>
          <a:xfrm>
            <a:off x="3240000" y="3817800"/>
            <a:ext cx="420840" cy="18504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</p:sp>
      <p:sp>
        <p:nvSpPr>
          <p:cNvPr id="184" name="CustomShape 9"/>
          <p:cNvSpPr/>
          <p:nvPr/>
        </p:nvSpPr>
        <p:spPr>
          <a:xfrm flipH="1" flipV="1">
            <a:off x="3750480" y="4122720"/>
            <a:ext cx="551880" cy="15591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5" name="CustomShape 10"/>
          <p:cNvSpPr/>
          <p:nvPr/>
        </p:nvSpPr>
        <p:spPr>
          <a:xfrm flipV="1">
            <a:off x="3168000" y="2537280"/>
            <a:ext cx="483120" cy="4147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6" name="CustomShape 11"/>
          <p:cNvSpPr/>
          <p:nvPr/>
        </p:nvSpPr>
        <p:spPr>
          <a:xfrm>
            <a:off x="3492360" y="2012400"/>
            <a:ext cx="1086480" cy="614160"/>
          </a:xfrm>
          <a:prstGeom prst="ellipse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2060"/>
                </a:solidFill>
                <a:latin typeface="맑은 고딕"/>
              </a:rPr>
              <a:t>Privacy CA</a:t>
            </a:r>
            <a:endParaRPr/>
          </a:p>
        </p:txBody>
      </p:sp>
      <p:sp>
        <p:nvSpPr>
          <p:cNvPr id="187" name="CustomShape 12"/>
          <p:cNvSpPr/>
          <p:nvPr/>
        </p:nvSpPr>
        <p:spPr>
          <a:xfrm>
            <a:off x="1152000" y="4969800"/>
            <a:ext cx="834120" cy="8118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맑은 고딕"/>
              </a:rPr>
              <a:t>DB</a:t>
            </a:r>
            <a:endParaRPr/>
          </a:p>
        </p:txBody>
      </p:sp>
      <p:sp>
        <p:nvSpPr>
          <p:cNvPr id="188" name="CustomShape 13"/>
          <p:cNvSpPr/>
          <p:nvPr/>
        </p:nvSpPr>
        <p:spPr>
          <a:xfrm rot="1881600">
            <a:off x="1522440" y="4003200"/>
            <a:ext cx="292680" cy="8564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89" name="CustomShape 14"/>
          <p:cNvSpPr/>
          <p:nvPr/>
        </p:nvSpPr>
        <p:spPr>
          <a:xfrm>
            <a:off x="2465640" y="4969800"/>
            <a:ext cx="834120" cy="8118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맑은 고딕"/>
              </a:rPr>
              <a:t>Log</a:t>
            </a:r>
            <a:endParaRPr/>
          </a:p>
        </p:txBody>
      </p:sp>
      <p:sp>
        <p:nvSpPr>
          <p:cNvPr id="190" name="CustomShape 15"/>
          <p:cNvSpPr/>
          <p:nvPr/>
        </p:nvSpPr>
        <p:spPr>
          <a:xfrm rot="19204800">
            <a:off x="2607840" y="4047840"/>
            <a:ext cx="310320" cy="69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UI &amp; Log 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처리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UI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별 기능 목록은 다음과 같다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Privacy CA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서버 인증서 조회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Device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관련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Ek</a:t>
            </a:r>
            <a:r>
              <a:rPr lang="ko-KR" sz="1400" baseline="-25000">
                <a:solidFill>
                  <a:srgbClr val="000000"/>
                </a:solidFill>
                <a:latin typeface="맑은 고딕"/>
              </a:rPr>
              <a:t>pub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등록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조회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삭제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Device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관련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Ek</a:t>
            </a:r>
            <a:r>
              <a:rPr lang="ko-KR" sz="1400" baseline="-25000">
                <a:solidFill>
                  <a:srgbClr val="000000"/>
                </a:solidFill>
                <a:latin typeface="맑은 고딕"/>
              </a:rPr>
              <a:t>pub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대상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white/black list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등록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조회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삭제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>
                <a:solidFill>
                  <a:srgbClr val="000000"/>
                </a:solidFill>
                <a:latin typeface="맑은 고딕"/>
              </a:rPr>
              <a:t>서버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수행 주기 조회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RA trigger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방식 조회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Device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관련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white/black list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등록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조회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삭제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공통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접속 정보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(IP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주소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/port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정보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)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조회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RA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관련 정보 조회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변경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(Device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정보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, RA 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상태 정보</a:t>
            </a:r>
            <a:r>
              <a:rPr lang="ko-KR" sz="1400">
                <a:solidFill>
                  <a:srgbClr val="000000"/>
                </a:solidFill>
                <a:latin typeface="맑은 고딕"/>
              </a:rPr>
              <a:t>, etc.)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UI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기능 중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data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관련 기능들은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DB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를 직접 수정한다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Log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syslog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형태로 생성하여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다양한 외부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tool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을 이용하여 관리 가능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