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21" r:id="rId3"/>
    <p:sldId id="348" r:id="rId4"/>
    <p:sldId id="319" r:id="rId5"/>
    <p:sldId id="318" r:id="rId6"/>
    <p:sldId id="317" r:id="rId7"/>
    <p:sldId id="349" r:id="rId8"/>
    <p:sldId id="313" r:id="rId9"/>
    <p:sldId id="312" r:id="rId10"/>
    <p:sldId id="311" r:id="rId11"/>
    <p:sldId id="310" r:id="rId12"/>
    <p:sldId id="309" r:id="rId13"/>
    <p:sldId id="307" r:id="rId14"/>
    <p:sldId id="306" r:id="rId15"/>
    <p:sldId id="350" r:id="rId16"/>
    <p:sldId id="294" r:id="rId17"/>
    <p:sldId id="295" r:id="rId18"/>
    <p:sldId id="296" r:id="rId19"/>
    <p:sldId id="324" r:id="rId20"/>
    <p:sldId id="342" r:id="rId21"/>
    <p:sldId id="297" r:id="rId22"/>
    <p:sldId id="322" r:id="rId23"/>
    <p:sldId id="323" r:id="rId24"/>
    <p:sldId id="325" r:id="rId25"/>
    <p:sldId id="351" r:id="rId26"/>
    <p:sldId id="339" r:id="rId27"/>
    <p:sldId id="299" r:id="rId28"/>
    <p:sldId id="300" r:id="rId29"/>
    <p:sldId id="301" r:id="rId30"/>
    <p:sldId id="302" r:id="rId31"/>
    <p:sldId id="328" r:id="rId32"/>
    <p:sldId id="329" r:id="rId33"/>
    <p:sldId id="330" r:id="rId34"/>
    <p:sldId id="331" r:id="rId35"/>
    <p:sldId id="333" r:id="rId36"/>
    <p:sldId id="338" r:id="rId37"/>
    <p:sldId id="352" r:id="rId38"/>
    <p:sldId id="341" r:id="rId39"/>
    <p:sldId id="332" r:id="rId40"/>
    <p:sldId id="345" r:id="rId41"/>
    <p:sldId id="343" r:id="rId42"/>
    <p:sldId id="344" r:id="rId43"/>
    <p:sldId id="347" r:id="rId44"/>
    <p:sldId id="336" r:id="rId45"/>
    <p:sldId id="353" r:id="rId46"/>
    <p:sldId id="334" r:id="rId47"/>
    <p:sldId id="337" r:id="rId48"/>
    <p:sldId id="315" r:id="rId49"/>
    <p:sldId id="31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&amp;目录" id="{0A5593D5-7E38-4110-9D74-C68D325188E7}">
          <p14:sldIdLst>
            <p14:sldId id="257"/>
            <p14:sldId id="321"/>
          </p14:sldIdLst>
        </p14:section>
        <p14:section name="总体概述" id="{57A6C1EA-8292-4D51-AED3-1FC4484294F2}">
          <p14:sldIdLst>
            <p14:sldId id="348"/>
            <p14:sldId id="319"/>
            <p14:sldId id="318"/>
            <p14:sldId id="317"/>
          </p14:sldIdLst>
        </p14:section>
        <p14:section name="需求分析" id="{ED2438FC-52BA-458C-B15F-7568CEF0BDD5}">
          <p14:sldIdLst>
            <p14:sldId id="349"/>
            <p14:sldId id="313"/>
            <p14:sldId id="312"/>
            <p14:sldId id="311"/>
            <p14:sldId id="310"/>
            <p14:sldId id="309"/>
            <p14:sldId id="307"/>
            <p14:sldId id="306"/>
          </p14:sldIdLst>
        </p14:section>
        <p14:section name="设计与实现-前端" id="{49932226-9506-45B5-813A-301029C84E13}">
          <p14:sldIdLst>
            <p14:sldId id="350"/>
            <p14:sldId id="294"/>
            <p14:sldId id="295"/>
            <p14:sldId id="296"/>
            <p14:sldId id="324"/>
            <p14:sldId id="342"/>
            <p14:sldId id="297"/>
            <p14:sldId id="322"/>
            <p14:sldId id="323"/>
            <p14:sldId id="325"/>
          </p14:sldIdLst>
        </p14:section>
        <p14:section name="设计与实现-后端" id="{66B5CF84-A21F-4F2E-B4AD-99B0B00555A8}">
          <p14:sldIdLst>
            <p14:sldId id="351"/>
            <p14:sldId id="339"/>
            <p14:sldId id="299"/>
            <p14:sldId id="300"/>
            <p14:sldId id="301"/>
            <p14:sldId id="302"/>
            <p14:sldId id="328"/>
            <p14:sldId id="329"/>
            <p14:sldId id="330"/>
            <p14:sldId id="331"/>
            <p14:sldId id="333"/>
            <p14:sldId id="338"/>
          </p14:sldIdLst>
        </p14:section>
        <p14:section name="设计与实现-交互" id="{2945732F-C82E-450C-BB6B-3F008C38EBF1}">
          <p14:sldIdLst>
            <p14:sldId id="352"/>
            <p14:sldId id="341"/>
            <p14:sldId id="332"/>
            <p14:sldId id="345"/>
            <p14:sldId id="343"/>
            <p14:sldId id="344"/>
            <p14:sldId id="347"/>
            <p14:sldId id="336"/>
          </p14:sldIdLst>
        </p14:section>
        <p14:section name="演示与答辩" id="{2DBE117F-5096-4D00-8869-E5C12407FFBF}">
          <p14:sldIdLst>
            <p14:sldId id="353"/>
            <p14:sldId id="334"/>
            <p14:sldId id="337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3980" autoAdjust="0"/>
  </p:normalViewPr>
  <p:slideViewPr>
    <p:cSldViewPr snapToGrid="0">
      <p:cViewPr varScale="1">
        <p:scale>
          <a:sx n="72" d="100"/>
          <a:sy n="72" d="100"/>
        </p:scale>
        <p:origin x="18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8C45F1-0C9A-46BF-A21B-0B4AA03FE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7CADA-7877-48C7-927B-D1B86E74B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6C9D-2C0D-4451-8EA6-647DBE8DFD82}" type="datetimeFigureOut">
              <a:rPr lang="zh-CN" altLang="en-US" smtClean="0"/>
              <a:t>2020-9-6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647F7-631D-4DCB-90E2-EA0BD9DAC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3C9D6-FDD7-410C-B6E1-C1655126A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7B23-07E7-4BF6-B8F3-6B998830F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8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430D9-AA99-4EB9-A18D-38D3BBA4E736}" type="datetimeFigureOut">
              <a:rPr lang="zh-CN" altLang="en-US" smtClean="0"/>
              <a:t>2020-9-6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7495B-DC36-4EDF-8FEA-CBBC34B997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2650A-3B22-4C48-85CF-E0840227AD0A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所有点的偏移减去当前位置</a:t>
            </a:r>
            <a:endParaRPr lang="en-US" altLang="zh-CN" dirty="0"/>
          </a:p>
          <a:p>
            <a:r>
              <a:rPr lang="zh-CN" altLang="en-US" dirty="0"/>
              <a:t>小地图：六边形的逻辑位置进行缩放</a:t>
            </a:r>
            <a:r>
              <a:rPr lang="en-US" altLang="zh-CN" dirty="0"/>
              <a:t>+</a:t>
            </a:r>
            <a:r>
              <a:rPr lang="zh-CN" altLang="en-US" dirty="0"/>
              <a:t>偏移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7495B-DC36-4EDF-8FEA-CBBC34B9973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3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7495B-DC36-4EDF-8FEA-CBBC34B9973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6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9524" y="2"/>
            <a:ext cx="9161463" cy="898525"/>
          </a:xfrm>
          <a:prstGeom prst="rect">
            <a:avLst/>
          </a:prstGeom>
          <a:solidFill>
            <a:srgbClr val="134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Lab211\杂事\校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36" y="139623"/>
            <a:ext cx="924142" cy="9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6"/>
          <p:cNvGrpSpPr/>
          <p:nvPr userDrawn="1"/>
        </p:nvGrpSpPr>
        <p:grpSpPr bwMode="auto">
          <a:xfrm>
            <a:off x="-1" y="6551617"/>
            <a:ext cx="9151939" cy="306387"/>
            <a:chOff x="669" y="6570913"/>
            <a:chExt cx="9152858" cy="306000"/>
          </a:xfrm>
        </p:grpSpPr>
        <p:sp>
          <p:nvSpPr>
            <p:cNvPr id="4" name="矩形 5"/>
            <p:cNvSpPr/>
            <p:nvPr/>
          </p:nvSpPr>
          <p:spPr>
            <a:xfrm>
              <a:off x="669" y="6570913"/>
              <a:ext cx="6154771" cy="306000"/>
            </a:xfrm>
            <a:prstGeom prst="rect">
              <a:avLst/>
            </a:prstGeom>
            <a:solidFill>
              <a:srgbClr val="1342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grpSp>
          <p:nvGrpSpPr>
            <p:cNvPr id="5" name="组合 8"/>
            <p:cNvGrpSpPr/>
            <p:nvPr userDrawn="1"/>
          </p:nvGrpSpPr>
          <p:grpSpPr bwMode="auto">
            <a:xfrm>
              <a:off x="248846" y="6570913"/>
              <a:ext cx="8904681" cy="306000"/>
              <a:chOff x="248846" y="6570913"/>
              <a:chExt cx="8904681" cy="306000"/>
            </a:xfrm>
          </p:grpSpPr>
          <p:sp>
            <p:nvSpPr>
              <p:cNvPr id="6" name="文本框 10"/>
              <p:cNvSpPr txBox="1">
                <a:spLocks noChangeArrowheads="1"/>
              </p:cNvSpPr>
              <p:nvPr/>
            </p:nvSpPr>
            <p:spPr bwMode="auto">
              <a:xfrm>
                <a:off x="248846" y="6600957"/>
                <a:ext cx="5405730" cy="230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9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Anhui Province Key Lab. of Big Data Analysis and Application, University of S&amp;T of China</a:t>
                </a:r>
                <a:endParaRPr lang="zh-CN" altLang="en-US" sz="9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8"/>
              <p:cNvSpPr/>
              <p:nvPr/>
            </p:nvSpPr>
            <p:spPr>
              <a:xfrm>
                <a:off x="6155440" y="6570913"/>
                <a:ext cx="2998087" cy="306000"/>
              </a:xfrm>
              <a:prstGeom prst="rect">
                <a:avLst/>
              </a:prstGeom>
              <a:solidFill>
                <a:srgbClr val="CAD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69704"/>
            <a:ext cx="9144000" cy="1727200"/>
          </a:xfrm>
          <a:prstGeom prst="rect">
            <a:avLst/>
          </a:prstGeom>
          <a:solidFill>
            <a:srgbClr val="134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4" name="Picture 3" descr="E:\Lab211\杂事\校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36" y="139623"/>
            <a:ext cx="924142" cy="9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76181" y="512241"/>
            <a:ext cx="4093586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68516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24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16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10550" y="541906"/>
            <a:ext cx="426279" cy="432000"/>
            <a:chOff x="620485" y="577906"/>
            <a:chExt cx="361951" cy="432000"/>
          </a:xfrm>
          <a:solidFill>
            <a:srgbClr val="134288"/>
          </a:solidFill>
        </p:grpSpPr>
        <p:sp>
          <p:nvSpPr>
            <p:cNvPr id="2" name="矩形 1"/>
            <p:cNvSpPr/>
            <p:nvPr userDrawn="1"/>
          </p:nvSpPr>
          <p:spPr>
            <a:xfrm>
              <a:off x="620485" y="721906"/>
              <a:ext cx="101601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52428" y="577906"/>
              <a:ext cx="99833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82603" y="793906"/>
              <a:ext cx="99833" cy="2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3" descr="E:\Lab211\杂事\校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36" y="139623"/>
            <a:ext cx="924142" cy="9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6F5813-2352-46AF-AA62-198348DC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161" y="6604913"/>
            <a:ext cx="9144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4" y="2"/>
            <a:ext cx="9161463" cy="8985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背景" hidden="1"/>
          <p:cNvSpPr txBox="1"/>
          <p:nvPr userDrawn="1"/>
        </p:nvSpPr>
        <p:spPr>
          <a:xfrm>
            <a:off x="3537125" y="13663977"/>
            <a:ext cx="2133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E6E6E6"/>
                </a:solidFill>
              </a:rPr>
              <a:t>版权所有：</a:t>
            </a:r>
            <a:r>
              <a:rPr lang="en-US" altLang="zh-CN" sz="900">
                <a:solidFill>
                  <a:srgbClr val="E6E6E6"/>
                </a:solidFill>
              </a:rPr>
              <a:t>KOPPT WWW.KOPPT.CN</a:t>
            </a:r>
            <a:endParaRPr lang="en-US" sz="900">
              <a:solidFill>
                <a:srgbClr val="E6E6E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639" y="2342045"/>
            <a:ext cx="8884921" cy="1402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4050" dirty="0">
                <a:latin typeface="微软雅黑"/>
              </a:rPr>
              <a:t>软件工程 圈地大作战</a:t>
            </a:r>
            <a:endParaRPr lang="en-US" altLang="zh-CN" sz="4050" dirty="0">
              <a:latin typeface="微软雅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099" y="4480490"/>
            <a:ext cx="6858000" cy="898922"/>
          </a:xfrm>
        </p:spPr>
        <p:txBody>
          <a:bodyPr/>
          <a:lstStyle/>
          <a:p>
            <a:r>
              <a:rPr lang="zh-CN" altLang="en-US" b="1" dirty="0"/>
              <a:t>李京老师班第</a:t>
            </a:r>
            <a:r>
              <a:rPr lang="en-US" altLang="zh-CN" b="1" dirty="0"/>
              <a:t>8</a:t>
            </a:r>
            <a:r>
              <a:rPr lang="zh-CN" altLang="en-US" b="1" dirty="0"/>
              <a:t>组</a:t>
            </a:r>
            <a:endParaRPr lang="en-US" altLang="zh-CN" b="1" dirty="0"/>
          </a:p>
          <a:p>
            <a:r>
              <a:rPr lang="en-US" altLang="zh-CN" b="1" dirty="0"/>
              <a:t>2020</a:t>
            </a:r>
            <a:r>
              <a:rPr lang="zh-CN" altLang="en-US" b="1" dirty="0"/>
              <a:t>年</a:t>
            </a:r>
            <a:r>
              <a:rPr lang="en-US" altLang="zh-CN" b="1" dirty="0"/>
              <a:t>9</a:t>
            </a:r>
            <a:r>
              <a:rPr lang="zh-CN" altLang="en-US" b="1" dirty="0"/>
              <a:t>月</a:t>
            </a:r>
            <a:r>
              <a:rPr lang="en-US" altLang="zh-CN" b="1" dirty="0"/>
              <a:t>6</a:t>
            </a:r>
            <a:r>
              <a:rPr lang="zh-CN" altLang="en-US" b="1" dirty="0"/>
              <a:t>日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9DCD163-7201-4DA6-876E-717AC1FF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86A69A7F-C63D-4E9D-B76F-720C5DAC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4476750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834"/>
    </mc:Choice>
    <mc:Fallback xmlns="">
      <p:transition advClick="0" advTm="208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873CA8-7ECD-4CE8-B9BF-830285E7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F1F275-7E84-468B-A033-D7F74CF7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0542BD-B50F-4553-80DC-DF361722E308}"/>
              </a:ext>
            </a:extLst>
          </p:cNvPr>
          <p:cNvSpPr txBox="1"/>
          <p:nvPr/>
        </p:nvSpPr>
        <p:spPr>
          <a:xfrm>
            <a:off x="914400" y="1405235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根据本组成员的思考与讨论，为完成相对完整的游戏实现，至少需要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个界面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个弹窗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，缩略图如下所示。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899C5F-B187-4E12-8AF4-0BB57E68D3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6" y="2177674"/>
            <a:ext cx="6400800" cy="3544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642D4D-89DA-4420-8FB5-2E09102CBF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97" y="4502795"/>
            <a:ext cx="3671253" cy="189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60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E4D9C-C978-40BF-90BE-4F6749348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49772BE-C4CA-4485-A349-0F9EFB3A6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E4D6F-06F9-4478-A032-B872202E51C9}"/>
              </a:ext>
            </a:extLst>
          </p:cNvPr>
          <p:cNvSpPr txBox="1"/>
          <p:nvPr/>
        </p:nvSpPr>
        <p:spPr>
          <a:xfrm>
            <a:off x="914400" y="1591360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根据相对应的需求，有各种不同逻辑的界面转换，转换逻辑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如下图所示。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E0C321-632F-428C-88DD-9F20CB99C1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2333625"/>
            <a:ext cx="8953501" cy="4012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19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47747D-31FA-4AAD-9582-10F4EF6F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21D157C-449D-4EC4-BBD6-99D6FC34E888}"/>
              </a:ext>
            </a:extLst>
          </p:cNvPr>
          <p:cNvSpPr txBox="1">
            <a:spLocks/>
          </p:cNvSpPr>
          <p:nvPr/>
        </p:nvSpPr>
        <p:spPr>
          <a:xfrm>
            <a:off x="776181" y="512241"/>
            <a:ext cx="3795820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68516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2400" b="1" i="0" u="none" strike="noStrike" kern="120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需求分析</a:t>
            </a:r>
            <a:r>
              <a:rPr lang="en-US" altLang="zh-CN"/>
              <a:t>-</a:t>
            </a:r>
            <a:r>
              <a:rPr lang="zh-CN" altLang="en-US"/>
              <a:t>游戏规则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14C2EF-DF10-4D06-8772-C4C07D977511}"/>
              </a:ext>
            </a:extLst>
          </p:cNvPr>
          <p:cNvSpPr txBox="1"/>
          <p:nvPr/>
        </p:nvSpPr>
        <p:spPr>
          <a:xfrm>
            <a:off x="776181" y="973906"/>
            <a:ext cx="790575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从游戏房间界面进入游戏界面后，即开始游戏，每个玩家从六边形的相对保留区出发。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模式，对战的两个玩家从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两个保留区出发；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2V2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模式，对战的四个玩家，一队从左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的两个保留区出发，另一队从右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的两个保留区出发；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3V3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模式，一队的三个玩家从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的三个保留区出发，另一队从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的保留区出发。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保留区是每个玩家的私属区域，其边界对于其他玩家来说就如同游戏区域的边界，无法突破，只有保留区的主人才能回去。游戏是从这里开始，死亡后的复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活也是从这里开始。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256F60-A925-41F6-8B2D-EAFF009112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2" y="4598671"/>
            <a:ext cx="2158154" cy="185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660C05-8D0A-401E-A512-DD942FD1B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54" y="4598671"/>
            <a:ext cx="2158154" cy="185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8F87C6-8D2F-45E9-8D19-323456358F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96" y="4598671"/>
            <a:ext cx="2158154" cy="18570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641139-E64F-44DF-9FE0-BFBD0A391C85}"/>
              </a:ext>
            </a:extLst>
          </p:cNvPr>
          <p:cNvSpPr txBox="1"/>
          <p:nvPr/>
        </p:nvSpPr>
        <p:spPr>
          <a:xfrm>
            <a:off x="1743074" y="645568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198535-0999-4E1A-97A7-3B67F63FC22D}"/>
              </a:ext>
            </a:extLst>
          </p:cNvPr>
          <p:cNvSpPr txBox="1"/>
          <p:nvPr/>
        </p:nvSpPr>
        <p:spPr>
          <a:xfrm>
            <a:off x="4400443" y="645127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2v2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EBBFB-3411-4EC4-A789-DBBF54BC60FC}"/>
              </a:ext>
            </a:extLst>
          </p:cNvPr>
          <p:cNvSpPr txBox="1"/>
          <p:nvPr/>
        </p:nvSpPr>
        <p:spPr>
          <a:xfrm>
            <a:off x="7198890" y="645127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3v3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38E4A6-EF1A-408E-9FDF-95AFF66D2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游戏规则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369CDB-E84C-4D79-A49B-67AFD011A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A02DD9-3214-4702-8104-5A408F42A463}"/>
              </a:ext>
            </a:extLst>
          </p:cNvPr>
          <p:cNvSpPr txBox="1"/>
          <p:nvPr/>
        </p:nvSpPr>
        <p:spPr>
          <a:xfrm>
            <a:off x="699981" y="1231081"/>
            <a:ext cx="7905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圈地过程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从保留区出发后，通过控制代表自己的方块，在游戏区域内向四周移动，走出一条路径并留下痕迹（曲线）；当玩家走出的痕迹与原本圈到的区域有交点时，即玩家在游戏区域内圈了一块小区域，此时该玩家新增一块已圈之地。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玩家圈到的地，可以是从未被圈过的地，也可以是对手或队友已经圈到的地，只要不是自己曾经圈到且仍属于自己的地，都可以算作新圈的地。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51AE39-6B2B-4B37-B5C3-91117739CB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7" y="3503262"/>
            <a:ext cx="3617913" cy="2989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74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54864A-EF0C-42E5-8CAF-B020484AE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游戏规则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1C7532-9BF7-47B3-B88A-2F1815E4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5F16A9-19A6-47F4-9666-3E51CF4F3953}"/>
              </a:ext>
            </a:extLst>
          </p:cNvPr>
          <p:cNvSpPr txBox="1"/>
          <p:nvPr/>
        </p:nvSpPr>
        <p:spPr>
          <a:xfrm>
            <a:off x="699981" y="1231081"/>
            <a:ext cx="7905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击杀对手与复活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当玩家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在向外圈地时，走出的路径被其他敌方玩家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触碰到，则玩家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死亡，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秒钟后玩家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复活，重新从玩家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的保留区出发，玩家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原本圈过的区域仍记作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的（但死亡期间被其他玩家圈了的区域就属于其他玩家）。</a:t>
            </a:r>
          </a:p>
          <a:p>
            <a:pPr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如果玩家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在死亡后立刻使用道具“立即复活”，则可以不等待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秒的死亡时间直接复活。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2A8AA-01E0-4A19-8F18-571FB0C8F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57" y="3262406"/>
            <a:ext cx="3383598" cy="308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18005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A462EC-E9ED-4F6B-9CAA-37F869E26DC0}"/>
              </a:ext>
            </a:extLst>
          </p:cNvPr>
          <p:cNvSpPr txBox="1"/>
          <p:nvPr/>
        </p:nvSpPr>
        <p:spPr>
          <a:xfrm>
            <a:off x="1155840" y="1231957"/>
            <a:ext cx="6832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主要工具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Cocos creator 2.4.0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（或以上版本）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微信开发者工具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v1.02.2004020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（或以上版本）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FCA0D-DFC2-402D-9B88-254F9786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20" y="3275551"/>
            <a:ext cx="6083160" cy="32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BA217F-1E58-428C-8F74-874482DAE1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75667"/>
            <a:ext cx="5829301" cy="379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62B86664-3959-4836-BE53-36276FDFAC37}"/>
              </a:ext>
            </a:extLst>
          </p:cNvPr>
          <p:cNvSpPr/>
          <p:nvPr/>
        </p:nvSpPr>
        <p:spPr>
          <a:xfrm>
            <a:off x="2545667" y="2500576"/>
            <a:ext cx="2324100" cy="75247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933026-7453-46FF-9028-230062763058}"/>
              </a:ext>
            </a:extLst>
          </p:cNvPr>
          <p:cNvSpPr/>
          <p:nvPr/>
        </p:nvSpPr>
        <p:spPr>
          <a:xfrm>
            <a:off x="4305300" y="3157801"/>
            <a:ext cx="1600200" cy="40957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84B05E8E-AC91-4C28-9BE8-FC9BDE675C71}"/>
              </a:ext>
            </a:extLst>
          </p:cNvPr>
          <p:cNvSpPr/>
          <p:nvPr/>
        </p:nvSpPr>
        <p:spPr>
          <a:xfrm>
            <a:off x="7284133" y="2156946"/>
            <a:ext cx="1428750" cy="552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879"/>
              <a:gd name="adj6" fmla="val -170667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202D8DAA-29FB-49CD-9E35-6F8703E79A66}"/>
              </a:ext>
            </a:extLst>
          </p:cNvPr>
          <p:cNvSpPr/>
          <p:nvPr/>
        </p:nvSpPr>
        <p:spPr>
          <a:xfrm>
            <a:off x="7284133" y="3013467"/>
            <a:ext cx="1428750" cy="552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62"/>
              <a:gd name="adj6" fmla="val -10933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E8A30B-5C7F-4746-BB19-58A9F223180B}"/>
              </a:ext>
            </a:extLst>
          </p:cNvPr>
          <p:cNvSpPr/>
          <p:nvPr/>
        </p:nvSpPr>
        <p:spPr>
          <a:xfrm>
            <a:off x="2896845" y="3362588"/>
            <a:ext cx="1731059" cy="259449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DBA117D2-BFBD-497B-8ED6-F7C0F062D6ED}"/>
              </a:ext>
            </a:extLst>
          </p:cNvPr>
          <p:cNvSpPr/>
          <p:nvPr/>
        </p:nvSpPr>
        <p:spPr>
          <a:xfrm>
            <a:off x="7312708" y="4174059"/>
            <a:ext cx="1428750" cy="552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535"/>
              <a:gd name="adj6" fmla="val -184667"/>
            </a:avLst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注: 弯曲线形 22">
            <a:extLst>
              <a:ext uri="{FF2B5EF4-FFF2-40B4-BE49-F238E27FC236}">
                <a16:creationId xmlns:a16="http://schemas.microsoft.com/office/drawing/2014/main" id="{CEEA7E07-630C-40B7-A759-BA61CC23082B}"/>
              </a:ext>
            </a:extLst>
          </p:cNvPr>
          <p:cNvSpPr/>
          <p:nvPr/>
        </p:nvSpPr>
        <p:spPr>
          <a:xfrm>
            <a:off x="7284133" y="1272579"/>
            <a:ext cx="1428750" cy="552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499"/>
              <a:gd name="adj6" fmla="val -406001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E44855-8BDA-40E8-91C8-21216D24435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7" grpId="0" animBg="1"/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B3D0A-2B89-4573-BBDC-3BAC8E4972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980285"/>
            <a:ext cx="3705225" cy="24471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257452-11F7-41FF-B52C-B6E0A41F2E86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F83B48-08CD-49B8-81E8-ADFBBBA4D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795"/>
              </p:ext>
            </p:extLst>
          </p:nvPr>
        </p:nvGraphicFramePr>
        <p:xfrm>
          <a:off x="476250" y="1684554"/>
          <a:ext cx="8191500" cy="2163452"/>
        </p:xfrm>
        <a:graphic>
          <a:graphicData uri="http://schemas.openxmlformats.org/drawingml/2006/table">
            <a:tbl>
              <a:tblPr firstRow="1" firstCol="1" bandRow="1"/>
              <a:tblGrid>
                <a:gridCol w="1535413">
                  <a:extLst>
                    <a:ext uri="{9D8B030D-6E8A-4147-A177-3AD203B41FA5}">
                      <a16:colId xmlns:a16="http://schemas.microsoft.com/office/drawing/2014/main" val="3971172369"/>
                    </a:ext>
                  </a:extLst>
                </a:gridCol>
                <a:gridCol w="6656087">
                  <a:extLst>
                    <a:ext uri="{9D8B030D-6E8A-4147-A177-3AD203B41FA5}">
                      <a16:colId xmlns:a16="http://schemas.microsoft.com/office/drawing/2014/main" val="3635348058"/>
                    </a:ext>
                  </a:extLst>
                </a:gridCol>
              </a:tblGrid>
              <a:tr h="339316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组件名称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(Position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原点为画布中心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40857"/>
                  </a:ext>
                </a:extLst>
              </a:tr>
              <a:tr h="339316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背景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Size: 960(W), 640(H)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65911"/>
                  </a:ext>
                </a:extLst>
              </a:tr>
              <a:tr h="339316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标题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Font Size: 55; Font Family: Arial; Position: x=0, y=225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08434"/>
                  </a:ext>
                </a:extLst>
              </a:tr>
              <a:tr h="806188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按钮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Button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Size: 200(W), 50(H); Background Color: #48A2F8; Position: 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最上部的按钮为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x=0, y=65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，之后按钮之间间隔为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方向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70; Font Family: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PingFangSC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-Regular, sans-serif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9765"/>
                  </a:ext>
                </a:extLst>
              </a:tr>
              <a:tr h="339316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生命值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Font Size: 25, Font Family: Arial; Position: x=220, y=140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33330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AE184ADB-33F7-46E3-8FFB-1754BC833A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74" y="3980284"/>
            <a:ext cx="3875405" cy="244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A27E7B-B8AE-47D5-B740-9191B5A699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67" y="3980283"/>
            <a:ext cx="3875405" cy="2447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7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AC704D-E4B2-4421-83F5-B1EB1071F2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4" y="1099464"/>
            <a:ext cx="5494655" cy="355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E9E38C-852C-4A12-92EC-0CF7C149C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D1A9BE-E809-4EC7-89E1-96A3EBB16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0B55EF-2526-4D14-839F-23078B926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22" y="2828260"/>
            <a:ext cx="7253949" cy="34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211727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4E71DAA-ED50-427E-8202-6F4CDF4AE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A06FC8-8A34-484F-874F-8304D239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E1DE6-9B10-48E7-822B-182B7777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6817"/>
            <a:ext cx="8169348" cy="45495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A16043-EA21-4AFC-9C56-FCC309883A3F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0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DF960-22B5-4DCF-8FE9-3E6862078CB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游戏房间界面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380C51-DF32-4B19-8A07-E06ECDC3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0" y="1720018"/>
            <a:ext cx="7470058" cy="42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7FE064D-5732-4E24-8A22-E9FB0FA9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4" y="3145370"/>
            <a:ext cx="2537181" cy="1431291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DF960-22B5-4DCF-8FE9-3E6862078CB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游戏房间界面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1CF3C7-BD02-49CE-8234-E454875E6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42418"/>
              </p:ext>
            </p:extLst>
          </p:nvPr>
        </p:nvGraphicFramePr>
        <p:xfrm>
          <a:off x="3133725" y="1431679"/>
          <a:ext cx="5824856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5824856">
                  <a:extLst>
                    <a:ext uri="{9D8B030D-6E8A-4147-A177-3AD203B41FA5}">
                      <a16:colId xmlns:a16="http://schemas.microsoft.com/office/drawing/2014/main" val="894493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 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按钮相应设置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initView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(!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Util.isInited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.setEnableButtons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}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.initButton.interactable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.setEnableButtons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}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8375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C4614C-899B-4A51-8980-D90FDBF1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96421"/>
              </p:ext>
            </p:extLst>
          </p:nvPr>
        </p:nvGraphicFramePr>
        <p:xfrm>
          <a:off x="3133725" y="3279047"/>
          <a:ext cx="5824856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5824856">
                  <a:extLst>
                    <a:ext uri="{9D8B030D-6E8A-4147-A177-3AD203B41FA5}">
                      <a16:colId xmlns:a16="http://schemas.microsoft.com/office/drawing/2014/main" val="1122061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 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相应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创建房间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按钮点击事件，调用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SDK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创建房间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onCreateRoomNodeClick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(!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Util.isInited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Util.appendLog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请先初始化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SDK");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}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.setEnableButtons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!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.lockSubmit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&amp;&amp;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.createRoom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 // 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creatRoom:SDK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创建房间函数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56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84C6A43-36BE-475B-9317-CD28C0384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58518"/>
              </p:ext>
            </p:extLst>
          </p:nvPr>
        </p:nvGraphicFramePr>
        <p:xfrm>
          <a:off x="3133725" y="4943535"/>
          <a:ext cx="5824856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5824856">
                  <a:extLst>
                    <a:ext uri="{9D8B030D-6E8A-4147-A177-3AD203B41FA5}">
                      <a16:colId xmlns:a16="http://schemas.microsoft.com/office/drawing/2014/main" val="2977491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 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切换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加入房间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按钮显示状态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onJoinRoomNodeClick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(!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Util.isInited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Util.appendLog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请先初始化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SDK");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}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.setEnableButtons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.joinRoomNode.showInput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 // 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显示隐藏的输入框，加入房间和取消按钮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538221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2B1D77A-48E2-44B5-8918-1A156BDF2CA1}"/>
              </a:ext>
            </a:extLst>
          </p:cNvPr>
          <p:cNvCxnSpPr>
            <a:cxnSpLocks/>
          </p:cNvCxnSpPr>
          <p:nvPr/>
        </p:nvCxnSpPr>
        <p:spPr>
          <a:xfrm flipV="1">
            <a:off x="776181" y="1914466"/>
            <a:ext cx="2357544" cy="1438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8405521-A40A-411A-B12D-7B7D446116AD}"/>
              </a:ext>
            </a:extLst>
          </p:cNvPr>
          <p:cNvCxnSpPr>
            <a:cxnSpLocks/>
          </p:cNvCxnSpPr>
          <p:nvPr/>
        </p:nvCxnSpPr>
        <p:spPr>
          <a:xfrm flipV="1">
            <a:off x="776181" y="3352799"/>
            <a:ext cx="2357544" cy="284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E6848CF-3BC3-4156-8FFA-FF86135BEE74}"/>
              </a:ext>
            </a:extLst>
          </p:cNvPr>
          <p:cNvCxnSpPr>
            <a:cxnSpLocks/>
          </p:cNvCxnSpPr>
          <p:nvPr/>
        </p:nvCxnSpPr>
        <p:spPr>
          <a:xfrm>
            <a:off x="2152650" y="3710937"/>
            <a:ext cx="981075" cy="1651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7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DF960-22B5-4DCF-8FE9-3E6862078CB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        按钮设计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摇杆控制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22F635-644D-458F-9A2C-388ABBFD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" y="1761316"/>
            <a:ext cx="7746252" cy="43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DF960-22B5-4DCF-8FE9-3E6862078CB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        摇杆控制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BF2BA3-7B2C-4DB6-86E6-EE5F5F03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911415"/>
            <a:ext cx="2553056" cy="23450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D89815-1622-4C17-9D18-DB6A68881A67}"/>
              </a:ext>
            </a:extLst>
          </p:cNvPr>
          <p:cNvSpPr txBox="1"/>
          <p:nvPr/>
        </p:nvSpPr>
        <p:spPr>
          <a:xfrm>
            <a:off x="847725" y="1677670"/>
            <a:ext cx="694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玩家移动时，拖动中间的顶层组件，即可控制移动方向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8368B84-7C60-449C-AD37-EEFD42781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68379"/>
              </p:ext>
            </p:extLst>
          </p:nvPr>
        </p:nvGraphicFramePr>
        <p:xfrm>
          <a:off x="3204844" y="2263109"/>
          <a:ext cx="5777231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777231">
                  <a:extLst>
                    <a:ext uri="{9D8B030D-6E8A-4147-A177-3AD203B41FA5}">
                      <a16:colId xmlns:a16="http://schemas.microsoft.com/office/drawing/2014/main" val="1202047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onTouchStart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(event)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触摸发生，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event.getLocation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用于获取触摸坐标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let pos =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.node.convertToNodeSpaceAR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event.getLocation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convertToNodeSpaceAR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用于将获得的世界坐标转换成底层组件上的坐标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.joyStickBtn.setPosition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(pos);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},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0932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D17ADD-2DE9-46BF-BBC1-DDA43AAF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45497"/>
              </p:ext>
            </p:extLst>
          </p:nvPr>
        </p:nvGraphicFramePr>
        <p:xfrm>
          <a:off x="3204843" y="3610525"/>
          <a:ext cx="5777231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5777231">
                  <a:extLst>
                    <a:ext uri="{9D8B030D-6E8A-4147-A177-3AD203B41FA5}">
                      <a16:colId xmlns:a16="http://schemas.microsoft.com/office/drawing/2014/main" val="19116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onTouchMove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(event)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joyStickBtn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为顶层可移动组件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event.getDelta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获取手指位移距离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向量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，加在之前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joyStickBtn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的位置，得到新的位置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let 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posDelta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event.getDelta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.joyStickBtn.setPosition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.joyStickBtn.position.add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posDelta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 get direction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.dir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.joyStickBtn.position.normalize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},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6313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9779276-77AE-4FCF-AAC4-CDE6B52F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35757"/>
              </p:ext>
            </p:extLst>
          </p:nvPr>
        </p:nvGraphicFramePr>
        <p:xfrm>
          <a:off x="3204842" y="5506581"/>
          <a:ext cx="5777231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5777231">
                  <a:extLst>
                    <a:ext uri="{9D8B030D-6E8A-4147-A177-3AD203B41FA5}">
                      <a16:colId xmlns:a16="http://schemas.microsoft.com/office/drawing/2014/main" val="497141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onTouchEnd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(event) {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//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触摸结束，将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joyStickBtn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恢复到初始位置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2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.joyStickBtn.setPosition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(cc.v2(0, 0));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}, 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12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79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420755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A462EC-E9ED-4F6B-9CAA-37F869E26DC0}"/>
              </a:ext>
            </a:extLst>
          </p:cNvPr>
          <p:cNvSpPr txBox="1"/>
          <p:nvPr/>
        </p:nvSpPr>
        <p:spPr>
          <a:xfrm>
            <a:off x="1155840" y="1231957"/>
            <a:ext cx="6832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主要工具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Cocos creator 2.4.0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（或以上版本）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微信开发者工具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v1.02.2004020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（或以上版本）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FCA0D-DFC2-402D-9B88-254F9786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20" y="3275551"/>
            <a:ext cx="6083160" cy="32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F0008-F93B-4222-8733-ADF10B1EBA3F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6B5913-DE62-4BE6-A6C5-AB608C800154}"/>
              </a:ext>
            </a:extLst>
          </p:cNvPr>
          <p:cNvSpPr/>
          <p:nvPr/>
        </p:nvSpPr>
        <p:spPr>
          <a:xfrm>
            <a:off x="593477" y="1761322"/>
            <a:ext cx="707121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加入游戏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3C9F3EA-E295-4F69-A64B-A43F5C8CA97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300598" y="2056591"/>
            <a:ext cx="314657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7A0A80C-F0DC-46D1-9448-155B51E7385F}"/>
              </a:ext>
            </a:extLst>
          </p:cNvPr>
          <p:cNvSpPr/>
          <p:nvPr/>
        </p:nvSpPr>
        <p:spPr>
          <a:xfrm>
            <a:off x="1615255" y="1761316"/>
            <a:ext cx="100012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判断</a:t>
            </a:r>
            <a:endParaRPr lang="en-US" altLang="zh-CN" sz="1600" dirty="0"/>
          </a:p>
          <a:p>
            <a:pPr algn="ctr"/>
            <a:r>
              <a:rPr lang="zh-CN" altLang="en-US" sz="1600" dirty="0"/>
              <a:t>初始位置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C73F07-E21E-428E-B660-0D7566FD631F}"/>
              </a:ext>
            </a:extLst>
          </p:cNvPr>
          <p:cNvSpPr/>
          <p:nvPr/>
        </p:nvSpPr>
        <p:spPr>
          <a:xfrm>
            <a:off x="2930037" y="1761316"/>
            <a:ext cx="1250376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根据初始位置</a:t>
            </a:r>
            <a:endParaRPr lang="en-US" altLang="zh-CN" sz="1200" dirty="0"/>
          </a:p>
          <a:p>
            <a:pPr algn="ctr"/>
            <a:r>
              <a:rPr lang="zh-CN" altLang="en-US" sz="1600" dirty="0"/>
              <a:t>设定保留区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EA7E64-E80B-4D12-9311-2C4BA41F24F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615380" y="2056591"/>
            <a:ext cx="31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5967317-0F81-44ED-8113-7AB6C76CA710}"/>
              </a:ext>
            </a:extLst>
          </p:cNvPr>
          <p:cNvSpPr/>
          <p:nvPr/>
        </p:nvSpPr>
        <p:spPr>
          <a:xfrm>
            <a:off x="4495070" y="1761316"/>
            <a:ext cx="1250376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设定重生点和初始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DC1AFE-0E4D-4036-B59A-46C5DA26074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180413" y="2056591"/>
            <a:ext cx="31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C42B0D0-33B3-4B4F-ADE8-16D610CF5DCD}"/>
              </a:ext>
            </a:extLst>
          </p:cNvPr>
          <p:cNvSpPr/>
          <p:nvPr/>
        </p:nvSpPr>
        <p:spPr>
          <a:xfrm>
            <a:off x="6060103" y="1761316"/>
            <a:ext cx="1050353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设定</a:t>
            </a:r>
            <a:endParaRPr lang="en-US" altLang="zh-CN" sz="1600" dirty="0"/>
          </a:p>
          <a:p>
            <a:pPr algn="ctr"/>
            <a:r>
              <a:rPr lang="zh-CN" altLang="en-US" sz="1600" dirty="0"/>
              <a:t>默认方向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D91C93-9275-4E22-9A59-C645B8F5B11B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>
            <a:off x="5745446" y="2056591"/>
            <a:ext cx="31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19EA896-0D11-415E-B307-89C1AC498C41}"/>
              </a:ext>
            </a:extLst>
          </p:cNvPr>
          <p:cNvSpPr/>
          <p:nvPr/>
        </p:nvSpPr>
        <p:spPr>
          <a:xfrm>
            <a:off x="7420518" y="1761316"/>
            <a:ext cx="11811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等待</a:t>
            </a:r>
            <a:endParaRPr lang="en-US" altLang="zh-CN" sz="1600" dirty="0"/>
          </a:p>
          <a:p>
            <a:pPr algn="ctr"/>
            <a:r>
              <a:rPr lang="zh-CN" altLang="en-US" sz="1600" dirty="0"/>
              <a:t>游戏开始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B0CF88-59DF-4232-97A3-A5A3691BBE38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7110456" y="2056591"/>
            <a:ext cx="31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73CC19C-F734-4BA2-B4D0-517110FBC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35559"/>
              </p:ext>
            </p:extLst>
          </p:nvPr>
        </p:nvGraphicFramePr>
        <p:xfrm>
          <a:off x="1626234" y="2695767"/>
          <a:ext cx="5891531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5891531">
                  <a:extLst>
                    <a:ext uri="{9D8B030D-6E8A-4147-A177-3AD203B41FA5}">
                      <a16:colId xmlns:a16="http://schemas.microsoft.com/office/drawing/2014/main" val="3394512343"/>
                    </a:ext>
                  </a:extLst>
                </a:gridCol>
              </a:tblGrid>
              <a:tr h="148874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initArea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([x, y]: [number, number],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deltaDegree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 number): 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根据保留区半径计算需要添加的坐标数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numOfPoints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(let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= 0;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&lt;=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numOfPoints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+= 1) {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计算相对圆心的坐标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tempY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reservedArea.push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([x +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 y + 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tempY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}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reservedArea.push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([x, y])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 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64524"/>
                  </a:ext>
                </a:extLst>
              </a:tr>
            </a:tbl>
          </a:graphicData>
        </a:graphic>
      </p:graphicFrame>
      <p:pic>
        <p:nvPicPr>
          <p:cNvPr id="63" name="图片 62">
            <a:extLst>
              <a:ext uri="{FF2B5EF4-FFF2-40B4-BE49-F238E27FC236}">
                <a16:creationId xmlns:a16="http://schemas.microsoft.com/office/drawing/2014/main" id="{76D09F05-C458-4ED2-8FFD-BBCD17CFDE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1" y="4746549"/>
            <a:ext cx="2158154" cy="185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1120823-7B03-4C71-8E64-EC5E4435FE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63" y="4746549"/>
            <a:ext cx="2158154" cy="185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D280A66-6488-4293-9E33-93FA3BB95B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05" y="4746549"/>
            <a:ext cx="2158154" cy="18570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8BBAC5-6E7C-44BC-BF50-0CA6AD015950}"/>
              </a:ext>
            </a:extLst>
          </p:cNvPr>
          <p:cNvSpPr txBox="1"/>
          <p:nvPr/>
        </p:nvSpPr>
        <p:spPr>
          <a:xfrm>
            <a:off x="987890" y="5494799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1v1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A056A7-5DE3-45C9-96EF-D8819C5DEBDC}"/>
              </a:ext>
            </a:extLst>
          </p:cNvPr>
          <p:cNvSpPr txBox="1"/>
          <p:nvPr/>
        </p:nvSpPr>
        <p:spPr>
          <a:xfrm>
            <a:off x="3645259" y="5490389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2v2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F76823-3B11-4FD1-AD51-2ADFD79DB789}"/>
              </a:ext>
            </a:extLst>
          </p:cNvPr>
          <p:cNvSpPr txBox="1"/>
          <p:nvPr/>
        </p:nvSpPr>
        <p:spPr>
          <a:xfrm>
            <a:off x="6443706" y="5490389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3v3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4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E56BAAF-EFC8-4EC6-A153-6A57C18D2A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" y="2961645"/>
            <a:ext cx="3671994" cy="26588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43CA19-7A39-41D8-8682-1FE649C84A3D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玩家移动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1A6E72-09D9-40DF-AE8E-775465150226}"/>
              </a:ext>
            </a:extLst>
          </p:cNvPr>
          <p:cNvSpPr txBox="1"/>
          <p:nvPr/>
        </p:nvSpPr>
        <p:spPr>
          <a:xfrm>
            <a:off x="847724" y="1761316"/>
            <a:ext cx="73628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游戏动画实现思路为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关键帧动画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，玩家移动也并非连续移动，而是陆续地到达一些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离散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的点。相应的，玩家的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area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存储的点序列也为一些离散的点。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使用每一帧位置的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连续点序列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area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一个多边形，使用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连续的点序列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依次表示多边形的顶点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84BE667-BF69-4216-AE81-2F4330998412}"/>
                  </a:ext>
                </a:extLst>
              </p:cNvPr>
              <p:cNvSpPr txBox="1"/>
              <p:nvPr/>
            </p:nvSpPr>
            <p:spPr>
              <a:xfrm>
                <a:off x="4936489" y="3619357"/>
                <a:ext cx="16551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&lt;2</m:t>
                      </m:r>
                      <m:r>
                        <a:rPr lang="en-US" altLang="zh-CN" sz="32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84BE667-BF69-4216-AE81-2F433099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89" y="3619357"/>
                <a:ext cx="16551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7F8A2106-B830-4B90-A0B2-78AA26AD89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56" y="4549596"/>
            <a:ext cx="4081145" cy="214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74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0AF84-8FF9-4FEC-92E2-95BA4CCA880F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圈地流程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2EAAC1-897F-4506-89AD-EBE0A9227750}"/>
              </a:ext>
            </a:extLst>
          </p:cNvPr>
          <p:cNvSpPr/>
          <p:nvPr/>
        </p:nvSpPr>
        <p:spPr>
          <a:xfrm>
            <a:off x="1568107" y="1859975"/>
            <a:ext cx="16478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91A7CC-7594-4290-9214-C7F7CC9F76F5}"/>
              </a:ext>
            </a:extLst>
          </p:cNvPr>
          <p:cNvSpPr/>
          <p:nvPr/>
        </p:nvSpPr>
        <p:spPr>
          <a:xfrm>
            <a:off x="1568107" y="2534874"/>
            <a:ext cx="1647825" cy="372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玩家移动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97FAB06E-A455-4262-81CE-D8ADACFCCB87}"/>
              </a:ext>
            </a:extLst>
          </p:cNvPr>
          <p:cNvSpPr/>
          <p:nvPr/>
        </p:nvSpPr>
        <p:spPr>
          <a:xfrm>
            <a:off x="1406181" y="3207342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EC46B6-E73B-4564-8AF9-4840D7211ADD}"/>
              </a:ext>
            </a:extLst>
          </p:cNvPr>
          <p:cNvSpPr txBox="1"/>
          <p:nvPr/>
        </p:nvSpPr>
        <p:spPr>
          <a:xfrm>
            <a:off x="1700387" y="3383016"/>
            <a:ext cx="138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上一步不在</a:t>
            </a:r>
            <a:r>
              <a:rPr lang="en-US" altLang="zh-CN" sz="1200" dirty="0"/>
              <a:t>area</a:t>
            </a:r>
            <a:r>
              <a:rPr lang="zh-CN" altLang="en-US" sz="1200" dirty="0"/>
              <a:t>内</a:t>
            </a:r>
            <a:endParaRPr lang="en-US" altLang="zh-CN" sz="1200" dirty="0"/>
          </a:p>
          <a:p>
            <a:r>
              <a:rPr lang="zh-CN" altLang="en-US" sz="1200" dirty="0"/>
              <a:t>当前位置在</a:t>
            </a:r>
            <a:r>
              <a:rPr lang="en-US" altLang="zh-CN" sz="1200" dirty="0"/>
              <a:t>area</a:t>
            </a:r>
            <a:r>
              <a:rPr lang="zh-CN" altLang="en-US" sz="1200" dirty="0"/>
              <a:t>内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7DDA62B-492E-434A-9AD2-EC2ABBAE2F35}"/>
              </a:ext>
            </a:extLst>
          </p:cNvPr>
          <p:cNvSpPr/>
          <p:nvPr/>
        </p:nvSpPr>
        <p:spPr>
          <a:xfrm>
            <a:off x="1558583" y="5976427"/>
            <a:ext cx="16478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C91C2-36E0-4960-B05F-AE7B8A6C23C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392020" y="2229307"/>
            <a:ext cx="0" cy="30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04B564-838A-450C-A6EC-ED4F9B86164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392019" y="2907303"/>
            <a:ext cx="1" cy="30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B8FF653-6E35-4CC5-AB71-5C1332EC0AA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2382496" y="4020357"/>
            <a:ext cx="9523" cy="19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F20045-F53C-40F3-B0AB-592404FBCC93}"/>
              </a:ext>
            </a:extLst>
          </p:cNvPr>
          <p:cNvSpPr txBox="1"/>
          <p:nvPr/>
        </p:nvSpPr>
        <p:spPr>
          <a:xfrm>
            <a:off x="1976520" y="4900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256B8-1D5A-4B05-8B96-022758CD0EF5}"/>
              </a:ext>
            </a:extLst>
          </p:cNvPr>
          <p:cNvSpPr/>
          <p:nvPr/>
        </p:nvSpPr>
        <p:spPr>
          <a:xfrm>
            <a:off x="4317314" y="3317488"/>
            <a:ext cx="1647825" cy="592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根据自己的</a:t>
            </a:r>
            <a:r>
              <a:rPr lang="en-US" altLang="zh-CN" sz="1400" dirty="0"/>
              <a:t>line</a:t>
            </a:r>
          </a:p>
          <a:p>
            <a:pPr algn="ctr"/>
            <a:r>
              <a:rPr lang="zh-CN" altLang="en-US" sz="1400" dirty="0"/>
              <a:t>更新自己的</a:t>
            </a:r>
            <a:r>
              <a:rPr lang="en-US" altLang="zh-CN" sz="1400" dirty="0"/>
              <a:t>area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2E832E-E622-4427-A311-80602D53762F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3377856" y="3613848"/>
            <a:ext cx="9394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6B6BDC-F56A-42AD-851F-CB689FAD0514}"/>
              </a:ext>
            </a:extLst>
          </p:cNvPr>
          <p:cNvSpPr txBox="1"/>
          <p:nvPr/>
        </p:nvSpPr>
        <p:spPr>
          <a:xfrm>
            <a:off x="3639836" y="3308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E553FBE7-7346-4EFD-86F3-5C6E825B05CB}"/>
              </a:ext>
            </a:extLst>
          </p:cNvPr>
          <p:cNvSpPr/>
          <p:nvPr/>
        </p:nvSpPr>
        <p:spPr>
          <a:xfrm>
            <a:off x="4160109" y="4494040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1319F4-53BB-4114-835F-BBEDB09D1303}"/>
              </a:ext>
            </a:extLst>
          </p:cNvPr>
          <p:cNvSpPr txBox="1"/>
          <p:nvPr/>
        </p:nvSpPr>
        <p:spPr>
          <a:xfrm>
            <a:off x="4213685" y="4762047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是否圈走其他玩家的圈地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A8ADA2-0699-49D0-B92E-ACC959650869}"/>
              </a:ext>
            </a:extLst>
          </p:cNvPr>
          <p:cNvCxnSpPr>
            <a:stCxn id="25" idx="2"/>
            <a:endCxn id="35" idx="0"/>
          </p:cNvCxnSpPr>
          <p:nvPr/>
        </p:nvCxnSpPr>
        <p:spPr>
          <a:xfrm>
            <a:off x="5141227" y="3910208"/>
            <a:ext cx="4720" cy="58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1AF1447-2325-49C9-9B97-CABFEC6D011A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141227" y="5307055"/>
            <a:ext cx="4720" cy="85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DB079E-9421-40FC-A9C8-7EC9F72BE13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3206408" y="6161093"/>
            <a:ext cx="4587382" cy="2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B0D6B5D-EAEE-410A-B8A2-A3E796B91F24}"/>
              </a:ext>
            </a:extLst>
          </p:cNvPr>
          <p:cNvSpPr/>
          <p:nvPr/>
        </p:nvSpPr>
        <p:spPr>
          <a:xfrm>
            <a:off x="6891255" y="4604186"/>
            <a:ext cx="1805070" cy="592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根据自己的</a:t>
            </a:r>
            <a:r>
              <a:rPr lang="en-US" altLang="zh-CN" sz="1400" dirty="0"/>
              <a:t>line</a:t>
            </a:r>
          </a:p>
          <a:p>
            <a:pPr algn="ctr"/>
            <a:r>
              <a:rPr lang="zh-CN" altLang="en-US" sz="1400" dirty="0"/>
              <a:t>更新其他玩家的</a:t>
            </a:r>
            <a:r>
              <a:rPr lang="en-US" altLang="zh-CN" sz="1400" dirty="0"/>
              <a:t>area</a:t>
            </a:r>
            <a:endParaRPr lang="zh-CN" altLang="en-US" sz="14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EBD5E25-53C1-4747-A162-812552BA376F}"/>
              </a:ext>
            </a:extLst>
          </p:cNvPr>
          <p:cNvCxnSpPr>
            <a:stCxn id="35" idx="3"/>
            <a:endCxn id="48" idx="1"/>
          </p:cNvCxnSpPr>
          <p:nvPr/>
        </p:nvCxnSpPr>
        <p:spPr>
          <a:xfrm flipV="1">
            <a:off x="6131784" y="4900546"/>
            <a:ext cx="7594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7B56452-3F09-4DF1-BDA3-61C2A2017CC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793790" y="5196906"/>
            <a:ext cx="0" cy="98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1349DBB-A701-4169-AD0C-1E4D6DFCB0E9}"/>
              </a:ext>
            </a:extLst>
          </p:cNvPr>
          <p:cNvSpPr txBox="1"/>
          <p:nvPr/>
        </p:nvSpPr>
        <p:spPr>
          <a:xfrm>
            <a:off x="6292986" y="4577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01871DC-5DBB-473A-9F70-9C57E5CB318D}"/>
              </a:ext>
            </a:extLst>
          </p:cNvPr>
          <p:cNvSpPr txBox="1"/>
          <p:nvPr/>
        </p:nvSpPr>
        <p:spPr>
          <a:xfrm>
            <a:off x="4793567" y="54917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8469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516364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3DF91-D9F3-4908-A778-62A3730E030B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圈地流程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E8143E-FA73-462B-BC2E-6E400C876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61664"/>
              </p:ext>
            </p:extLst>
          </p:nvPr>
        </p:nvGraphicFramePr>
        <p:xfrm>
          <a:off x="238125" y="1761316"/>
          <a:ext cx="8667750" cy="1753409"/>
        </p:xfrm>
        <a:graphic>
          <a:graphicData uri="http://schemas.openxmlformats.org/drawingml/2006/table">
            <a:tbl>
              <a:tblPr firstRow="1" firstCol="1" bandRow="1"/>
              <a:tblGrid>
                <a:gridCol w="8667750">
                  <a:extLst>
                    <a:ext uri="{9D8B030D-6E8A-4147-A177-3AD203B41FA5}">
                      <a16:colId xmlns:a16="http://schemas.microsoft.com/office/drawing/2014/main" val="105505933"/>
                    </a:ext>
                  </a:extLst>
                </a:gridCol>
              </a:tblGrid>
              <a:tr h="1753409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updateArea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(line: [number, number][]): 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中的首尾两点，找到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边界上对应的这两点距离最近的两个点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area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分为两段点序列，分别与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点序列形成两个闭合序列，记为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area1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area2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选择与出生地连通的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._area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//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对于被其他玩家圈走地的情况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（被圈地后当前位置与出生地不连通）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.die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()}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53665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86C50CD-3A94-4EA6-B28E-DD212A5925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79" y="3723764"/>
            <a:ext cx="2519680" cy="218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6A93F4-3A0E-413E-96F1-D4806DA386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43" y="3723764"/>
            <a:ext cx="2519680" cy="2188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F4E5842-3B5F-433E-8CED-E9EB01B74FA8}"/>
              </a:ext>
            </a:extLst>
          </p:cNvPr>
          <p:cNvSpPr txBox="1"/>
          <p:nvPr/>
        </p:nvSpPr>
        <p:spPr>
          <a:xfrm>
            <a:off x="2018741" y="5951736"/>
            <a:ext cx="121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玩家圈地前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EAE494-1751-4CFD-99DE-4B75B89BA68A}"/>
              </a:ext>
            </a:extLst>
          </p:cNvPr>
          <p:cNvSpPr txBox="1"/>
          <p:nvPr/>
        </p:nvSpPr>
        <p:spPr>
          <a:xfrm>
            <a:off x="5909503" y="5964885"/>
            <a:ext cx="121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玩家圈地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681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B7D21A-25BE-4698-8176-972BEA84C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267BAB-D376-467C-AE47-CB473D5B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D79FC4-4C28-4C5F-9655-FBB4CA4065D2}"/>
              </a:ext>
            </a:extLst>
          </p:cNvPr>
          <p:cNvSpPr txBox="1"/>
          <p:nvPr/>
        </p:nvSpPr>
        <p:spPr>
          <a:xfrm>
            <a:off x="847725" y="118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碰撞流程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12D09E-D898-476A-8BBC-4DE1F5071748}"/>
              </a:ext>
            </a:extLst>
          </p:cNvPr>
          <p:cNvSpPr/>
          <p:nvPr/>
        </p:nvSpPr>
        <p:spPr>
          <a:xfrm>
            <a:off x="333330" y="1933602"/>
            <a:ext cx="16478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F4F77A-E9F5-4078-89F0-3CF7CFD5BC0C}"/>
              </a:ext>
            </a:extLst>
          </p:cNvPr>
          <p:cNvSpPr/>
          <p:nvPr/>
        </p:nvSpPr>
        <p:spPr>
          <a:xfrm>
            <a:off x="333330" y="2889476"/>
            <a:ext cx="1647825" cy="372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玩家移动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85B040D9-133F-4F2A-92CC-5679640AC3B0}"/>
              </a:ext>
            </a:extLst>
          </p:cNvPr>
          <p:cNvSpPr/>
          <p:nvPr/>
        </p:nvSpPr>
        <p:spPr>
          <a:xfrm>
            <a:off x="171404" y="3842141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9D87AE-D45E-4C8B-AEA2-63D255B293B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157243" y="2302934"/>
            <a:ext cx="0" cy="58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59D6A3-54ED-46E1-B5F8-3FF2F9568CD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57242" y="3261905"/>
            <a:ext cx="1" cy="5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709622-0E70-4434-9911-A476BCBAE185}"/>
              </a:ext>
            </a:extLst>
          </p:cNvPr>
          <p:cNvSpPr txBox="1"/>
          <p:nvPr/>
        </p:nvSpPr>
        <p:spPr>
          <a:xfrm>
            <a:off x="392448" y="4094759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是否碰到自己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CE2B9563-49E9-4321-A842-B0080DD8660F}"/>
              </a:ext>
            </a:extLst>
          </p:cNvPr>
          <p:cNvSpPr/>
          <p:nvPr/>
        </p:nvSpPr>
        <p:spPr>
          <a:xfrm>
            <a:off x="171404" y="5235392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3FBB92-4119-4B64-BAE4-0274670C6EB4}"/>
              </a:ext>
            </a:extLst>
          </p:cNvPr>
          <p:cNvSpPr txBox="1"/>
          <p:nvPr/>
        </p:nvSpPr>
        <p:spPr>
          <a:xfrm>
            <a:off x="526300" y="54820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是否碰到边界</a:t>
            </a:r>
            <a:endParaRPr lang="en-US" altLang="zh-CN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010D1C-C5BF-4BFB-9714-DBB41CF31B77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157242" y="4655156"/>
            <a:ext cx="0" cy="5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菱形 26">
            <a:extLst>
              <a:ext uri="{FF2B5EF4-FFF2-40B4-BE49-F238E27FC236}">
                <a16:creationId xmlns:a16="http://schemas.microsoft.com/office/drawing/2014/main" id="{B876CB29-2FA0-4BDF-85DE-AF8543F2C406}"/>
              </a:ext>
            </a:extLst>
          </p:cNvPr>
          <p:cNvSpPr/>
          <p:nvPr/>
        </p:nvSpPr>
        <p:spPr>
          <a:xfrm>
            <a:off x="4653023" y="4633571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693225-2F29-46BE-9181-7309F147358D}"/>
              </a:ext>
            </a:extLst>
          </p:cNvPr>
          <p:cNvSpPr txBox="1"/>
          <p:nvPr/>
        </p:nvSpPr>
        <p:spPr>
          <a:xfrm>
            <a:off x="5007919" y="480924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是否碰到</a:t>
            </a:r>
            <a:endParaRPr lang="en-US" altLang="zh-CN" sz="1200" dirty="0"/>
          </a:p>
          <a:p>
            <a:pPr algn="ctr"/>
            <a:r>
              <a:rPr lang="zh-CN" altLang="en-US" sz="1200" dirty="0"/>
              <a:t>其他玩家保留区</a:t>
            </a:r>
            <a:endParaRPr lang="en-US" altLang="zh-CN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D034D0-343C-4C2A-9AF1-9BC82492284F}"/>
              </a:ext>
            </a:extLst>
          </p:cNvPr>
          <p:cNvSpPr/>
          <p:nvPr/>
        </p:nvSpPr>
        <p:spPr>
          <a:xfrm>
            <a:off x="2541464" y="3981708"/>
            <a:ext cx="1647825" cy="560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自己死亡</a:t>
            </a:r>
            <a:endParaRPr lang="en-US" altLang="zh-CN" sz="1600" dirty="0"/>
          </a:p>
          <a:p>
            <a:pPr algn="ctr"/>
            <a:r>
              <a:rPr lang="zh-CN" altLang="en-US" sz="1400" dirty="0"/>
              <a:t>调用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this.die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CC9808-4A30-43E9-90DB-25CCA0AB882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2143079" y="4248649"/>
            <a:ext cx="398385" cy="1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79BC63-B94C-4E70-91D6-EC1F33A7EFC2}"/>
              </a:ext>
            </a:extLst>
          </p:cNvPr>
          <p:cNvCxnSpPr>
            <a:cxnSpLocks/>
          </p:cNvCxnSpPr>
          <p:nvPr/>
        </p:nvCxnSpPr>
        <p:spPr>
          <a:xfrm flipH="1">
            <a:off x="1157243" y="4784551"/>
            <a:ext cx="220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11E163-27E1-4A65-B319-C8F40417845A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65376" y="4542102"/>
            <a:ext cx="1" cy="255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435C11-586F-4910-8A83-0EF828FBD557}"/>
              </a:ext>
            </a:extLst>
          </p:cNvPr>
          <p:cNvSpPr/>
          <p:nvPr/>
        </p:nvSpPr>
        <p:spPr>
          <a:xfrm>
            <a:off x="2541464" y="5365265"/>
            <a:ext cx="1647825" cy="560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自己死亡</a:t>
            </a:r>
            <a:endParaRPr lang="en-US" altLang="zh-CN" sz="1600" dirty="0"/>
          </a:p>
          <a:p>
            <a:pPr algn="ctr"/>
            <a:r>
              <a:rPr lang="zh-CN" altLang="en-US" sz="1400" dirty="0"/>
              <a:t>调用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this.die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302D5E-2C55-4453-982A-DDF330695D17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2143079" y="5641900"/>
            <a:ext cx="398385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7101DD2-46D6-4009-B21B-92A91BC61F12}"/>
              </a:ext>
            </a:extLst>
          </p:cNvPr>
          <p:cNvCxnSpPr>
            <a:cxnSpLocks/>
          </p:cNvCxnSpPr>
          <p:nvPr/>
        </p:nvCxnSpPr>
        <p:spPr>
          <a:xfrm flipH="1">
            <a:off x="1157243" y="6161046"/>
            <a:ext cx="220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AE0C6BA-81FC-48AD-86CF-94ED904B97B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65377" y="5925659"/>
            <a:ext cx="0" cy="235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98C44A-CB59-4BFC-95FB-38AB37BC6EB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157242" y="6048407"/>
            <a:ext cx="0" cy="50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71754EC-CDA2-43C3-87FA-019753E3FE75}"/>
              </a:ext>
            </a:extLst>
          </p:cNvPr>
          <p:cNvCxnSpPr>
            <a:cxnSpLocks/>
          </p:cNvCxnSpPr>
          <p:nvPr/>
        </p:nvCxnSpPr>
        <p:spPr>
          <a:xfrm>
            <a:off x="1157242" y="6549824"/>
            <a:ext cx="4481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5E0D0F-6717-421E-9C7F-4CA0933B5D2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638861" y="5446586"/>
            <a:ext cx="0" cy="11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菱形 69">
            <a:extLst>
              <a:ext uri="{FF2B5EF4-FFF2-40B4-BE49-F238E27FC236}">
                <a16:creationId xmlns:a16="http://schemas.microsoft.com/office/drawing/2014/main" id="{46299974-9BD3-46F3-B7CE-8C101B2A2E95}"/>
              </a:ext>
            </a:extLst>
          </p:cNvPr>
          <p:cNvSpPr/>
          <p:nvPr/>
        </p:nvSpPr>
        <p:spPr>
          <a:xfrm>
            <a:off x="4653023" y="2785917"/>
            <a:ext cx="1971675" cy="8130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C5A00F4-A8A9-4E5B-8911-28D232876526}"/>
              </a:ext>
            </a:extLst>
          </p:cNvPr>
          <p:cNvSpPr txBox="1"/>
          <p:nvPr/>
        </p:nvSpPr>
        <p:spPr>
          <a:xfrm>
            <a:off x="5187455" y="29615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是否碰到</a:t>
            </a:r>
            <a:endParaRPr lang="en-US" altLang="zh-CN" sz="1400" dirty="0"/>
          </a:p>
          <a:p>
            <a:pPr algn="ctr"/>
            <a:r>
              <a:rPr lang="zh-CN" altLang="en-US" sz="1400" dirty="0"/>
              <a:t>其他玩家</a:t>
            </a:r>
            <a:endParaRPr lang="en-US" altLang="zh-CN" sz="14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8D39920-E57C-4265-BAD6-15DE310117EC}"/>
              </a:ext>
            </a:extLst>
          </p:cNvPr>
          <p:cNvSpPr/>
          <p:nvPr/>
        </p:nvSpPr>
        <p:spPr>
          <a:xfrm>
            <a:off x="4814947" y="1381946"/>
            <a:ext cx="16478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9E2E4D1-9F54-4028-BE22-2C5AB418C743}"/>
              </a:ext>
            </a:extLst>
          </p:cNvPr>
          <p:cNvCxnSpPr>
            <a:stCxn id="27" idx="0"/>
            <a:endCxn id="70" idx="2"/>
          </p:cNvCxnSpPr>
          <p:nvPr/>
        </p:nvCxnSpPr>
        <p:spPr>
          <a:xfrm flipV="1">
            <a:off x="5638861" y="3598932"/>
            <a:ext cx="0" cy="103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69A151D-0809-4084-971B-932466027FD0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H="1" flipV="1">
            <a:off x="5638860" y="1751278"/>
            <a:ext cx="1" cy="103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E94B1D1-54FE-40D5-89A9-CD56D65EAB06}"/>
              </a:ext>
            </a:extLst>
          </p:cNvPr>
          <p:cNvSpPr/>
          <p:nvPr/>
        </p:nvSpPr>
        <p:spPr>
          <a:xfrm>
            <a:off x="7324890" y="4759881"/>
            <a:ext cx="1647825" cy="560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自己死亡</a:t>
            </a:r>
            <a:endParaRPr lang="en-US" altLang="zh-CN" sz="1600" dirty="0"/>
          </a:p>
          <a:p>
            <a:pPr algn="ctr"/>
            <a:r>
              <a:rPr lang="zh-CN" altLang="en-US" sz="1400" dirty="0"/>
              <a:t>调用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this.die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F88FE20-01A8-469C-A70C-624F72EAAE9E}"/>
              </a:ext>
            </a:extLst>
          </p:cNvPr>
          <p:cNvCxnSpPr>
            <a:stCxn id="27" idx="3"/>
            <a:endCxn id="82" idx="1"/>
          </p:cNvCxnSpPr>
          <p:nvPr/>
        </p:nvCxnSpPr>
        <p:spPr>
          <a:xfrm flipV="1">
            <a:off x="6624698" y="5040078"/>
            <a:ext cx="700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0190E3D-B641-4CD1-8B99-9B6E290418C4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8148802" y="4074031"/>
            <a:ext cx="1" cy="685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8CD24FA-596E-420B-A406-D31E5B5E8335}"/>
              </a:ext>
            </a:extLst>
          </p:cNvPr>
          <p:cNvCxnSpPr/>
          <p:nvPr/>
        </p:nvCxnSpPr>
        <p:spPr>
          <a:xfrm flipH="1">
            <a:off x="5638859" y="4074031"/>
            <a:ext cx="250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0B0BA740-C788-486F-B186-BAD25CEBFDCA}"/>
              </a:ext>
            </a:extLst>
          </p:cNvPr>
          <p:cNvSpPr/>
          <p:nvPr/>
        </p:nvSpPr>
        <p:spPr>
          <a:xfrm>
            <a:off x="7324889" y="2914497"/>
            <a:ext cx="1647825" cy="560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被碰玩家死亡</a:t>
            </a:r>
            <a:endParaRPr lang="en-US" altLang="zh-CN" sz="1600" dirty="0"/>
          </a:p>
          <a:p>
            <a:pPr algn="ctr"/>
            <a:r>
              <a:rPr lang="zh-CN" altLang="en-US" sz="1400" dirty="0"/>
              <a:t>被碰玩家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this.die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1D680A-B02D-4FDF-BC96-FCAE81E248D9}"/>
              </a:ext>
            </a:extLst>
          </p:cNvPr>
          <p:cNvCxnSpPr>
            <a:stCxn id="70" idx="3"/>
            <a:endCxn id="91" idx="1"/>
          </p:cNvCxnSpPr>
          <p:nvPr/>
        </p:nvCxnSpPr>
        <p:spPr>
          <a:xfrm>
            <a:off x="6624698" y="3192425"/>
            <a:ext cx="700191" cy="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B02D485-A419-4970-9C3A-8B706C538B59}"/>
              </a:ext>
            </a:extLst>
          </p:cNvPr>
          <p:cNvCxnSpPr>
            <a:cxnSpLocks/>
          </p:cNvCxnSpPr>
          <p:nvPr/>
        </p:nvCxnSpPr>
        <p:spPr>
          <a:xfrm flipH="1" flipV="1">
            <a:off x="8148802" y="2228647"/>
            <a:ext cx="1" cy="685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0C320CB-DAB0-4BB0-895D-853EB0572A28}"/>
              </a:ext>
            </a:extLst>
          </p:cNvPr>
          <p:cNvCxnSpPr/>
          <p:nvPr/>
        </p:nvCxnSpPr>
        <p:spPr>
          <a:xfrm flipH="1">
            <a:off x="5638859" y="2228647"/>
            <a:ext cx="250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164DB01-34C3-4593-AB53-7B096D1067AD}"/>
              </a:ext>
            </a:extLst>
          </p:cNvPr>
          <p:cNvSpPr txBox="1"/>
          <p:nvPr/>
        </p:nvSpPr>
        <p:spPr>
          <a:xfrm>
            <a:off x="2139065" y="39684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是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9B43467-7729-47AD-81DC-E91F0A5A50C9}"/>
              </a:ext>
            </a:extLst>
          </p:cNvPr>
          <p:cNvSpPr txBox="1"/>
          <p:nvPr/>
        </p:nvSpPr>
        <p:spPr>
          <a:xfrm>
            <a:off x="2125602" y="53647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是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70E6E7A-6914-4E84-B4E8-B5BFC7536502}"/>
              </a:ext>
            </a:extLst>
          </p:cNvPr>
          <p:cNvSpPr txBox="1"/>
          <p:nvPr/>
        </p:nvSpPr>
        <p:spPr>
          <a:xfrm>
            <a:off x="6698905" y="47759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是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D186E24-EDC1-4A1D-964F-558B0C75B074}"/>
              </a:ext>
            </a:extLst>
          </p:cNvPr>
          <p:cNvSpPr txBox="1"/>
          <p:nvPr/>
        </p:nvSpPr>
        <p:spPr>
          <a:xfrm>
            <a:off x="6698905" y="29306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是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1DB8FE3-2EDD-451D-9C8E-E04E26015181}"/>
              </a:ext>
            </a:extLst>
          </p:cNvPr>
          <p:cNvSpPr txBox="1"/>
          <p:nvPr/>
        </p:nvSpPr>
        <p:spPr>
          <a:xfrm>
            <a:off x="815613" y="47015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否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18F7173-57BA-4363-97EE-D19553401BB7}"/>
              </a:ext>
            </a:extLst>
          </p:cNvPr>
          <p:cNvSpPr txBox="1"/>
          <p:nvPr/>
        </p:nvSpPr>
        <p:spPr>
          <a:xfrm>
            <a:off x="709673" y="61586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否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BAE1562-19B4-4426-B9BA-8341EDE753E4}"/>
              </a:ext>
            </a:extLst>
          </p:cNvPr>
          <p:cNvSpPr txBox="1"/>
          <p:nvPr/>
        </p:nvSpPr>
        <p:spPr>
          <a:xfrm>
            <a:off x="5295274" y="42520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57AF694-AEBD-407C-AB10-F1506E917033}"/>
              </a:ext>
            </a:extLst>
          </p:cNvPr>
          <p:cNvSpPr txBox="1"/>
          <p:nvPr/>
        </p:nvSpPr>
        <p:spPr>
          <a:xfrm>
            <a:off x="5249010" y="22964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79481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B7D21A-25BE-4698-8176-972BEA84C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267BAB-D376-467C-AE47-CB473D5B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64FF75-1F4E-407F-903B-EF053167836B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碰撞流程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       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玩家碰到自己的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5495B0-3A70-4FAF-B92B-A062F4351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56" y="3225222"/>
            <a:ext cx="2858270" cy="250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5440BA-3489-4CEF-990D-B0909C73D5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20" y="3225222"/>
            <a:ext cx="2858270" cy="250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DF4E66-F84C-44CF-B06D-18A5612428A4}"/>
              </a:ext>
            </a:extLst>
          </p:cNvPr>
          <p:cNvSpPr txBox="1"/>
          <p:nvPr/>
        </p:nvSpPr>
        <p:spPr>
          <a:xfrm>
            <a:off x="2073477" y="5783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碰撞自己前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AE9D7B-FFDC-4F1C-AD0E-EE2FCDEA2C38}"/>
              </a:ext>
            </a:extLst>
          </p:cNvPr>
          <p:cNvSpPr txBox="1"/>
          <p:nvPr/>
        </p:nvSpPr>
        <p:spPr>
          <a:xfrm>
            <a:off x="5733143" y="5783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碰撞自己后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DED325A-E5D2-431C-B4EF-965E772A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56909"/>
              </p:ext>
            </p:extLst>
          </p:nvPr>
        </p:nvGraphicFramePr>
        <p:xfrm>
          <a:off x="1313756" y="2026053"/>
          <a:ext cx="6517934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6517934">
                  <a:extLst>
                    <a:ext uri="{9D8B030D-6E8A-4147-A177-3AD203B41FA5}">
                      <a16:colId xmlns:a16="http://schemas.microsoft.com/office/drawing/2014/main" val="1779923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.distance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._line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], 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._position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 &lt; 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._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pointRadius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 {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6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.die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 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17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4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267BAB-D376-467C-AE47-CB473D5B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C4DD4F0-A38C-4469-A440-98AEEB131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后端游戏逻辑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12D5C8-0334-4278-9AF1-4417180C5F54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碰撞流程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6BED455-3962-4BB2-B473-84A2EE459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10052"/>
              </p:ext>
            </p:extLst>
          </p:nvPr>
        </p:nvGraphicFramePr>
        <p:xfrm>
          <a:off x="4364401" y="219969"/>
          <a:ext cx="3668157" cy="19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911">
                  <a:extLst>
                    <a:ext uri="{9D8B030D-6E8A-4147-A177-3AD203B41FA5}">
                      <a16:colId xmlns:a16="http://schemas.microsoft.com/office/drawing/2014/main" val="1698962892"/>
                    </a:ext>
                  </a:extLst>
                </a:gridCol>
                <a:gridCol w="1828246">
                  <a:extLst>
                    <a:ext uri="{9D8B030D-6E8A-4147-A177-3AD203B41FA5}">
                      <a16:colId xmlns:a16="http://schemas.microsoft.com/office/drawing/2014/main" val="3690066197"/>
                    </a:ext>
                  </a:extLst>
                </a:gridCol>
              </a:tblGrid>
              <a:tr h="15967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3490"/>
                  </a:ext>
                </a:extLst>
              </a:tr>
              <a:tr h="30631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玩家与玩家碰撞前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玩家与玩家碰撞后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65683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60F91F94-2160-41AF-B8F5-D76842C00D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28" y="320355"/>
            <a:ext cx="1632148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B9BF70-56BD-486C-BB23-2F40FB2D47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60" y="329246"/>
            <a:ext cx="1632148" cy="14346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" name="表格 10">
            <a:extLst>
              <a:ext uri="{FF2B5EF4-FFF2-40B4-BE49-F238E27FC236}">
                <a16:creationId xmlns:a16="http://schemas.microsoft.com/office/drawing/2014/main" id="{FFDA0A72-6D7F-46E7-B3FD-10CCF772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08303"/>
              </p:ext>
            </p:extLst>
          </p:nvPr>
        </p:nvGraphicFramePr>
        <p:xfrm>
          <a:off x="4364401" y="2341394"/>
          <a:ext cx="3668157" cy="190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911">
                  <a:extLst>
                    <a:ext uri="{9D8B030D-6E8A-4147-A177-3AD203B41FA5}">
                      <a16:colId xmlns:a16="http://schemas.microsoft.com/office/drawing/2014/main" val="1698962892"/>
                    </a:ext>
                  </a:extLst>
                </a:gridCol>
                <a:gridCol w="1828246">
                  <a:extLst>
                    <a:ext uri="{9D8B030D-6E8A-4147-A177-3AD203B41FA5}">
                      <a16:colId xmlns:a16="http://schemas.microsoft.com/office/drawing/2014/main" val="3690066197"/>
                    </a:ext>
                  </a:extLst>
                </a:gridCol>
              </a:tblGrid>
              <a:tr h="15967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3490"/>
                  </a:ext>
                </a:extLst>
              </a:tr>
              <a:tr h="20911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边界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边界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65683"/>
                  </a:ext>
                </a:extLst>
              </a:tr>
            </a:tbl>
          </a:graphicData>
        </a:graphic>
      </p:graphicFrame>
      <p:graphicFrame>
        <p:nvGraphicFramePr>
          <p:cNvPr id="30" name="表格 10">
            <a:extLst>
              <a:ext uri="{FF2B5EF4-FFF2-40B4-BE49-F238E27FC236}">
                <a16:creationId xmlns:a16="http://schemas.microsoft.com/office/drawing/2014/main" id="{296B2B83-01AB-41B0-B7F4-A4AE617F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9913"/>
              </p:ext>
            </p:extLst>
          </p:nvPr>
        </p:nvGraphicFramePr>
        <p:xfrm>
          <a:off x="4364401" y="4484104"/>
          <a:ext cx="3668157" cy="19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911">
                  <a:extLst>
                    <a:ext uri="{9D8B030D-6E8A-4147-A177-3AD203B41FA5}">
                      <a16:colId xmlns:a16="http://schemas.microsoft.com/office/drawing/2014/main" val="1698962892"/>
                    </a:ext>
                  </a:extLst>
                </a:gridCol>
                <a:gridCol w="1828246">
                  <a:extLst>
                    <a:ext uri="{9D8B030D-6E8A-4147-A177-3AD203B41FA5}">
                      <a16:colId xmlns:a16="http://schemas.microsoft.com/office/drawing/2014/main" val="3690066197"/>
                    </a:ext>
                  </a:extLst>
                </a:gridCol>
              </a:tblGrid>
              <a:tr h="15967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3490"/>
                  </a:ext>
                </a:extLst>
              </a:tr>
              <a:tr h="30631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他人保留区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他人保留区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65683"/>
                  </a:ext>
                </a:extLst>
              </a:tr>
            </a:tbl>
          </a:graphicData>
        </a:graphic>
      </p:graphicFrame>
      <p:pic>
        <p:nvPicPr>
          <p:cNvPr id="37" name="图片 36">
            <a:extLst>
              <a:ext uri="{FF2B5EF4-FFF2-40B4-BE49-F238E27FC236}">
                <a16:creationId xmlns:a16="http://schemas.microsoft.com/office/drawing/2014/main" id="{120ECF7F-C586-49A4-8808-118A5B721E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8" y="2447389"/>
            <a:ext cx="1630800" cy="143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015367A-2775-494B-BEE0-5ED5CB6817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4" y="2445667"/>
            <a:ext cx="1630800" cy="1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64A1CFD-8FC4-4F41-A42F-CC4739B9F859}"/>
              </a:ext>
            </a:extLst>
          </p:cNvPr>
          <p:cNvSpPr txBox="1"/>
          <p:nvPr/>
        </p:nvSpPr>
        <p:spPr>
          <a:xfrm>
            <a:off x="592527" y="2254027"/>
            <a:ext cx="32944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碰到自己的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碰到其他玩家的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碰撞到地图的边界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碰撞到其他玩家的保留区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0B61237B-7B51-4CBF-962D-2D11CD17A00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8" y="4589712"/>
            <a:ext cx="1630800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2D7830B-5719-472F-8ADE-A2712553A82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4" y="4585634"/>
            <a:ext cx="1630800" cy="143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0">
            <a:extLst>
              <a:ext uri="{FF2B5EF4-FFF2-40B4-BE49-F238E27FC236}">
                <a16:creationId xmlns:a16="http://schemas.microsoft.com/office/drawing/2014/main" id="{91DFF62E-F5DB-4C79-8586-5E9B06A15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59874"/>
              </p:ext>
            </p:extLst>
          </p:nvPr>
        </p:nvGraphicFramePr>
        <p:xfrm>
          <a:off x="524332" y="4480026"/>
          <a:ext cx="3668157" cy="19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911">
                  <a:extLst>
                    <a:ext uri="{9D8B030D-6E8A-4147-A177-3AD203B41FA5}">
                      <a16:colId xmlns:a16="http://schemas.microsoft.com/office/drawing/2014/main" val="1698962892"/>
                    </a:ext>
                  </a:extLst>
                </a:gridCol>
                <a:gridCol w="1828246">
                  <a:extLst>
                    <a:ext uri="{9D8B030D-6E8A-4147-A177-3AD203B41FA5}">
                      <a16:colId xmlns:a16="http://schemas.microsoft.com/office/drawing/2014/main" val="3690066197"/>
                    </a:ext>
                  </a:extLst>
                </a:gridCol>
              </a:tblGrid>
              <a:tr h="15967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3490"/>
                  </a:ext>
                </a:extLst>
              </a:tr>
              <a:tr h="30631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自己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碰撞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自己</a:t>
                      </a: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6568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D13089E-B24D-4315-A994-0CF98FAF93A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9" y="4585634"/>
            <a:ext cx="1630800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7C0F17-C6F8-4FAD-987D-90B8807C33B6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45" y="4585634"/>
            <a:ext cx="1630800" cy="143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09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267BAB-D376-467C-AE47-CB473D5B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320F3A0-B10F-4922-AB41-BEAF5D842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92FB0-F7E8-44B2-A0E2-8305FC3DF529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78C249-FACD-458B-82CC-89355060C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70590"/>
              </p:ext>
            </p:extLst>
          </p:nvPr>
        </p:nvGraphicFramePr>
        <p:xfrm>
          <a:off x="1501433" y="3631574"/>
          <a:ext cx="6534150" cy="2004078"/>
        </p:xfrm>
        <a:graphic>
          <a:graphicData uri="http://schemas.openxmlformats.org/drawingml/2006/table">
            <a:tbl>
              <a:tblPr firstRow="1" firstCol="1" bandRow="1"/>
              <a:tblGrid>
                <a:gridCol w="2076923">
                  <a:extLst>
                    <a:ext uri="{9D8B030D-6E8A-4147-A177-3AD203B41FA5}">
                      <a16:colId xmlns:a16="http://schemas.microsoft.com/office/drawing/2014/main" val="1036857210"/>
                    </a:ext>
                  </a:extLst>
                </a:gridCol>
                <a:gridCol w="1014060">
                  <a:extLst>
                    <a:ext uri="{9D8B030D-6E8A-4147-A177-3AD203B41FA5}">
                      <a16:colId xmlns:a16="http://schemas.microsoft.com/office/drawing/2014/main" val="804012812"/>
                    </a:ext>
                  </a:extLst>
                </a:gridCol>
                <a:gridCol w="3443167">
                  <a:extLst>
                    <a:ext uri="{9D8B030D-6E8A-4147-A177-3AD203B41FA5}">
                      <a16:colId xmlns:a16="http://schemas.microsoft.com/office/drawing/2014/main" val="2354961212"/>
                    </a:ext>
                  </a:extLst>
                </a:gridCol>
              </a:tblGrid>
              <a:tr h="402703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输入参数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与返回值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24228"/>
                  </a:ext>
                </a:extLst>
              </a:tr>
              <a:tr h="60655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die()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标记玩家状态为死亡，清空玩家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，并且重置复活倒计时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60842"/>
                  </a:ext>
                </a:extLst>
              </a:tr>
              <a:tr h="30328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respawnCountDown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复活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进行倒计时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63900"/>
                  </a:ext>
                </a:extLst>
              </a:tr>
              <a:tr h="60655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resp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aw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n()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标记玩家状态为非死亡，并且重置玩家位置及方向信息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3692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97B75A6-A1A3-47E2-8FA3-4DCC5EE6082E}"/>
              </a:ext>
            </a:extLst>
          </p:cNvPr>
          <p:cNvSpPr txBox="1"/>
          <p:nvPr/>
        </p:nvSpPr>
        <p:spPr>
          <a:xfrm>
            <a:off x="847725" y="1951816"/>
            <a:ext cx="752475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根据需求，设计以下三个方法：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当玩家被判定死亡后，调用该玩家的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die()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在游戏过程中，如果玩家处于死亡状态，则调用玩家的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respawnCountDown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respawnCountDown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中，如果玩家的倒计时变为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，则调用玩家的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respawn()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6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42B8DE-10A3-46FC-9822-D1141DF8F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1824AA-5E7A-4184-84E9-34C94AA7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C7054-0BC8-4385-9466-7FEA0736299E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4F105A-A4AC-474E-BBF6-D9992ECFD421}"/>
              </a:ext>
            </a:extLst>
          </p:cNvPr>
          <p:cNvSpPr txBox="1"/>
          <p:nvPr/>
        </p:nvSpPr>
        <p:spPr>
          <a:xfrm>
            <a:off x="1490662" y="1761316"/>
            <a:ext cx="6162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立即复活：死亡状态下可使用，使用后可以立即复活。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加速：存活状态下使用，使用后该玩家移动速度提升。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361DA1-470C-4264-88E0-1AD3DED2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497953"/>
            <a:ext cx="7187609" cy="40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F7C211-D481-42AE-9467-063A34FD4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后端之游戏逻辑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373B5F-9C81-451D-B904-F57C962DA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DF1A99-D3A7-4463-BC87-565DD492F732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小地图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镜头移动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FD9F7B-C56F-4D2B-88F8-E3739FC9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2" y="1892595"/>
            <a:ext cx="7541956" cy="4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9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20931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FB39EF-7D21-4A9E-967F-586B7FB30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34FB8C-5ADE-4E71-9FC4-73CC292D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A462EC-E9ED-4F6B-9CAA-37F869E26DC0}"/>
              </a:ext>
            </a:extLst>
          </p:cNvPr>
          <p:cNvSpPr txBox="1"/>
          <p:nvPr/>
        </p:nvSpPr>
        <p:spPr>
          <a:xfrm>
            <a:off x="1155840" y="1231957"/>
            <a:ext cx="683232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主要工具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腾讯游戏联机对战引擎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微信开发者工具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v1.02.2004020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（或以上版本）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开发语言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FCA0D-DFC2-402D-9B88-254F9786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20" y="3275551"/>
            <a:ext cx="6083160" cy="32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C727A-E4E1-46CC-A873-2B1628E9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8151E-B8CB-49C3-80F5-648C7F53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060D1-A370-460D-B56D-FBE2636C163D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、随机匹配设计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DD60AF-B874-4C20-A100-68750AE1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0" y="1720018"/>
            <a:ext cx="7470058" cy="42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EC4BB7-A1C7-4FF3-AEA8-808E98644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DB5C3EE9-5605-473D-A72A-9B1E2D140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总体概述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C7AF6-1370-4450-AFD2-A58C491980AF}"/>
              </a:ext>
            </a:extLst>
          </p:cNvPr>
          <p:cNvSpPr txBox="1"/>
          <p:nvPr/>
        </p:nvSpPr>
        <p:spPr>
          <a:xfrm>
            <a:off x="619126" y="1940689"/>
            <a:ext cx="77367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随着信息技术与科学技术的不断发展，人类对于休闲娱乐的需求越来越高，本项目名为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圈地大作战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，是一种为办公人士量身定制的一款</a:t>
            </a:r>
            <a:r>
              <a:rPr lang="zh-CN" altLang="zh-CN" sz="20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基于微信小程序的游戏应用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。它以简单的规则、流畅的界面给人以良好的用户体验。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同时，作为中国科学技术大学软件工程课程的最终项目，本项目很好地适配了软件工程的起始、细化、构建、移交四个阶段，遵守了模型合适、方法合适、支持工程高质量、重视管理等基本原则，最终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不仅编撰了包括需求分析、概要设计、详细设计等在内的一系列记录文档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做出了一款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迎合用户需求的优秀游戏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，还成功地进入最终答辩阶段。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68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C727A-E4E1-46CC-A873-2B1628E9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8151E-B8CB-49C3-80F5-648C7F53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060D1-A370-460D-B56D-FBE2636C163D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、随机匹配设计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BBCD7C-2247-414C-BF60-68F15F971E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0" y="1624012"/>
            <a:ext cx="7148619" cy="4529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896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C727A-E4E1-46CC-A873-2B1628E9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8151E-B8CB-49C3-80F5-648C7F53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060D1-A370-460D-B56D-FBE2636C163D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、创建房间与加入房间设计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B53E7-0F66-4047-8EC8-CAEFBD5F51BC}"/>
              </a:ext>
            </a:extLst>
          </p:cNvPr>
          <p:cNvSpPr txBox="1"/>
          <p:nvPr/>
        </p:nvSpPr>
        <p:spPr>
          <a:xfrm>
            <a:off x="1681477" y="1552277"/>
            <a:ext cx="6066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房间初始化</a:t>
            </a:r>
            <a:r>
              <a:rPr lang="en-US" altLang="zh-CN" sz="2000" dirty="0"/>
              <a:t>	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onInitGameData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创建房间</a:t>
            </a:r>
            <a:r>
              <a:rPr lang="en-US" altLang="zh-CN" sz="2000" dirty="0"/>
              <a:t>	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onCreateRoom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加入房间</a:t>
            </a:r>
            <a:r>
              <a:rPr lang="en-US" altLang="zh-CN" sz="2000" dirty="0"/>
              <a:t>	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onJoinRoom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离开房间</a:t>
            </a:r>
            <a:r>
              <a:rPr lang="en-US" altLang="zh-CN" sz="2000" dirty="0"/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onLeaveRoom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DCC5D1B-A551-45B7-B18F-3CAA2C7156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7" y="3245048"/>
            <a:ext cx="6896335" cy="2542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01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24915B-2937-428E-AE33-581CB93495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4757" y="188597"/>
            <a:ext cx="3176337" cy="6532879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C727A-E4E1-46CC-A873-2B1628E9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8151E-B8CB-49C3-80F5-648C7F53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060D1-A370-460D-B56D-FBE2636C163D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、消息发送设计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63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6C727A-E4E1-46CC-A873-2B1628E9F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58151E-B8CB-49C3-80F5-648C7F53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060D1-A370-460D-B56D-FBE2636C163D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、消息发送设计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1856A3-D181-4472-BA03-282F13B0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1" y="1761316"/>
            <a:ext cx="8046118" cy="45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8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1EB948-7AD0-444A-98C9-3727503105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07" y="0"/>
            <a:ext cx="38890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70BD75-17D8-4BA6-A868-25BD6BC85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设计与实现</a:t>
            </a:r>
            <a:r>
              <a:rPr lang="en-US" altLang="zh-CN" dirty="0"/>
              <a:t>-</a:t>
            </a:r>
            <a:r>
              <a:rPr lang="zh-CN" altLang="en-US" dirty="0"/>
              <a:t>后端之联机同步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BC42E5-3B3B-4EC1-A996-C29E5B7E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4A853-78FA-49CA-8283-448065C68BD8}"/>
              </a:ext>
            </a:extLst>
          </p:cNvPr>
          <p:cNvSpPr txBox="1"/>
          <p:nvPr/>
        </p:nvSpPr>
        <p:spPr>
          <a:xfrm>
            <a:off x="847725" y="1182945"/>
            <a:ext cx="529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、帧同步设计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CDBD3E-D956-4034-839E-AD735073609D}"/>
              </a:ext>
            </a:extLst>
          </p:cNvPr>
          <p:cNvSpPr txBox="1"/>
          <p:nvPr/>
        </p:nvSpPr>
        <p:spPr>
          <a:xfrm>
            <a:off x="776181" y="2586789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接口设计：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startFrameSync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onStartFrameSync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stopFrameSync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onStopFrameSync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sendFrame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onRecvFrame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022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3327947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9E2A6C-EEA6-4ED3-80F0-24E0E70F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特色展示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F1BB59-4EF3-4CEE-BB46-306AD73AC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A03DB-13E4-4A08-B1E1-0863003080FE}"/>
              </a:ext>
            </a:extLst>
          </p:cNvPr>
          <p:cNvSpPr txBox="1"/>
          <p:nvPr/>
        </p:nvSpPr>
        <p:spPr>
          <a:xfrm>
            <a:off x="345228" y="1774358"/>
            <a:ext cx="84535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丰富用户体验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在游戏时提供房间内的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聊天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功能，队友之间可以相互交流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功能，玩家不需自己凑足量队友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视野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设计，每个玩家在小地图内只能看到自己在全局的位置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摇杆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以控制移动方向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音乐背景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，在游戏同时给用户以轻松体验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视觉效果真实</a:t>
            </a:r>
            <a:endParaRPr lang="en-US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使用点序列代替像素块渲染，画面细腻美观，点列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流畅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，衔接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自然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镜头移动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小地图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给用户更加美好的游戏体验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丰富的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色彩背景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给用户更加轻松愉悦的体验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37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C465E2-C5BA-42FA-B07C-613E0CCFE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主要工作与贡献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BC236C-55BE-4492-A4D9-BB1144D08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BE8FE7E-2EAC-4EF5-ABF2-7E6F72B24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0779"/>
              </p:ext>
            </p:extLst>
          </p:nvPr>
        </p:nvGraphicFramePr>
        <p:xfrm>
          <a:off x="390525" y="1444625"/>
          <a:ext cx="8362950" cy="48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412">
                  <a:extLst>
                    <a:ext uri="{9D8B030D-6E8A-4147-A177-3AD203B41FA5}">
                      <a16:colId xmlns:a16="http://schemas.microsoft.com/office/drawing/2014/main" val="2816577837"/>
                    </a:ext>
                  </a:extLst>
                </a:gridCol>
                <a:gridCol w="5137484">
                  <a:extLst>
                    <a:ext uri="{9D8B030D-6E8A-4147-A177-3AD203B41FA5}">
                      <a16:colId xmlns:a16="http://schemas.microsoft.com/office/drawing/2014/main" val="2021218124"/>
                    </a:ext>
                  </a:extLst>
                </a:gridCol>
                <a:gridCol w="1354054">
                  <a:extLst>
                    <a:ext uri="{9D8B030D-6E8A-4147-A177-3AD203B41FA5}">
                      <a16:colId xmlns:a16="http://schemas.microsoft.com/office/drawing/2014/main" val="2659277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主要工作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贡献度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芮轲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cocos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平台到微信开发者平台的版本整合，构建和发布。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8.24%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4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王家伟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配置腾讯云服务器，实现了多终端之间通信交互的服务器处理，包括房间创建，随机匹配等。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16.48%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8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桂陈幸康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设计界面，制作部分前端界面，</a:t>
                      </a:r>
                      <a:endParaRPr lang="en-US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撰写对应的前端文档，实现简单分享邀请功能。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8.68%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侯懿文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设计实现了碰撞与死亡的判定，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圈地与被圈地的更新，以及道具实现。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11.10%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83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杜艺帆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最终版界面制作，参与初版界面设计，初版界面部分制作，</a:t>
                      </a:r>
                      <a:endParaRPr lang="en-US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前端文档修改及部分前端文件书写。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10.72%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9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叶里夏提·艾尔不力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在项目后期对工程项目进行运营测试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3.11%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33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肖宇煊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游戏逻辑整体框架设计，</a:t>
                      </a:r>
                      <a:endParaRPr lang="en-US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游戏初始化，玩家死亡及复活，道具实现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11.10%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85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楼轶维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完成需求设计，为整体项目奠定需求基础；</a:t>
                      </a:r>
                      <a:endParaRPr lang="en-US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定期组织组会，交流近期工作进展，制定下一阶段性目标。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缪立君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配置、构建以及维护微信小游戏正常运行。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8.24%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12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张陶竞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除了</a:t>
                      </a:r>
                      <a:r>
                        <a:rPr lang="zh-CN" altLang="en-US" sz="1400" dirty="0"/>
                        <a:t>资料收集，还实现了排行榜与界面设计，并参与文档编写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11.23%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6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常鑫鑫</a:t>
                      </a: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提出只存储圈地边界点序列的数据结构，</a:t>
                      </a:r>
                      <a:endParaRPr lang="en-US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实现并完善了渲染方法，实现了镜头移动和小地图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11.10%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49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43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9A02A7-0119-498E-ACA3-7510977DB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FDFD4B5-1B7C-4AB0-AB9E-82B0634F8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143AB6-5528-4937-BBEB-217E0BFF12AF}"/>
              </a:ext>
            </a:extLst>
          </p:cNvPr>
          <p:cNvSpPr txBox="1"/>
          <p:nvPr/>
        </p:nvSpPr>
        <p:spPr>
          <a:xfrm>
            <a:off x="1477925" y="1679943"/>
            <a:ext cx="74002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演示项目清单：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主界面至其他各界面之间的</a:t>
            </a:r>
            <a:r>
              <a:rPr lang="zh-CN" altLang="en-US" sz="2000" u="sng" dirty="0"/>
              <a:t>跳转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商城界面的购买信息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开创房间界面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2v2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模式的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人进入游戏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开创房间后的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微信链接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邀请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游戏前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消息聊天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游戏进行时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音乐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的持续播放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不同玩家的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视角、视野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多用户多终端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小地图与镜头移动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碰撞、死亡、复活等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游戏规则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立刻复活、加速器等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游戏结束后，进入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排行榜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清算</a:t>
            </a:r>
          </a:p>
        </p:txBody>
      </p:sp>
    </p:spTree>
    <p:extLst>
      <p:ext uri="{BB962C8B-B14F-4D97-AF65-F5344CB8AC3E}">
        <p14:creationId xmlns:p14="http://schemas.microsoft.com/office/powerpoint/2010/main" val="2648984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B8678D-5FBC-47E8-8D92-4F4B7FFA0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7E11012-7276-4815-85A4-D6F696EF7E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提问答辩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1D72B0-0C9B-4223-ADB4-955EEDA88570}"/>
              </a:ext>
            </a:extLst>
          </p:cNvPr>
          <p:cNvSpPr txBox="1"/>
          <p:nvPr/>
        </p:nvSpPr>
        <p:spPr>
          <a:xfrm>
            <a:off x="3831336" y="2310408"/>
            <a:ext cx="148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 &amp; A</a:t>
            </a:r>
            <a:endParaRPr lang="zh-CN" altLang="en-US" sz="2400" b="1" dirty="0">
              <a:solidFill>
                <a:schemeClr val="accent5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3DD32C-5EA2-49D0-A283-A489731269E6}"/>
              </a:ext>
            </a:extLst>
          </p:cNvPr>
          <p:cNvSpPr txBox="1"/>
          <p:nvPr/>
        </p:nvSpPr>
        <p:spPr>
          <a:xfrm>
            <a:off x="3831336" y="4108576"/>
            <a:ext cx="148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591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966B92-F6DC-42A5-A66F-EC03C98B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6DB471C-F96F-47CA-831B-29EA07D37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总体概述</a:t>
            </a:r>
            <a:r>
              <a:rPr lang="en-US" altLang="zh-CN" dirty="0"/>
              <a:t>-</a:t>
            </a:r>
            <a:r>
              <a:rPr lang="zh-CN" altLang="en-US" dirty="0"/>
              <a:t>组员与分工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8C2BDD-E79A-4762-B698-42C84D03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19627"/>
              </p:ext>
            </p:extLst>
          </p:nvPr>
        </p:nvGraphicFramePr>
        <p:xfrm>
          <a:off x="1068765" y="1643061"/>
          <a:ext cx="7006469" cy="423862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14767">
                  <a:extLst>
                    <a:ext uri="{9D8B030D-6E8A-4147-A177-3AD203B41FA5}">
                      <a16:colId xmlns:a16="http://schemas.microsoft.com/office/drawing/2014/main" val="123341211"/>
                    </a:ext>
                  </a:extLst>
                </a:gridCol>
                <a:gridCol w="2045388">
                  <a:extLst>
                    <a:ext uri="{9D8B030D-6E8A-4147-A177-3AD203B41FA5}">
                      <a16:colId xmlns:a16="http://schemas.microsoft.com/office/drawing/2014/main" val="4179685539"/>
                    </a:ext>
                  </a:extLst>
                </a:gridCol>
                <a:gridCol w="2246314">
                  <a:extLst>
                    <a:ext uri="{9D8B030D-6E8A-4147-A177-3AD203B41FA5}">
                      <a16:colId xmlns:a16="http://schemas.microsoft.com/office/drawing/2014/main" val="3201253651"/>
                    </a:ext>
                  </a:extLst>
                </a:gridCol>
              </a:tblGrid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学号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组内分工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238657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芮轲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JL18110001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24969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王家伟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PB17000023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0580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桂陈幸康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PB17111576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前端开发工程师</a:t>
                      </a:r>
                      <a:endParaRPr lang="zh-CN" sz="1500" b="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077885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侯懿文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PB17111592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323997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杜艺帆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PB17111594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前端开发工程师</a:t>
                      </a:r>
                      <a:endParaRPr lang="zh-CN" sz="1500" b="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43233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叶里夏提·艾尔不力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PB17111597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测试运维工程师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03559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肖宇煊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PB17111601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949920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楼轶维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PB17111611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产品经理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55632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缪立君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PB17111635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02489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张陶竞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PB17111637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前端开发工程师</a:t>
                      </a:r>
                      <a:endParaRPr lang="zh-CN" sz="1500" b="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963278"/>
                  </a:ext>
                </a:extLst>
              </a:tr>
              <a:tr h="353219"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常鑫鑫</a:t>
                      </a:r>
                      <a:endParaRPr lang="zh-CN" sz="15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PB17111649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9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后端开发工程师</a:t>
                      </a:r>
                      <a:endParaRPr lang="zh-CN" sz="15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3382" marR="83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86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D05FEC-E69D-47E6-B7B9-12FEE032C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A0D43D2-5C13-4573-8E10-468698242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830997"/>
          </a:xfrm>
        </p:spPr>
        <p:txBody>
          <a:bodyPr/>
          <a:lstStyle/>
          <a:p>
            <a:r>
              <a:rPr lang="zh-CN" altLang="en-US" dirty="0"/>
              <a:t>总体概述</a:t>
            </a:r>
            <a:r>
              <a:rPr lang="en-US" altLang="zh-CN" dirty="0"/>
              <a:t>-</a:t>
            </a:r>
            <a:r>
              <a:rPr lang="zh-CN" altLang="en-US" dirty="0"/>
              <a:t>组员与分工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2DE84-C20A-4303-A9C2-C3A7073D61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602106"/>
            <a:ext cx="9077325" cy="36537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489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5C8C30-6CC4-46A9-B5AE-E23354086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782C74D-99F2-4B27-930C-958458AD5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841FF-61D1-4EB4-83A0-290A0991CB35}"/>
              </a:ext>
            </a:extLst>
          </p:cNvPr>
          <p:cNvSpPr txBox="1"/>
          <p:nvPr/>
        </p:nvSpPr>
        <p:spPr>
          <a:xfrm>
            <a:off x="365760" y="1362456"/>
            <a:ext cx="8375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总体概述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组员、组织、分工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软工项目进程（需求分析、设计实现、测试）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应用技术、框架、工具等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需求分析</a:t>
            </a:r>
            <a:endParaRPr lang="en-US" altLang="zh-CN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术语解释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需求分析之界面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需求分析之游戏规则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设计与实现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前端设计与实现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游戏界面跳转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游戏逻辑与部分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UI</a:t>
            </a:r>
          </a:p>
          <a:p>
            <a:pPr marL="742950" lvl="1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后端设计与实现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联机同步框架与功能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特色展示与主要贡献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项目演示与提问答辩</a:t>
            </a:r>
          </a:p>
        </p:txBody>
      </p:sp>
    </p:spTree>
    <p:extLst>
      <p:ext uri="{BB962C8B-B14F-4D97-AF65-F5344CB8AC3E}">
        <p14:creationId xmlns:p14="http://schemas.microsoft.com/office/powerpoint/2010/main" val="12879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CABCB0-93EA-4186-82D1-C624C0517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30F26-F198-43DA-AD14-5889F9E1F2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" y="3238500"/>
            <a:ext cx="9121038" cy="32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5B907C0-844A-4EF8-8F82-DF58003A0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术语解释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9B050B-41C3-427E-AFDC-21ACFECA2ACC}"/>
              </a:ext>
            </a:extLst>
          </p:cNvPr>
          <p:cNvSpPr txBox="1"/>
          <p:nvPr/>
        </p:nvSpPr>
        <p:spPr>
          <a:xfrm>
            <a:off x="1002617" y="1198513"/>
            <a:ext cx="77343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玩家</a:t>
            </a:r>
            <a:r>
              <a:rPr lang="en-US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(player)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：在游戏内用一个圆表示，不同玩家拥有不同颜色。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领地</a:t>
            </a:r>
            <a:r>
              <a:rPr lang="en-US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(area)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：玩家所拥有的一块连通的地，领地面积越大，则得分越高。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：玩家离开领地时从领地边界引出的一条线。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u="sng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圈地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：玩家离开领地后又回到领地，则线与原领地包围着的地归该玩家所有，即该玩家完成了一次“圈地”。</a:t>
            </a:r>
          </a:p>
          <a:p>
            <a:pPr algn="just"/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A96CFC-D18F-4C24-9062-4EED2E85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04284CC-F63A-4547-A608-0A1E4D09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181" y="512241"/>
            <a:ext cx="4093586" cy="461665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术语解释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E59F8-A1EC-4EB0-BB2A-D8BE06617B0A}"/>
              </a:ext>
            </a:extLst>
          </p:cNvPr>
          <p:cNvSpPr txBox="1"/>
          <p:nvPr/>
        </p:nvSpPr>
        <p:spPr>
          <a:xfrm>
            <a:off x="776181" y="1673662"/>
            <a:ext cx="7734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：每个玩家所拥有的一定面积的领地，称为保留区。游戏开始时玩家从保留地出发，保留区不会被其他玩家圈地。如下图所示黄色部分即为六个玩家各自的保留区。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B8FBB-D03B-4A0F-8F00-F604E0325B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62" y="2477380"/>
            <a:ext cx="2800349" cy="29925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3142F8-FF27-4E04-A1DC-00EB8BCB6428}"/>
              </a:ext>
            </a:extLst>
          </p:cNvPr>
          <p:cNvSpPr txBox="1"/>
          <p:nvPr/>
        </p:nvSpPr>
        <p:spPr>
          <a:xfrm>
            <a:off x="776181" y="2966740"/>
            <a:ext cx="444830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死亡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：该玩家及其所圈的领地消失，但保留地不变，当复活倒计时完毕或者玩家使用“立即复活”道具后该玩家复活，继续从该玩家所有的保留地出发进行圈地争夺。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：当玩家触碰到敌方阵营玩家的线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时，会造成该敌方玩家的死亡，该过程称为玩家对敌方玩家的“击杀”。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82518"/>
      </p:ext>
    </p:extLst>
  </p:cSld>
  <p:clrMapOvr>
    <a:masterClrMapping/>
  </p:clrMapOvr>
</p:sld>
</file>

<file path=ppt/theme/theme1.xml><?xml version="1.0" encoding="utf-8"?>
<a:theme xmlns:a="http://schemas.openxmlformats.org/drawingml/2006/main" name="KOPPT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7118</TotalTime>
  <Words>3844</Words>
  <Application>Microsoft Office PowerPoint</Application>
  <PresentationFormat>全屏显示(4:3)</PresentationFormat>
  <Paragraphs>558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KOPPT</vt:lpstr>
      <vt:lpstr>软件工程 圈地大作战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Cognitive Diagnosis for Intelligent Education System</dc:title>
  <dc:creator>Wang Fei</dc:creator>
  <cp:lastModifiedBy>Lou YW</cp:lastModifiedBy>
  <cp:revision>288</cp:revision>
  <dcterms:created xsi:type="dcterms:W3CDTF">2020-08-12T07:28:18Z</dcterms:created>
  <dcterms:modified xsi:type="dcterms:W3CDTF">2020-09-06T00:28:49Z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