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5" r:id="rId3"/>
    <p:sldId id="356" r:id="rId4"/>
    <p:sldId id="354" r:id="rId5"/>
    <p:sldId id="357" r:id="rId6"/>
    <p:sldId id="358" r:id="rId7"/>
    <p:sldId id="359" r:id="rId8"/>
    <p:sldId id="360" r:id="rId9"/>
    <p:sldId id="363" r:id="rId10"/>
    <p:sldId id="362" r:id="rId11"/>
    <p:sldId id="361" r:id="rId12"/>
    <p:sldId id="364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99CC"/>
    <a:srgbClr val="FF7C8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4" autoAdjust="0"/>
    <p:restoredTop sz="83486" autoAdjust="0"/>
  </p:normalViewPr>
  <p:slideViewPr>
    <p:cSldViewPr snapToGrid="0">
      <p:cViewPr varScale="1">
        <p:scale>
          <a:sx n="83" d="100"/>
          <a:sy n="83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3E9F-D4BA-4234-903A-1A301C24C0F5}" type="datetimeFigureOut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4E75-9709-4169-ACDB-F29CE41231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3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0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41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7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67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09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02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2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2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2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7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94E75-9709-4169-ACDB-F29CE412316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0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DBF1-7AB4-43E9-8CE2-8CB4B562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23CAE-B96A-41F1-A95F-619F47D1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AEBC-457A-4C29-A4C4-40121EAE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97F-40BC-44A9-9F18-1E4511C5D634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B0B14-3A92-4E5E-89B1-4176174E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DD6A-7EE8-4BA2-A71E-4C660E6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41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A54B-2991-4EF4-B03C-D8D277E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8D734-FE1A-4BBD-9C7A-73446810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26D9-03C6-4F38-AC47-57F9FD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944F-54A9-4F6C-8BFF-B40232EBCC6C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E2BE6-EFD9-4DFD-B3FF-DAC840A8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DD8F5-6AF2-4707-82EA-CAA0D71C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1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7636B-257A-4D48-8FAD-D3D8C965C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2C862-738D-47E5-8B8E-9D3B3466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90F8D-ECCE-4433-91FF-1E5083D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0DCD-BD4C-45AF-B6A6-AB334B13CC13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82AF4-617C-4D14-A061-71987A3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E4A88-D16E-4FC4-BE4D-2B7920F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0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3419-E852-4309-AC0E-3C63D2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D63C-0633-458F-BB73-603D6AE4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Font typeface="Wingdings" panose="05000000000000000000" pitchFamily="2" charset="2"/>
              <a:buChar char="§"/>
              <a:defRPr sz="24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533400" indent="-261938"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806450" indent="-273050">
              <a:buFontTx/>
              <a:buNone/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1371600" indent="-565150">
              <a:buNone/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en-US" altLang="ko-KR" dirty="0"/>
              <a:t>-  </a:t>
            </a:r>
            <a:r>
              <a:rPr lang="ko-KR" altLang="en-US" dirty="0"/>
              <a:t>세번째 수준</a:t>
            </a:r>
          </a:p>
          <a:p>
            <a:pPr lvl="3"/>
            <a:r>
              <a:rPr lang="ko-KR" altLang="en-US" dirty="0" err="1"/>
              <a:t>ㆍ</a:t>
            </a:r>
            <a:r>
              <a:rPr lang="ko-KR" altLang="en-US" dirty="0"/>
              <a:t> 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0030-5839-4949-B735-151F57F4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2C2-FB60-47DF-ADDC-9C8F3AAAE951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02BB7-2B6D-40C6-87E9-390A0E5B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E251A-B7CE-4BCC-88B3-8CFE14E8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239D-9186-440B-8D9A-C8CBD7DF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82770-2B1B-4C68-80CE-2BAEF784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6C69A-0B48-4A68-8EE6-1976575D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E83A-496B-4623-913F-99FB04133D4B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311D-3A44-457C-88A5-E5027D4C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B2718-9050-4004-9AD4-8F8D7A3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6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1F768-5BFF-46A6-B1D1-332B4C4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F400-3D8D-4CD9-9AAE-9A10C9DCC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025EA-C83D-4E2F-B975-5AEB2990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D1C83-0524-4375-B014-5D8E719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6911-F96D-458D-8435-85F618C8C53D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A80F1-3687-4C65-B3F3-4440B90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C22F0-E9AB-49ED-84A4-56900DD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0533-9AA4-449F-9075-57CEA0A4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D6D35-E441-4DC2-AF81-CFFB2392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54722-B0BB-48E4-85C3-1FA2BB95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EF682-45CA-476B-9E8A-EDEA86E3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00E16-2F8D-453E-96EA-533E7649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15C52-F17D-4DF3-B34C-33D88494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82C-1B57-4AE0-B583-2BF999E6A53E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DD8074-F50D-4BBF-BFBD-5AEE4E12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EB163-A7BD-424D-8D48-3B3C4147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8C68-7D74-417E-9A60-384205F8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FAE796-FA87-438C-BFCF-78C992A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BA56-A3DE-4215-9EDF-AAE3355C1CF5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447BF-563F-4662-8970-7C1765FA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794EC-76E6-4C0E-8CC1-AF8A6257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5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D0AA3D-9C93-46EC-AA54-C26DC8D4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BDA2-66C1-4985-B1D3-B371BA648A55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AF5EC8-7047-4CE7-901E-FD8400C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F24E4-74C6-426E-A361-F0E751B2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F800-9D16-480F-AB3C-54906765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6828-7C48-4F10-9349-B8DDC9F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84C8B-BE86-49A7-99D4-E14E777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158C0-DB16-4278-B88A-E9108D85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1854-BEDA-4ADB-ADE8-9F0437262920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7AC62-53E9-4D5D-A677-7478EE45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4BE5F-A6FA-4026-9A97-04D61D3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14BC-EA89-454C-862C-7620A92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240B-6F8E-4D98-AA32-BCF0437B7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FE97-F5E6-4B67-A87F-70477781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0E55E-D27A-497C-86AC-0457FFAE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59D5-15A9-40B0-BD62-C24FE81E5043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9616-6367-4CE3-A45C-07DC24D9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E4830-CB83-4AB4-945A-6F2057D2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7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FC26A4-8118-4AD3-85BF-A570A962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97BCC-D05F-4057-AEE7-5290D437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25D9F-ACE6-42A3-810E-CA2CAE49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C6BD-9600-4CD5-93FF-238E4D7654A6}" type="datetime1">
              <a:rPr lang="ko-KR" altLang="en-US" smtClean="0"/>
              <a:t>2021-04-06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6DCFE-D600-40F9-8361-46F201BD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40CC-3F9B-4418-9A8C-E4BA699D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8155-70CE-4240-8B20-BD34BF2FC5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install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2D84-D488-4D3B-8BC1-DDBC07B54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RSA</a:t>
            </a:r>
            <a:r>
              <a:rPr lang="ko-KR" altLang="en-US" sz="6600" dirty="0"/>
              <a:t> 암호화 </a:t>
            </a:r>
            <a:r>
              <a:rPr lang="en-US" altLang="ko-KR" sz="6600" dirty="0"/>
              <a:t>/</a:t>
            </a:r>
            <a:r>
              <a:rPr lang="ko-KR" altLang="en-US" sz="6600" dirty="0"/>
              <a:t> 복호화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F3E31-6F04-4C88-A2C6-ACF9C1789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Sungmin Lee</a:t>
            </a:r>
          </a:p>
          <a:p>
            <a:r>
              <a:rPr lang="en-US" altLang="ko-KR" sz="2000" dirty="0"/>
              <a:t>Network Convergence and Security Laboratory</a:t>
            </a:r>
          </a:p>
          <a:p>
            <a:r>
              <a:rPr lang="en-US" altLang="ko-KR" dirty="0"/>
              <a:t>Sungmin@snu.ac.kr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279CDA-1CED-4C5F-B073-8DB643FE5899}"/>
              </a:ext>
            </a:extLst>
          </p:cNvPr>
          <p:cNvSpPr/>
          <p:nvPr/>
        </p:nvSpPr>
        <p:spPr>
          <a:xfrm>
            <a:off x="1982238" y="2151942"/>
            <a:ext cx="409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‘21-1</a:t>
            </a:r>
            <a:r>
              <a:rPr lang="ko-KR" altLang="en-US" dirty="0"/>
              <a:t>학기 </a:t>
            </a:r>
            <a:r>
              <a:rPr lang="en-US" altLang="ko-KR" dirty="0"/>
              <a:t>“</a:t>
            </a:r>
            <a:r>
              <a:rPr lang="ko-KR" altLang="en-US" dirty="0"/>
              <a:t>인터넷 보안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Homework1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5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19618AC-48C7-42D8-80A3-39B5A76B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87" y="2602011"/>
            <a:ext cx="5838825" cy="704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4. Bob, Alice </a:t>
            </a:r>
            <a:r>
              <a:rPr lang="ko-KR" altLang="en-US" dirty="0"/>
              <a:t>의 공개키로 평문 파일을 </a:t>
            </a:r>
            <a:r>
              <a:rPr lang="en-US" altLang="ko-KR" dirty="0"/>
              <a:t>RSA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..\bob&gt;</a:t>
            </a:r>
            <a:r>
              <a:rPr lang="en-US" altLang="ko-KR"/>
              <a:t>java RsaEncDec enc </a:t>
            </a:r>
            <a:r>
              <a:rPr lang="en-US" altLang="ko-KR" dirty="0"/>
              <a:t>alice.</a:t>
            </a:r>
            <a:r>
              <a:rPr lang="en-US" altLang="ko-KR"/>
              <a:t>crt student.txt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Bob, </a:t>
            </a:r>
            <a:r>
              <a:rPr lang="ko-KR" altLang="en-US" dirty="0"/>
              <a:t>암호화된 메시지를 </a:t>
            </a:r>
            <a:r>
              <a:rPr lang="en-US" altLang="ko-KR" dirty="0"/>
              <a:t>Alice 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..\bob&gt;copy rsaEncryptedOutput ..\alice\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Alice, </a:t>
            </a:r>
            <a:r>
              <a:rPr lang="ko-KR" altLang="en-US" dirty="0"/>
              <a:t>암호화된 메시지 복호화 및 확인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..\alice</a:t>
            </a:r>
            <a:r>
              <a:rPr lang="en-US" altLang="ko-KR"/>
              <a:t>&gt; java RsaEncDec dec aliceKeystore.p12 rsaEncryptedOutput</a:t>
            </a:r>
            <a:br>
              <a:rPr lang="en-US" altLang="ko-KR" dirty="0"/>
            </a:br>
            <a:r>
              <a:rPr lang="en-US" altLang="ko-KR" dirty="0"/>
              <a:t>      ..\alice&gt; </a:t>
            </a:r>
            <a:r>
              <a:rPr lang="en-US" altLang="ko-KR"/>
              <a:t>cat rsaDecryptedOutput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772F9E-D349-4E6C-86C6-D7FF5B49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86" y="4269899"/>
            <a:ext cx="3533775" cy="66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BE6C6-BE9A-4733-B67E-7DDA2C35A523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1860D7-873C-4E25-8F8E-8B53822A2C91}"/>
              </a:ext>
            </a:extLst>
          </p:cNvPr>
          <p:cNvSpPr/>
          <p:nvPr/>
        </p:nvSpPr>
        <p:spPr>
          <a:xfrm>
            <a:off x="4793850" y="3057470"/>
            <a:ext cx="1473200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2290E3E-34EB-4036-83A2-9223A92472BC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 rot="5400000" flipH="1" flipV="1">
            <a:off x="6503794" y="2200593"/>
            <a:ext cx="127373" cy="2074062"/>
          </a:xfrm>
          <a:prstGeom prst="bentConnector4">
            <a:avLst>
              <a:gd name="adj1" fmla="val -124950"/>
              <a:gd name="adj2" fmla="val 86731"/>
            </a:avLst>
          </a:prstGeom>
          <a:noFill/>
          <a:ln w="190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22F5111-9DEA-41E3-B278-BCBB8CBD4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512" y="2141299"/>
            <a:ext cx="4117311" cy="2065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EA5A79-4A4C-4273-BBF2-082C31816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600" y="4207880"/>
            <a:ext cx="4444679" cy="11820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4023BC-3E84-49E6-B36C-2E497B0EDE2B}"/>
              </a:ext>
            </a:extLst>
          </p:cNvPr>
          <p:cNvSpPr/>
          <p:nvPr/>
        </p:nvSpPr>
        <p:spPr>
          <a:xfrm>
            <a:off x="8448292" y="4592772"/>
            <a:ext cx="1181845" cy="1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45B1D1-B86A-4E69-98A5-8E548AE20329}"/>
              </a:ext>
            </a:extLst>
          </p:cNvPr>
          <p:cNvCxnSpPr>
            <a:cxnSpLocks/>
          </p:cNvCxnSpPr>
          <p:nvPr/>
        </p:nvCxnSpPr>
        <p:spPr>
          <a:xfrm>
            <a:off x="7279212" y="5254905"/>
            <a:ext cx="1968961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39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 dirty="0"/>
              <a:t>과제 수행 및 제출 가이드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Autofit/>
          </a:bodyPr>
          <a:lstStyle/>
          <a:p>
            <a:r>
              <a:rPr lang="ko-KR" altLang="en-US"/>
              <a:t>구현언어는 </a:t>
            </a:r>
            <a:r>
              <a:rPr lang="ko-KR" altLang="en-US" dirty="0"/>
              <a:t>자율</a:t>
            </a:r>
            <a:endParaRPr lang="en-US" altLang="ko-KR" dirty="0"/>
          </a:p>
          <a:p>
            <a:pPr lvl="1"/>
            <a:r>
              <a:rPr lang="en-US" altLang="ko-KR" dirty="0"/>
              <a:t>C/C++ with OpenSSL, Java, Java with BouncyCastle, Python </a:t>
            </a:r>
            <a:r>
              <a:rPr lang="en-US" altLang="ko-KR"/>
              <a:t>with pyOpenSSL </a:t>
            </a:r>
            <a:r>
              <a:rPr lang="ko-KR" altLang="en-US"/>
              <a:t>등</a:t>
            </a:r>
            <a:endParaRPr lang="en-US" altLang="ko-KR" dirty="0"/>
          </a:p>
          <a:p>
            <a:pPr lvl="1"/>
            <a:r>
              <a:rPr lang="ko-KR" altLang="en-US"/>
              <a:t>예시에 </a:t>
            </a:r>
            <a:r>
              <a:rPr lang="ko-KR" altLang="en-US" dirty="0"/>
              <a:t>사용된 </a:t>
            </a:r>
            <a:r>
              <a:rPr lang="en-US" altLang="ko-KR"/>
              <a:t>java </a:t>
            </a:r>
            <a:r>
              <a:rPr lang="ko-KR" altLang="en-US"/>
              <a:t>코드의 </a:t>
            </a:r>
            <a:r>
              <a:rPr lang="en-US" altLang="ko-KR"/>
              <a:t>Stub(</a:t>
            </a:r>
            <a:r>
              <a:rPr lang="ko-KR" altLang="en-US" dirty="0"/>
              <a:t>주요 코드 </a:t>
            </a:r>
            <a:r>
              <a:rPr lang="en-US" altLang="ko-KR" dirty="0"/>
              <a:t>TODO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참고하여 과제 시나리오 구현</a:t>
            </a:r>
            <a:endParaRPr lang="en-US" altLang="ko-KR" dirty="0"/>
          </a:p>
          <a:p>
            <a:pPr lvl="1"/>
            <a:r>
              <a:rPr lang="ko-KR" altLang="en-US" dirty="0"/>
              <a:t>조교가 채점 가능한 수준의 </a:t>
            </a:r>
            <a:r>
              <a:rPr lang="en-US" altLang="ko-KR" dirty="0"/>
              <a:t>README.txt </a:t>
            </a:r>
            <a:r>
              <a:rPr lang="ko-KR" altLang="en-US" dirty="0"/>
              <a:t>작성</a:t>
            </a:r>
            <a:r>
              <a:rPr lang="en-US" altLang="ko-KR" dirty="0"/>
              <a:t>: </a:t>
            </a:r>
            <a:r>
              <a:rPr lang="ko-KR" altLang="en-US" dirty="0"/>
              <a:t>컴파일 및 실행 방법 </a:t>
            </a:r>
            <a:r>
              <a:rPr lang="ko-KR" altLang="en-US"/>
              <a:t>포함</a:t>
            </a:r>
            <a:r>
              <a:rPr lang="en-US" altLang="ko-KR"/>
              <a:t>(</a:t>
            </a:r>
            <a:r>
              <a:rPr lang="ko-KR" altLang="en-US"/>
              <a:t>템플릿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.zip’ </a:t>
            </a:r>
            <a:r>
              <a:rPr lang="ko-KR" altLang="en-US" dirty="0"/>
              <a:t>형태의 하나의 압축 파일을 </a:t>
            </a:r>
            <a:r>
              <a:rPr lang="ko-KR" altLang="en-US"/>
              <a:t>제출</a:t>
            </a:r>
            <a:r>
              <a:rPr lang="en-US" altLang="ko-KR"/>
              <a:t>(</a:t>
            </a:r>
            <a:r>
              <a:rPr lang="ko-KR" altLang="en-US"/>
              <a:t>템플릿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Alice </a:t>
            </a:r>
            <a:r>
              <a:rPr lang="ko-KR" altLang="en-US" dirty="0"/>
              <a:t>디렉터리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PKCS12 + RSA </a:t>
            </a:r>
            <a:r>
              <a:rPr lang="ko-KR" altLang="en-US" dirty="0"/>
              <a:t>복호화 소스코드</a:t>
            </a:r>
            <a:endParaRPr lang="en-US" altLang="ko-KR" dirty="0"/>
          </a:p>
          <a:p>
            <a:pPr lvl="1"/>
            <a:r>
              <a:rPr lang="en-US" altLang="ko-KR" dirty="0"/>
              <a:t>Bob </a:t>
            </a:r>
            <a:r>
              <a:rPr lang="ko-KR" altLang="en-US" dirty="0"/>
              <a:t>디렉터리</a:t>
            </a:r>
            <a:r>
              <a:rPr lang="en-US" altLang="ko-KR" dirty="0"/>
              <a:t>: X.509 +  RSA </a:t>
            </a:r>
            <a:r>
              <a:rPr lang="ko-KR" altLang="en-US" dirty="0"/>
              <a:t>암호화 소스코드</a:t>
            </a:r>
            <a:endParaRPr lang="en-US" altLang="ko-KR" dirty="0"/>
          </a:p>
          <a:p>
            <a:pPr lvl="1"/>
            <a:r>
              <a:rPr lang="en-US" altLang="ko-KR" dirty="0"/>
              <a:t>Root </a:t>
            </a:r>
            <a:r>
              <a:rPr lang="ko-KR" altLang="en-US" dirty="0"/>
              <a:t>에 </a:t>
            </a:r>
            <a:r>
              <a:rPr lang="en-US" altLang="ko-KR" dirty="0"/>
              <a:t>README.txt</a:t>
            </a:r>
          </a:p>
          <a:p>
            <a:pPr lvl="1"/>
            <a:endParaRPr lang="en-US" altLang="ko-KR" dirty="0"/>
          </a:p>
          <a:p>
            <a:r>
              <a:rPr lang="ko-KR" altLang="en-US"/>
              <a:t>채점 환경은 </a:t>
            </a:r>
            <a:r>
              <a:rPr lang="en-US" altLang="ko-KR"/>
              <a:t>Windows10 </a:t>
            </a:r>
            <a:r>
              <a:rPr lang="ko-KR" altLang="en-US"/>
              <a:t>콘솔로 통일</a:t>
            </a:r>
            <a:endParaRPr lang="en-US" altLang="ko-KR" dirty="0"/>
          </a:p>
          <a:p>
            <a:pPr lvl="1"/>
            <a:r>
              <a:rPr lang="ko-KR" altLang="en-US"/>
              <a:t>특수한 언어일수록 자세한 </a:t>
            </a:r>
            <a:r>
              <a:rPr lang="en-US" altLang="ko-KR" dirty="0"/>
              <a:t>README.</a:t>
            </a:r>
            <a:r>
              <a:rPr lang="en-US" altLang="ko-KR"/>
              <a:t>txt </a:t>
            </a:r>
            <a:r>
              <a:rPr lang="ko-KR" altLang="en-US"/>
              <a:t>작성 요망</a:t>
            </a:r>
            <a:r>
              <a:rPr lang="en-US" altLang="ko-KR"/>
              <a:t>(</a:t>
            </a:r>
            <a:r>
              <a:rPr lang="ko-KR" altLang="en-US" dirty="0"/>
              <a:t>필요시 보완 요청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소스코드는 수정불가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17A90-6DFA-4E57-8F7F-3D5F5AEE929D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 dirty="0"/>
              <a:t>채점 기준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배점</a:t>
            </a:r>
            <a:endParaRPr lang="en-US" altLang="ko-KR" dirty="0"/>
          </a:p>
          <a:p>
            <a:pPr lvl="1"/>
            <a:r>
              <a:rPr lang="en-US" altLang="ko-KR" dirty="0"/>
              <a:t>PKCS12</a:t>
            </a:r>
            <a:r>
              <a:rPr lang="ko-KR" altLang="en-US" dirty="0"/>
              <a:t> 및 </a:t>
            </a:r>
            <a:r>
              <a:rPr lang="en-US" altLang="ko-KR" dirty="0"/>
              <a:t>X.509 </a:t>
            </a:r>
            <a:r>
              <a:rPr lang="ko-KR" altLang="en-US" dirty="0"/>
              <a:t>생성</a:t>
            </a:r>
            <a:r>
              <a:rPr lang="en-US" altLang="ko-KR" dirty="0"/>
              <a:t>: 10%</a:t>
            </a:r>
          </a:p>
          <a:p>
            <a:pPr lvl="1"/>
            <a:r>
              <a:rPr lang="en-US" altLang="ko-KR" dirty="0"/>
              <a:t>RSA </a:t>
            </a:r>
            <a:r>
              <a:rPr lang="ko-KR" altLang="en-US" dirty="0"/>
              <a:t>암호화 구현</a:t>
            </a:r>
            <a:r>
              <a:rPr lang="en-US" altLang="ko-KR" dirty="0"/>
              <a:t>: 30%</a:t>
            </a:r>
          </a:p>
          <a:p>
            <a:pPr lvl="1"/>
            <a:r>
              <a:rPr lang="en-US" altLang="ko-KR" dirty="0"/>
              <a:t>RSA </a:t>
            </a:r>
            <a:r>
              <a:rPr lang="ko-KR" altLang="en-US" dirty="0"/>
              <a:t>복호화 구현</a:t>
            </a:r>
            <a:r>
              <a:rPr lang="en-US" altLang="ko-KR" dirty="0"/>
              <a:t>: 30%</a:t>
            </a:r>
          </a:p>
          <a:p>
            <a:pPr lvl="1"/>
            <a:r>
              <a:rPr lang="en-US" altLang="ko-KR" dirty="0"/>
              <a:t>README </a:t>
            </a:r>
            <a:r>
              <a:rPr lang="ko-KR" altLang="en-US" dirty="0"/>
              <a:t>작성</a:t>
            </a:r>
            <a:r>
              <a:rPr lang="en-US" altLang="ko-KR" dirty="0"/>
              <a:t>: 30%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유의사항</a:t>
            </a:r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 dirty="0"/>
              <a:t>의 </a:t>
            </a:r>
            <a:r>
              <a:rPr lang="en-US" altLang="ko-KR" dirty="0"/>
              <a:t>private key </a:t>
            </a:r>
            <a:r>
              <a:rPr lang="ko-KR" altLang="en-US" dirty="0"/>
              <a:t>가 동일한 경우</a:t>
            </a:r>
            <a:r>
              <a:rPr lang="en-US" altLang="ko-KR" dirty="0"/>
              <a:t>, copy</a:t>
            </a:r>
            <a:r>
              <a:rPr lang="ko-KR" altLang="en-US" dirty="0"/>
              <a:t> 로 간주 </a:t>
            </a:r>
            <a:r>
              <a:rPr lang="ko-KR" altLang="en-US"/>
              <a:t>→ 모두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endParaRPr lang="en-US" altLang="ko-KR" dirty="0"/>
          </a:p>
          <a:p>
            <a:pPr lvl="1"/>
            <a:r>
              <a:rPr lang="ko-KR" altLang="en-US" dirty="0"/>
              <a:t>학생</a:t>
            </a:r>
            <a:r>
              <a:rPr lang="en-US" altLang="ko-KR" dirty="0"/>
              <a:t>A</a:t>
            </a:r>
            <a:r>
              <a:rPr lang="ko-KR" altLang="en-US" dirty="0"/>
              <a:t>와 학생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PKCS12 keystore password </a:t>
            </a:r>
            <a:r>
              <a:rPr lang="ko-KR" altLang="en-US" dirty="0"/>
              <a:t>가 동일한 경우</a:t>
            </a:r>
            <a:r>
              <a:rPr lang="en-US" altLang="ko-KR" dirty="0"/>
              <a:t>, copy</a:t>
            </a:r>
            <a:r>
              <a:rPr lang="ko-KR" altLang="en-US" dirty="0"/>
              <a:t> 로 간주 → 모두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/>
              <a:t>key </a:t>
            </a:r>
            <a:r>
              <a:rPr lang="ko-KR" altLang="en-US"/>
              <a:t>또는 </a:t>
            </a:r>
            <a:r>
              <a:rPr lang="en-US" altLang="ko-KR" dirty="0"/>
              <a:t>Public key </a:t>
            </a:r>
            <a:r>
              <a:rPr lang="ko-KR" altLang="en-US" dirty="0"/>
              <a:t>가 소스코드에 포함</a:t>
            </a:r>
            <a:r>
              <a:rPr lang="en-US" altLang="ko-KR" dirty="0"/>
              <a:t>(</a:t>
            </a:r>
            <a:r>
              <a:rPr lang="ko-KR" altLang="en-US" dirty="0"/>
              <a:t>하드코딩</a:t>
            </a:r>
            <a:r>
              <a:rPr lang="en-US" altLang="ko-KR" dirty="0"/>
              <a:t>)</a:t>
            </a:r>
            <a:r>
              <a:rPr lang="ko-KR" altLang="en-US" dirty="0"/>
              <a:t>된 경우 → 해당 구현 </a:t>
            </a:r>
            <a:r>
              <a:rPr lang="en-US" altLang="ko-KR" dirty="0"/>
              <a:t>0</a:t>
            </a:r>
            <a:r>
              <a:rPr lang="ko-KR" altLang="en-US"/>
              <a:t>점 처리</a:t>
            </a:r>
            <a:endParaRPr lang="en-US" altLang="ko-KR"/>
          </a:p>
          <a:p>
            <a:pPr marL="819150" lvl="2" indent="-285750">
              <a:buFontTx/>
              <a:buChar char="-"/>
            </a:pPr>
            <a:r>
              <a:rPr lang="ko-KR" altLang="en-US"/>
              <a:t>단</a:t>
            </a:r>
            <a:r>
              <a:rPr lang="en-US" altLang="ko-KR" dirty="0"/>
              <a:t>, keystore</a:t>
            </a:r>
            <a:r>
              <a:rPr lang="ko-KR" altLang="en-US" dirty="0"/>
              <a:t> </a:t>
            </a:r>
            <a:r>
              <a:rPr lang="en-US" altLang="ko-KR" dirty="0"/>
              <a:t>load</a:t>
            </a:r>
            <a:r>
              <a:rPr lang="ko-KR" altLang="en-US" dirty="0"/>
              <a:t> 를 위한 </a:t>
            </a:r>
            <a:r>
              <a:rPr lang="en-US" altLang="ko-KR" dirty="0"/>
              <a:t>storepass </a:t>
            </a:r>
            <a:r>
              <a:rPr lang="ko-KR" altLang="en-US" dirty="0"/>
              <a:t>만 예외로 허용</a:t>
            </a:r>
            <a:r>
              <a:rPr lang="en-US" altLang="ko-KR" dirty="0"/>
              <a:t>(</a:t>
            </a:r>
            <a:r>
              <a:rPr lang="ko-KR" altLang="en-US" dirty="0"/>
              <a:t>과제 외에서는 </a:t>
            </a:r>
            <a:r>
              <a:rPr lang="ko-KR" altLang="en-US" dirty="0" err="1"/>
              <a:t>절대절대절대절대절대</a:t>
            </a:r>
            <a:r>
              <a:rPr lang="ko-KR" altLang="en-US"/>
              <a:t> 하지 마세요</a:t>
            </a:r>
            <a:r>
              <a:rPr lang="en-US" altLang="ko-KR"/>
              <a:t>.)</a:t>
            </a:r>
          </a:p>
          <a:p>
            <a:pPr lvl="1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17A90-6DFA-4E57-8F7F-3D5F5AEE929D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0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1458-02DB-4F82-B9E9-A844B968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215"/>
            <a:ext cx="10147300" cy="435133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altLang="ko-KR" sz="11500" dirty="0"/>
          </a:p>
          <a:p>
            <a:pPr marL="0" indent="0" algn="r">
              <a:buNone/>
            </a:pPr>
            <a:r>
              <a:rPr lang="en-US" altLang="ko-KR" sz="11500" dirty="0"/>
              <a:t>Q&amp;A </a:t>
            </a:r>
            <a:endParaRPr lang="ko-KR" altLang="en-US" sz="115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A612BE9-8A17-439E-B219-01B36B1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52E43-5D43-4594-8F39-DCA2470485C4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과제 목표</a:t>
            </a:r>
            <a:endParaRPr lang="en-US" altLang="ko-KR" dirty="0"/>
          </a:p>
          <a:p>
            <a:r>
              <a:rPr lang="ko-KR" altLang="en-US" dirty="0"/>
              <a:t>과제 시나리오</a:t>
            </a:r>
            <a:endParaRPr lang="en-US" altLang="ko-KR" dirty="0"/>
          </a:p>
          <a:p>
            <a:r>
              <a:rPr lang="ko-KR" altLang="en-US" dirty="0"/>
              <a:t>관련 용어</a:t>
            </a:r>
            <a:endParaRPr lang="en-US" altLang="ko-KR" dirty="0"/>
          </a:p>
          <a:p>
            <a:r>
              <a:rPr lang="en-US" altLang="ko-KR" dirty="0"/>
              <a:t>Keytool</a:t>
            </a:r>
          </a:p>
          <a:p>
            <a:r>
              <a:rPr lang="ko-KR" altLang="en-US"/>
              <a:t>예시</a:t>
            </a:r>
            <a:endParaRPr lang="en-US" altLang="ko-KR" dirty="0"/>
          </a:p>
          <a:p>
            <a:r>
              <a:rPr lang="ko-KR" altLang="en-US" dirty="0"/>
              <a:t>과제 수행 및 제출 가이드</a:t>
            </a:r>
            <a:endParaRPr lang="en-US" altLang="ko-KR" dirty="0"/>
          </a:p>
          <a:p>
            <a:r>
              <a:rPr lang="ko-KR" altLang="en-US" dirty="0"/>
              <a:t>채점 기준</a:t>
            </a:r>
            <a:endParaRPr lang="en-US" altLang="ko-KR" dirty="0"/>
          </a:p>
          <a:p>
            <a:r>
              <a:rPr lang="en-US" altLang="ko-KR" dirty="0"/>
              <a:t>Q&amp;A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959D-881D-4380-B3E0-E6D60C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9BE8-C445-4978-98D2-2D762E9F0AC8}"/>
              </a:ext>
            </a:extLst>
          </p:cNvPr>
          <p:cNvSpPr txBox="1"/>
          <p:nvPr/>
        </p:nvSpPr>
        <p:spPr>
          <a:xfrm>
            <a:off x="11201400" y="6411951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207A8-8722-412E-807E-A5968E34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6352-B0AB-4F0F-9010-E97DB74A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4900" cy="4351338"/>
          </a:xfrm>
        </p:spPr>
        <p:txBody>
          <a:bodyPr>
            <a:noAutofit/>
          </a:bodyPr>
          <a:lstStyle/>
          <a:p>
            <a:r>
              <a:rPr lang="ko-KR" altLang="en-US" dirty="0"/>
              <a:t>표준 </a:t>
            </a:r>
            <a:r>
              <a:rPr lang="en-US" altLang="ko-KR" dirty="0"/>
              <a:t>PKCS12 keystore </a:t>
            </a:r>
            <a:r>
              <a:rPr lang="ko-KR" altLang="en-US" dirty="0"/>
              <a:t>를 이용한 </a:t>
            </a:r>
            <a:r>
              <a:rPr lang="en-US" altLang="ko-KR" dirty="0"/>
              <a:t>RSA KeyPair </a:t>
            </a:r>
            <a:r>
              <a:rPr lang="ko-KR" altLang="en-US" dirty="0"/>
              <a:t>및 표준 </a:t>
            </a:r>
            <a:r>
              <a:rPr lang="en-US" altLang="ko-KR" dirty="0"/>
              <a:t>X.509 </a:t>
            </a:r>
            <a:r>
              <a:rPr lang="ko-KR" altLang="en-US" dirty="0"/>
              <a:t>인증서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X.509 </a:t>
            </a:r>
            <a:r>
              <a:rPr lang="ko-KR" altLang="en-US" dirty="0"/>
              <a:t>인증서의 </a:t>
            </a:r>
            <a:r>
              <a:rPr lang="en-US" altLang="ko-KR" dirty="0"/>
              <a:t>RSA public key</a:t>
            </a:r>
            <a:r>
              <a:rPr lang="ko-KR" altLang="en-US" dirty="0"/>
              <a:t>를 이용한 메시지 암호화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PKCS12 keystore </a:t>
            </a:r>
            <a:r>
              <a:rPr lang="ko-KR" altLang="en-US" dirty="0"/>
              <a:t>의 </a:t>
            </a:r>
            <a:r>
              <a:rPr lang="en-US" altLang="ko-KR" dirty="0"/>
              <a:t>RSA private key</a:t>
            </a:r>
            <a:r>
              <a:rPr lang="ko-KR" altLang="en-US" dirty="0"/>
              <a:t>를 이용한 메시지 복호화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959D-881D-4380-B3E0-E6D60C3B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9050"/>
            <a:ext cx="2743200" cy="365125"/>
          </a:xfrm>
        </p:spPr>
        <p:txBody>
          <a:bodyPr/>
          <a:lstStyle/>
          <a:p>
            <a:fld id="{A9C78155-70CE-4240-8B20-BD34BF2FC5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B1798-C0EB-4123-8D79-0F7132B2D24F}"/>
              </a:ext>
            </a:extLst>
          </p:cNvPr>
          <p:cNvSpPr txBox="1"/>
          <p:nvPr/>
        </p:nvSpPr>
        <p:spPr>
          <a:xfrm>
            <a:off x="11201400" y="6411951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 dirty="0"/>
              <a:t>과제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A4532-AE59-4432-8E2C-9A2C73D6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8" y="1825625"/>
            <a:ext cx="10515600" cy="4351338"/>
          </a:xfrm>
        </p:spPr>
        <p:txBody>
          <a:bodyPr wrap="none">
            <a:no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97BC-4D41-4AF8-B310-7D70CCEBDAAD}"/>
              </a:ext>
            </a:extLst>
          </p:cNvPr>
          <p:cNvSpPr txBox="1"/>
          <p:nvPr/>
        </p:nvSpPr>
        <p:spPr>
          <a:xfrm>
            <a:off x="9428944" y="5126889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9" name="그래픽 17">
            <a:extLst>
              <a:ext uri="{FF2B5EF4-FFF2-40B4-BE49-F238E27FC236}">
                <a16:creationId xmlns:a16="http://schemas.microsoft.com/office/drawing/2014/main" id="{A4E5D317-6C77-458D-9E80-F0F2657D6E20}"/>
              </a:ext>
            </a:extLst>
          </p:cNvPr>
          <p:cNvGrpSpPr/>
          <p:nvPr/>
        </p:nvGrpSpPr>
        <p:grpSpPr>
          <a:xfrm>
            <a:off x="3260486" y="3901946"/>
            <a:ext cx="1514561" cy="1594275"/>
            <a:chOff x="570399" y="2070531"/>
            <a:chExt cx="1514561" cy="1594275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2601DC-5B98-4F88-B381-5A859999253F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F8F6271-96E2-468D-9741-1898BAC02E34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BFEBCA-1DF4-420D-92D2-24AAD6D18C3F}"/>
              </a:ext>
            </a:extLst>
          </p:cNvPr>
          <p:cNvSpPr txBox="1"/>
          <p:nvPr/>
        </p:nvSpPr>
        <p:spPr>
          <a:xfrm>
            <a:off x="3678304" y="5054273"/>
            <a:ext cx="7152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Alice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래픽 17">
            <a:extLst>
              <a:ext uri="{FF2B5EF4-FFF2-40B4-BE49-F238E27FC236}">
                <a16:creationId xmlns:a16="http://schemas.microsoft.com/office/drawing/2014/main" id="{F88DFAAA-9410-4EC6-9602-EC2A817571D3}"/>
              </a:ext>
            </a:extLst>
          </p:cNvPr>
          <p:cNvGrpSpPr/>
          <p:nvPr/>
        </p:nvGrpSpPr>
        <p:grpSpPr>
          <a:xfrm>
            <a:off x="9013102" y="3901946"/>
            <a:ext cx="1514561" cy="1594275"/>
            <a:chOff x="570399" y="2070531"/>
            <a:chExt cx="1514561" cy="1594275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B31156E-8977-4517-9706-E6187E1F4A02}"/>
                </a:ext>
              </a:extLst>
            </p:cNvPr>
            <p:cNvSpPr/>
            <p:nvPr/>
          </p:nvSpPr>
          <p:spPr>
            <a:xfrm>
              <a:off x="884272" y="2070531"/>
              <a:ext cx="876851" cy="876851"/>
            </a:xfrm>
            <a:custGeom>
              <a:avLst/>
              <a:gdLst>
                <a:gd name="connsiteX0" fmla="*/ 856923 w 876851"/>
                <a:gd name="connsiteY0" fmla="*/ 458354 h 876851"/>
                <a:gd name="connsiteX1" fmla="*/ 458354 w 876851"/>
                <a:gd name="connsiteY1" fmla="*/ 856923 h 876851"/>
                <a:gd name="connsiteX2" fmla="*/ 59785 w 876851"/>
                <a:gd name="connsiteY2" fmla="*/ 458354 h 876851"/>
                <a:gd name="connsiteX3" fmla="*/ 458354 w 876851"/>
                <a:gd name="connsiteY3" fmla="*/ 59785 h 876851"/>
                <a:gd name="connsiteX4" fmla="*/ 856923 w 876851"/>
                <a:gd name="connsiteY4" fmla="*/ 458354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51" h="876851">
                  <a:moveTo>
                    <a:pt x="856923" y="458354"/>
                  </a:moveTo>
                  <a:cubicBezTo>
                    <a:pt x="856923" y="678478"/>
                    <a:pt x="678478" y="856923"/>
                    <a:pt x="458354" y="856923"/>
                  </a:cubicBezTo>
                  <a:cubicBezTo>
                    <a:pt x="238231" y="856923"/>
                    <a:pt x="59785" y="678478"/>
                    <a:pt x="59785" y="458354"/>
                  </a:cubicBezTo>
                  <a:cubicBezTo>
                    <a:pt x="59785" y="238231"/>
                    <a:pt x="238231" y="59785"/>
                    <a:pt x="458354" y="59785"/>
                  </a:cubicBezTo>
                  <a:cubicBezTo>
                    <a:pt x="678478" y="59785"/>
                    <a:pt x="856923" y="238231"/>
                    <a:pt x="856923" y="458354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1F4DF78-AF32-4F54-9D32-66703EA352C7}"/>
                </a:ext>
              </a:extLst>
            </p:cNvPr>
            <p:cNvSpPr/>
            <p:nvPr/>
          </p:nvSpPr>
          <p:spPr>
            <a:xfrm>
              <a:off x="570399" y="2787955"/>
              <a:ext cx="1514561" cy="876851"/>
            </a:xfrm>
            <a:custGeom>
              <a:avLst/>
              <a:gdLst>
                <a:gd name="connsiteX0" fmla="*/ 772227 w 1514561"/>
                <a:gd name="connsiteY0" fmla="*/ 59785 h 876851"/>
                <a:gd name="connsiteX1" fmla="*/ 485752 w 1514561"/>
                <a:gd name="connsiteY1" fmla="*/ 119571 h 876851"/>
                <a:gd name="connsiteX2" fmla="*/ 59785 w 1514561"/>
                <a:gd name="connsiteY2" fmla="*/ 697495 h 876851"/>
                <a:gd name="connsiteX3" fmla="*/ 214231 w 1514561"/>
                <a:gd name="connsiteY3" fmla="*/ 856923 h 876851"/>
                <a:gd name="connsiteX4" fmla="*/ 1330223 w 1514561"/>
                <a:gd name="connsiteY4" fmla="*/ 856923 h 876851"/>
                <a:gd name="connsiteX5" fmla="*/ 1484708 w 1514561"/>
                <a:gd name="connsiteY5" fmla="*/ 697495 h 876851"/>
                <a:gd name="connsiteX6" fmla="*/ 1058718 w 1514561"/>
                <a:gd name="connsiteY6" fmla="*/ 119571 h 876851"/>
                <a:gd name="connsiteX7" fmla="*/ 772227 w 1514561"/>
                <a:gd name="connsiteY7" fmla="*/ 59785 h 87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561" h="876851">
                  <a:moveTo>
                    <a:pt x="772227" y="59785"/>
                  </a:moveTo>
                  <a:cubicBezTo>
                    <a:pt x="670432" y="59785"/>
                    <a:pt x="573397" y="81228"/>
                    <a:pt x="485752" y="119571"/>
                  </a:cubicBezTo>
                  <a:cubicBezTo>
                    <a:pt x="255730" y="220169"/>
                    <a:pt x="88929" y="438186"/>
                    <a:pt x="59785" y="697495"/>
                  </a:cubicBezTo>
                  <a:cubicBezTo>
                    <a:pt x="59785" y="785579"/>
                    <a:pt x="126179" y="856923"/>
                    <a:pt x="214231" y="856923"/>
                  </a:cubicBezTo>
                  <a:lnTo>
                    <a:pt x="1330223" y="856923"/>
                  </a:lnTo>
                  <a:cubicBezTo>
                    <a:pt x="1418307" y="856923"/>
                    <a:pt x="1484708" y="785579"/>
                    <a:pt x="1484708" y="697495"/>
                  </a:cubicBezTo>
                  <a:cubicBezTo>
                    <a:pt x="1455533" y="438186"/>
                    <a:pt x="1288692" y="220169"/>
                    <a:pt x="1058718" y="119571"/>
                  </a:cubicBezTo>
                  <a:cubicBezTo>
                    <a:pt x="971033" y="81228"/>
                    <a:pt x="874021" y="59785"/>
                    <a:pt x="772227" y="59785"/>
                  </a:cubicBezTo>
                  <a:close/>
                </a:path>
              </a:pathLst>
            </a:custGeom>
            <a:solidFill>
              <a:srgbClr val="344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967149-1263-4D15-94BD-ED1A84DF07AE}"/>
              </a:ext>
            </a:extLst>
          </p:cNvPr>
          <p:cNvSpPr txBox="1"/>
          <p:nvPr/>
        </p:nvSpPr>
        <p:spPr>
          <a:xfrm>
            <a:off x="9505366" y="5054273"/>
            <a:ext cx="6126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Bob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생각 풍선: 구름 모양 39">
            <a:extLst>
              <a:ext uri="{FF2B5EF4-FFF2-40B4-BE49-F238E27FC236}">
                <a16:creationId xmlns:a16="http://schemas.microsoft.com/office/drawing/2014/main" id="{357A3D4B-41E1-40EE-80CF-6970FFAC2FC9}"/>
              </a:ext>
            </a:extLst>
          </p:cNvPr>
          <p:cNvSpPr/>
          <p:nvPr/>
        </p:nvSpPr>
        <p:spPr>
          <a:xfrm rot="203872">
            <a:off x="1199395" y="1971903"/>
            <a:ext cx="3388834" cy="1638268"/>
          </a:xfrm>
          <a:prstGeom prst="cloudCallout">
            <a:avLst>
              <a:gd name="adj1" fmla="val 28542"/>
              <a:gd name="adj2" fmla="val 639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B1C0E-81CD-48F6-AFCB-902819CDA672}"/>
              </a:ext>
            </a:extLst>
          </p:cNvPr>
          <p:cNvSpPr txBox="1"/>
          <p:nvPr/>
        </p:nvSpPr>
        <p:spPr>
          <a:xfrm>
            <a:off x="1708258" y="2266532"/>
            <a:ext cx="225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RSA KeyPair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생성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(PKCS12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RSA PubKey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334BF4-6325-4A5A-ACD0-59CB2F867D7C}"/>
              </a:ext>
            </a:extLst>
          </p:cNvPr>
          <p:cNvCxnSpPr/>
          <p:nvPr/>
        </p:nvCxnSpPr>
        <p:spPr>
          <a:xfrm>
            <a:off x="4818589" y="4537231"/>
            <a:ext cx="4074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B8891DC-4A2F-4ECA-AC92-A51E4F627C47}"/>
              </a:ext>
            </a:extLst>
          </p:cNvPr>
          <p:cNvSpPr txBox="1"/>
          <p:nvPr/>
        </p:nvSpPr>
        <p:spPr>
          <a:xfrm>
            <a:off x="5098113" y="4095328"/>
            <a:ext cx="351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RSA PubKey(X.509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표준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01C663D-3453-4630-9A6A-647DEC58D81A}"/>
              </a:ext>
            </a:extLst>
          </p:cNvPr>
          <p:cNvCxnSpPr>
            <a:cxnSpLocks/>
          </p:cNvCxnSpPr>
          <p:nvPr/>
        </p:nvCxnSpPr>
        <p:spPr>
          <a:xfrm flipH="1">
            <a:off x="4841853" y="5139574"/>
            <a:ext cx="402771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생각 풍선: 구름 모양 47">
            <a:extLst>
              <a:ext uri="{FF2B5EF4-FFF2-40B4-BE49-F238E27FC236}">
                <a16:creationId xmlns:a16="http://schemas.microsoft.com/office/drawing/2014/main" id="{EAE05BC9-5355-4AF4-AECB-823461531B8D}"/>
              </a:ext>
            </a:extLst>
          </p:cNvPr>
          <p:cNvSpPr/>
          <p:nvPr/>
        </p:nvSpPr>
        <p:spPr>
          <a:xfrm rot="203872">
            <a:off x="9527031" y="2489179"/>
            <a:ext cx="1849030" cy="1135426"/>
          </a:xfrm>
          <a:prstGeom prst="cloudCallout">
            <a:avLst>
              <a:gd name="adj1" fmla="val -29588"/>
              <a:gd name="adj2" fmla="val 743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3FBCAC-F08E-43E9-A345-5F802DA4B9DA}"/>
              </a:ext>
            </a:extLst>
          </p:cNvPr>
          <p:cNvSpPr txBox="1"/>
          <p:nvPr/>
        </p:nvSpPr>
        <p:spPr>
          <a:xfrm>
            <a:off x="9698381" y="2732407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RSA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암호화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7F55DD-8D2A-419B-AFED-E49829CE5F2C}"/>
              </a:ext>
            </a:extLst>
          </p:cNvPr>
          <p:cNvSpPr txBox="1"/>
          <p:nvPr/>
        </p:nvSpPr>
        <p:spPr>
          <a:xfrm>
            <a:off x="5828826" y="472402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RSA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암호문 전달</a:t>
            </a:r>
          </a:p>
        </p:txBody>
      </p:sp>
      <p:sp>
        <p:nvSpPr>
          <p:cNvPr id="51" name="생각 풍선: 구름 모양 50">
            <a:extLst>
              <a:ext uri="{FF2B5EF4-FFF2-40B4-BE49-F238E27FC236}">
                <a16:creationId xmlns:a16="http://schemas.microsoft.com/office/drawing/2014/main" id="{45C7E203-2262-4285-8B67-819128670534}"/>
              </a:ext>
            </a:extLst>
          </p:cNvPr>
          <p:cNvSpPr/>
          <p:nvPr/>
        </p:nvSpPr>
        <p:spPr>
          <a:xfrm rot="203872">
            <a:off x="1355210" y="4115887"/>
            <a:ext cx="2148420" cy="1038613"/>
          </a:xfrm>
          <a:prstGeom prst="cloudCallout">
            <a:avLst>
              <a:gd name="adj1" fmla="val 40134"/>
              <a:gd name="adj2" fmla="val 592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76B522-5E64-42E7-B915-CC50478F60EF}"/>
              </a:ext>
            </a:extLst>
          </p:cNvPr>
          <p:cNvSpPr txBox="1"/>
          <p:nvPr/>
        </p:nvSpPr>
        <p:spPr>
          <a:xfrm>
            <a:off x="1575729" y="4289401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RSA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복호화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9AFC1F-DE1D-453B-A392-79B23AD04B74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 dirty="0"/>
              <a:t>관련 용어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RSA KeyPair</a:t>
            </a:r>
          </a:p>
          <a:p>
            <a:pPr lvl="1"/>
            <a:r>
              <a:rPr lang="en-US" altLang="ko-KR" dirty="0"/>
              <a:t>RSA </a:t>
            </a:r>
            <a:r>
              <a:rPr lang="ko-KR" altLang="en-US" dirty="0"/>
              <a:t>개인키와 공개키의 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PKCS12 (Public-Key Cryptography Standard #12)</a:t>
            </a:r>
          </a:p>
          <a:p>
            <a:pPr lvl="1"/>
            <a:r>
              <a:rPr lang="ko-KR" altLang="en-US" dirty="0"/>
              <a:t>비밀번호로 보호된</a:t>
            </a:r>
            <a:r>
              <a:rPr lang="en-US" altLang="ko-KR" dirty="0"/>
              <a:t>, </a:t>
            </a:r>
            <a:r>
              <a:rPr lang="ko-KR" altLang="en-US" dirty="0"/>
              <a:t>대칭키와</a:t>
            </a:r>
            <a:r>
              <a:rPr lang="en-US" altLang="ko-KR" dirty="0"/>
              <a:t> </a:t>
            </a:r>
            <a:r>
              <a:rPr lang="ko-KR" altLang="en-US" dirty="0"/>
              <a:t>비대칭키들을 저장하는 표준 파일 형식</a:t>
            </a:r>
            <a:r>
              <a:rPr lang="en-US" altLang="ko-KR" dirty="0"/>
              <a:t> (RFC7292)</a:t>
            </a:r>
          </a:p>
          <a:p>
            <a:endParaRPr lang="en-US" altLang="ko-KR" dirty="0"/>
          </a:p>
          <a:p>
            <a:r>
              <a:rPr lang="en-US" altLang="ko-KR" dirty="0"/>
              <a:t>X.509 certificate</a:t>
            </a:r>
          </a:p>
          <a:p>
            <a:pPr lvl="1"/>
            <a:r>
              <a:rPr lang="ko-KR" altLang="en-US" dirty="0"/>
              <a:t>공개키와 발급자의 서명을 포함하는 표준 파일 형식 </a:t>
            </a:r>
            <a:r>
              <a:rPr lang="en-US" altLang="ko-KR" dirty="0"/>
              <a:t>(RFC8399)</a:t>
            </a:r>
          </a:p>
          <a:p>
            <a:pPr lvl="1"/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D82B8-4FE8-4D82-B973-B7C2E2ADE60E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5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Keytool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302" cy="4351338"/>
          </a:xfrm>
        </p:spPr>
        <p:txBody>
          <a:bodyPr/>
          <a:lstStyle/>
          <a:p>
            <a:r>
              <a:rPr lang="en-US" altLang="ko-KR" dirty="0"/>
              <a:t>Java Development Kit (JDK)</a:t>
            </a:r>
            <a:r>
              <a:rPr lang="ko-KR" altLang="en-US" dirty="0"/>
              <a:t>에 포함된 커맨드 방식 유틸리티</a:t>
            </a:r>
            <a:r>
              <a:rPr lang="en-US" altLang="ko-KR" dirty="0"/>
              <a:t>(OpenSSL</a:t>
            </a:r>
            <a:r>
              <a:rPr lang="ko-KR" altLang="en-US" dirty="0"/>
              <a:t>과 유사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PKCS12 KeyPair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keytool -genkeypair -rfc -keyalg rsa -keysize [keysize]</a:t>
            </a:r>
            <a:br>
              <a:rPr lang="en-US" altLang="ko-KR" dirty="0"/>
            </a:br>
            <a:r>
              <a:rPr lang="en-US" altLang="ko-KR" dirty="0"/>
              <a:t>               -keystore [keystore file name] -storetype pkcs12</a:t>
            </a:r>
            <a:br>
              <a:rPr lang="en-US" altLang="ko-KR" dirty="0"/>
            </a:br>
            <a:r>
              <a:rPr lang="en-US" altLang="ko-KR" dirty="0"/>
              <a:t>               -storepass [keystore password] -validity 365 -alias [alias]</a:t>
            </a:r>
            <a:br>
              <a:rPr lang="en-US" altLang="ko-KR" dirty="0"/>
            </a:br>
            <a:r>
              <a:rPr lang="en-US" altLang="ko-KR" dirty="0"/>
              <a:t>               -dname CN=alice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keytool -genkeypair -rfc -keyalg rsa -keysize 2048 -keystore aliceKeystore.p12</a:t>
            </a:r>
            <a:br>
              <a:rPr lang="en-US" altLang="ko-KR" dirty="0"/>
            </a:br>
            <a:r>
              <a:rPr lang="en-US" altLang="ko-KR" dirty="0"/>
              <a:t>                     -storetype pkcs12 -storepass -validity 365 -alias alice</a:t>
            </a:r>
            <a:br>
              <a:rPr lang="en-US" altLang="ko-KR" dirty="0"/>
            </a:br>
            <a:r>
              <a:rPr lang="en-US" altLang="ko-KR" dirty="0"/>
              <a:t>                     -dname CN=alice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1576C-3733-4C14-BA5C-45B6667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06" y="4869871"/>
            <a:ext cx="6454233" cy="143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649FE-1732-4898-ABBB-54992E720903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3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en-US" altLang="ko-KR" dirty="0"/>
              <a:t>Keytool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PKCS12 keystore </a:t>
            </a:r>
            <a:r>
              <a:rPr lang="ko-KR" altLang="en-US" dirty="0"/>
              <a:t>에서 </a:t>
            </a:r>
            <a:r>
              <a:rPr lang="en-US" altLang="ko-KR" dirty="0"/>
              <a:t>X.509 certificate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keytool -exportcert -rfc -keystore [keystore file name] -storetype pkcs12</a:t>
            </a:r>
            <a:br>
              <a:rPr lang="en-US" altLang="ko-KR" dirty="0"/>
            </a:br>
            <a:r>
              <a:rPr lang="en-US" altLang="ko-KR" dirty="0"/>
              <a:t>-storepass [keystore password] -alias [alice] -file [x.509 certificate file name]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keytool -exportcert -rfc -keystore aliceKeystore.p12 -storetype pkcs12</a:t>
            </a:r>
            <a:br>
              <a:rPr lang="en-US" altLang="ko-KR" dirty="0"/>
            </a:br>
            <a:r>
              <a:rPr lang="en-US" altLang="ko-KR" dirty="0"/>
              <a:t>                     -storepass storepass -alias alice -file alice.crt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CAA19D-26BF-4D5A-8D03-EC8C946C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17" y="3429000"/>
            <a:ext cx="7572375" cy="1247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762043-F297-4AEF-B091-2A1046E2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889" y="4136849"/>
            <a:ext cx="3438525" cy="235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F1E68-F1AA-4C9D-8983-FBCAEE012FC9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5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/>
              <a:t>예시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구현 언어</a:t>
            </a:r>
            <a:r>
              <a:rPr lang="en-US" altLang="ko-KR"/>
              <a:t>: Java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사전조건 </a:t>
            </a:r>
            <a:endParaRPr lang="en-US" altLang="ko-KR" dirty="0"/>
          </a:p>
          <a:p>
            <a:pPr lvl="1"/>
            <a:r>
              <a:rPr lang="en-US" altLang="ko-KR" dirty="0"/>
              <a:t>OpenJDK </a:t>
            </a:r>
            <a:r>
              <a:rPr lang="ko-KR" altLang="en-US" dirty="0"/>
              <a:t>설치 및 환경변수 설정</a:t>
            </a:r>
            <a:endParaRPr lang="en-US" altLang="ko-KR" dirty="0"/>
          </a:p>
          <a:p>
            <a:pPr marL="819150" lvl="2" indent="-285750">
              <a:buFontTx/>
              <a:buChar char="-"/>
            </a:pPr>
            <a:r>
              <a:rPr lang="en-US" altLang="ko-KR" dirty="0"/>
              <a:t>OpenJDK </a:t>
            </a:r>
            <a:r>
              <a:rPr lang="ko-KR" altLang="en-US" dirty="0"/>
              <a:t>다운로드 및 설치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https://openjdk.java.net/install/index.html</a:t>
            </a:r>
            <a:endParaRPr lang="en-US" altLang="ko-KR" dirty="0"/>
          </a:p>
          <a:p>
            <a:pPr marL="819150" lvl="2" indent="-285750">
              <a:buFontTx/>
              <a:buChar char="-"/>
            </a:pPr>
            <a:r>
              <a:rPr lang="en-US" altLang="ko-KR" dirty="0"/>
              <a:t>Windows </a:t>
            </a:r>
            <a:r>
              <a:rPr lang="ko-KR" altLang="en-US" dirty="0"/>
              <a:t>설정</a:t>
            </a:r>
            <a:r>
              <a:rPr lang="en-US" altLang="ko-KR" dirty="0"/>
              <a:t>(Win + i)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시스템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정보 </a:t>
            </a:r>
            <a:r>
              <a:rPr lang="en-US" altLang="ko-KR" dirty="0"/>
              <a:t>&gt; </a:t>
            </a:r>
            <a:r>
              <a:rPr lang="ko-KR" altLang="en-US" dirty="0"/>
              <a:t>시스템 정보 </a:t>
            </a:r>
            <a:r>
              <a:rPr lang="en-US" altLang="ko-KR" dirty="0"/>
              <a:t>&gt; </a:t>
            </a:r>
            <a:r>
              <a:rPr lang="ko-KR" altLang="en-US" dirty="0"/>
              <a:t>고급 시스템 설정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환경변수 </a:t>
            </a:r>
            <a:r>
              <a:rPr lang="en-US" altLang="ko-KR" dirty="0"/>
              <a:t>&gt; 'Path’ </a:t>
            </a:r>
            <a:r>
              <a:rPr lang="ko-KR" altLang="en-US" dirty="0"/>
              <a:t>선택 후 편집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OpenJDK </a:t>
            </a:r>
            <a:r>
              <a:rPr lang="ko-KR" altLang="en-US" dirty="0"/>
              <a:t>설치 경로 추가</a:t>
            </a:r>
            <a:endParaRPr lang="en-US" altLang="ko-KR" dirty="0"/>
          </a:p>
          <a:p>
            <a:pPr marL="819150" lvl="2" indent="-285750">
              <a:buFontTx/>
              <a:buChar char="-"/>
            </a:pPr>
            <a:r>
              <a:rPr lang="en-US" altLang="ko-KR" dirty="0"/>
              <a:t>Win + R &gt; ‘cmd’ </a:t>
            </a:r>
            <a:r>
              <a:rPr lang="ko-KR" altLang="en-US" dirty="0"/>
              <a:t>입력 </a:t>
            </a:r>
            <a:r>
              <a:rPr lang="en-US" altLang="ko-KR" dirty="0"/>
              <a:t>&gt; </a:t>
            </a:r>
            <a:br>
              <a:rPr lang="en-US" altLang="ko-KR" dirty="0"/>
            </a:br>
            <a:r>
              <a:rPr lang="ko-KR" altLang="en-US" dirty="0"/>
              <a:t>콘솔창에서 </a:t>
            </a:r>
            <a:r>
              <a:rPr lang="en-US" altLang="ko-KR" dirty="0"/>
              <a:t>‘java –version’ </a:t>
            </a:r>
            <a:r>
              <a:rPr lang="ko-KR" altLang="en-US" dirty="0"/>
              <a:t>입력 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ko-KR" altLang="en-US" dirty="0"/>
              <a:t>버전 출력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1D224B-30A6-4657-A5AF-83D22CB82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999" y="3960788"/>
            <a:ext cx="5947201" cy="1611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433BC9-FD2D-46D1-9388-C7F12D44B3AC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8CE51-5E1F-4F63-A74F-AAE32920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 wrap="none">
            <a:normAutofit/>
          </a:bodyPr>
          <a:lstStyle/>
          <a:p>
            <a:r>
              <a:rPr lang="ko-KR" altLang="en-US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338D1-12E2-46EA-AEA8-92AD2BFD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8155-70CE-4240-8B20-BD34BF2FC5E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1EBC2-72F1-4097-A86E-C727642C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사전조건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컴파일</a:t>
            </a:r>
            <a:endParaRPr lang="en-US" altLang="ko-KR" dirty="0"/>
          </a:p>
          <a:p>
            <a:pPr marL="819150" lvl="2" indent="-285750">
              <a:buFontTx/>
              <a:buChar char="-"/>
            </a:pPr>
            <a:r>
              <a:rPr lang="en-US" altLang="ko-KR" dirty="0"/>
              <a:t>..\alice&gt; javac [</a:t>
            </a:r>
            <a:r>
              <a:rPr lang="ko-KR" altLang="en-US" dirty="0"/>
              <a:t>소스파일</a:t>
            </a:r>
            <a:r>
              <a:rPr lang="en-US" altLang="ko-KR" dirty="0"/>
              <a:t>]</a:t>
            </a:r>
          </a:p>
          <a:p>
            <a:pPr marL="819150" lvl="2" indent="-285750">
              <a:buFontTx/>
              <a:buChar char="-"/>
            </a:pPr>
            <a:r>
              <a:rPr lang="en-US" altLang="ko-KR" dirty="0"/>
              <a:t>..\bob&gt; javac [</a:t>
            </a:r>
            <a:r>
              <a:rPr lang="ko-KR" altLang="en-US" dirty="0"/>
              <a:t>소스파일</a:t>
            </a:r>
            <a:r>
              <a:rPr lang="en-US" altLang="ko-KR" dirty="0"/>
              <a:t>]</a:t>
            </a:r>
          </a:p>
          <a:p>
            <a:pPr marL="819150" lvl="2" indent="-2857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/>
              <a:t>1/2</a:t>
            </a:r>
            <a:r>
              <a:rPr lang="en-US" altLang="ko-KR" dirty="0"/>
              <a:t>. Alice, PKCS KeyPair </a:t>
            </a:r>
            <a:r>
              <a:rPr lang="ko-KR" altLang="en-US" dirty="0"/>
              <a:t>및 </a:t>
            </a:r>
            <a:r>
              <a:rPr lang="en-US" altLang="ko-KR" dirty="0"/>
              <a:t>X.509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앞 슬라이드의 </a:t>
            </a:r>
            <a:r>
              <a:rPr lang="en-US" altLang="ko-KR" dirty="0"/>
              <a:t>Keytool </a:t>
            </a:r>
            <a:r>
              <a:rPr lang="ko-KR" altLang="en-US" dirty="0"/>
              <a:t>명령어 참고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Alice, X.509 </a:t>
            </a:r>
            <a:r>
              <a:rPr lang="ko-KR" altLang="en-US" dirty="0"/>
              <a:t>를 </a:t>
            </a:r>
            <a:r>
              <a:rPr lang="en-US" altLang="ko-KR" dirty="0"/>
              <a:t>Bob </a:t>
            </a:r>
            <a:r>
              <a:rPr lang="ko-KR" altLang="en-US" dirty="0"/>
              <a:t>에게 전달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..\alice&gt; copy [X.509] ..\bob\</a:t>
            </a:r>
          </a:p>
          <a:p>
            <a:pPr marL="457200" indent="-457200">
              <a:buAutoNum type="arabicPeriod"/>
            </a:pPr>
            <a:endParaRPr lang="ko-KR" altLang="en-US" dirty="0"/>
          </a:p>
          <a:p>
            <a:pPr marL="819150" lvl="2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FBFB96-CA4A-454A-9B3C-7B7F8258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892" y="1334816"/>
            <a:ext cx="2790825" cy="34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9F3522-590D-4D80-B46D-1D7D00E21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267" y="4879472"/>
            <a:ext cx="2838450" cy="676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9A4F08-479E-4961-8478-7BD8359A8DFE}"/>
              </a:ext>
            </a:extLst>
          </p:cNvPr>
          <p:cNvSpPr txBox="1"/>
          <p:nvPr/>
        </p:nvSpPr>
        <p:spPr>
          <a:xfrm>
            <a:off x="11201400" y="6400800"/>
            <a:ext cx="52450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/ 12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884</Words>
  <Application>Microsoft Office PowerPoint</Application>
  <PresentationFormat>와이드스크린</PresentationFormat>
  <Paragraphs>142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나눔스퀘어_ac Bold</vt:lpstr>
      <vt:lpstr>나눔스퀘어라운드 Bold</vt:lpstr>
      <vt:lpstr>나눔스퀘어라운드 Regular</vt:lpstr>
      <vt:lpstr>맑은 고딕</vt:lpstr>
      <vt:lpstr>Arial</vt:lpstr>
      <vt:lpstr>Wingdings</vt:lpstr>
      <vt:lpstr>Office 테마</vt:lpstr>
      <vt:lpstr>RSA 암호화 / 복호화</vt:lpstr>
      <vt:lpstr>목차</vt:lpstr>
      <vt:lpstr>과제 목표</vt:lpstr>
      <vt:lpstr>과제 시나리오</vt:lpstr>
      <vt:lpstr>관련 용어</vt:lpstr>
      <vt:lpstr>Keytool</vt:lpstr>
      <vt:lpstr>Keytool (계속)</vt:lpstr>
      <vt:lpstr>예시</vt:lpstr>
      <vt:lpstr>예시 (계속)</vt:lpstr>
      <vt:lpstr>예시 (계속)</vt:lpstr>
      <vt:lpstr>과제 수행 및 제출 가이드</vt:lpstr>
      <vt:lpstr>채점 기준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이성민</dc:creator>
  <cp:lastModifiedBy>Sungmin</cp:lastModifiedBy>
  <cp:revision>421</cp:revision>
  <dcterms:created xsi:type="dcterms:W3CDTF">2021-03-02T14:50:59Z</dcterms:created>
  <dcterms:modified xsi:type="dcterms:W3CDTF">2021-04-05T15:40:17Z</dcterms:modified>
</cp:coreProperties>
</file>