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55" r:id="rId3"/>
    <p:sldId id="366" r:id="rId4"/>
    <p:sldId id="356" r:id="rId5"/>
    <p:sldId id="368" r:id="rId6"/>
    <p:sldId id="369" r:id="rId7"/>
    <p:sldId id="370" r:id="rId8"/>
    <p:sldId id="371" r:id="rId9"/>
    <p:sldId id="372" r:id="rId10"/>
    <p:sldId id="358" r:id="rId11"/>
    <p:sldId id="381" r:id="rId12"/>
    <p:sldId id="375" r:id="rId13"/>
    <p:sldId id="374" r:id="rId14"/>
    <p:sldId id="376" r:id="rId15"/>
    <p:sldId id="378" r:id="rId16"/>
    <p:sldId id="361" r:id="rId17"/>
    <p:sldId id="364" r:id="rId18"/>
    <p:sldId id="380" r:id="rId19"/>
    <p:sldId id="29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99CC"/>
    <a:srgbClr val="FF7C80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4" autoAdjust="0"/>
    <p:restoredTop sz="83486" autoAdjust="0"/>
  </p:normalViewPr>
  <p:slideViewPr>
    <p:cSldViewPr snapToGrid="0">
      <p:cViewPr varScale="1">
        <p:scale>
          <a:sx n="83" d="100"/>
          <a:sy n="83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3E9F-D4BA-4234-903A-1A301C24C0F5}" type="datetimeFigureOut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4E75-9709-4169-ACDB-F29CE41231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13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601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227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52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210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78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299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991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220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672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51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67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68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09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28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664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22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958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32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DBF1-7AB4-43E9-8CE2-8CB4B5624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23CAE-B96A-41F1-A95F-619F47D14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1AEBC-457A-4C29-A4C4-40121EAE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497F-40BC-44A9-9F18-1E4511C5D634}" type="datetime1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B0B14-3A92-4E5E-89B1-4176174E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8DD6A-7EE8-4BA2-A71E-4C660E67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41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FA54B-2991-4EF4-B03C-D8D277E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58D734-FE1A-4BBD-9C7A-734468103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226D9-03C6-4F38-AC47-57F9FD1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944F-54A9-4F6C-8BFF-B40232EBCC6C}" type="datetime1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E2BE6-EFD9-4DFD-B3FF-DAC840A8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DD8F5-6AF2-4707-82EA-CAA0D71C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19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17636B-257A-4D48-8FAD-D3D8C965C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2C862-738D-47E5-8B8E-9D3B3466F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90F8D-ECCE-4433-91FF-1E5083D5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0DCD-BD4C-45AF-B6A6-AB334B13CC13}" type="datetime1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82AF4-617C-4D14-A061-71987A38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E4A88-D16E-4FC4-BE4D-2B7920FA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80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13419-E852-4309-AC0E-3C63D26A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CD63C-0633-458F-BB73-603D6AE4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1463" indent="-271463">
              <a:buFont typeface="Wingdings" panose="05000000000000000000" pitchFamily="2" charset="2"/>
              <a:buChar char="§"/>
              <a:defRPr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533400" indent="-261938"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 marL="806450" indent="-273050">
              <a:buFontTx/>
              <a:buNone/>
              <a:defRPr sz="18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 marL="1371600" indent="-565150">
              <a:buNone/>
              <a:defRPr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 </a:t>
            </a:r>
            <a:r>
              <a:rPr lang="ko-KR" altLang="en-US" dirty="0"/>
              <a:t>세번째 수준</a:t>
            </a:r>
          </a:p>
          <a:p>
            <a:pPr lvl="3"/>
            <a:r>
              <a:rPr lang="ko-KR" altLang="en-US" dirty="0" err="1"/>
              <a:t>ㆍ</a:t>
            </a:r>
            <a:r>
              <a:rPr lang="ko-KR" altLang="en-US" dirty="0"/>
              <a:t> 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F0030-5839-4949-B735-151F57F4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92C2-FB60-47DF-ADDC-9C8F3AAAE951}" type="datetime1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02BB7-2B6D-40C6-87E9-390A0E5B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E251A-B7CE-4BCC-88B3-8CFE14E8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2FD8E-C286-4B90-8B5D-F0FE29DB5017}"/>
              </a:ext>
            </a:extLst>
          </p:cNvPr>
          <p:cNvSpPr txBox="1"/>
          <p:nvPr userDrawn="1"/>
        </p:nvSpPr>
        <p:spPr>
          <a:xfrm>
            <a:off x="11201400" y="6400800"/>
            <a:ext cx="52450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/ 19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5239D-9186-440B-8D9A-C8CBD7DF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782770-2B1B-4C68-80CE-2BAEF784F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6C69A-0B48-4A68-8EE6-1976575D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E83A-496B-4623-913F-99FB04133D4B}" type="datetime1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F311D-3A44-457C-88A5-E5027D4C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B2718-9050-4004-9AD4-8F8D7A38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66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1F768-5BFF-46A6-B1D1-332B4C4E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9F400-3D8D-4CD9-9AAE-9A10C9DCC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E025EA-C83D-4E2F-B975-5AEB29900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D1C83-0524-4375-B014-5D8E7192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6911-F96D-458D-8435-85F618C8C53D}" type="datetime1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A80F1-3687-4C65-B3F3-4440B90E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C22F0-E9AB-49ED-84A4-56900DD8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43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00533-9AA4-449F-9075-57CEA0A4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D6D35-E441-4DC2-AF81-CFFB2392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954722-B0BB-48E4-85C3-1FA2BB954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1EF682-45CA-476B-9E8A-EDEA86E33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100E16-2F8D-453E-96EA-533E7649A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815C52-F17D-4DF3-B34C-33D88494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82C-1B57-4AE0-B583-2BF999E6A53E}" type="datetime1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DD8074-F50D-4BBF-BFBD-5AEE4E12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4EB163-A7BD-424D-8D48-3B3C4147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75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68C68-7D74-417E-9A60-384205F8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FAE796-FA87-438C-BFCF-78C992AC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BA56-A3DE-4215-9EDF-AAE3355C1CF5}" type="datetime1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4447BF-563F-4662-8970-7C1765FA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0794EC-76E6-4C0E-8CC1-AF8A6257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52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D0AA3D-9C93-46EC-AA54-C26DC8D4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BDA2-66C1-4985-B1D3-B371BA648A55}" type="datetime1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AF5EC8-7047-4CE7-901E-FD8400C0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6F24E4-74C6-426E-A361-F0E751B2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0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1F800-9D16-480F-AB3C-54906765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86828-7C48-4F10-9349-B8DDC9F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84C8B-BE86-49A7-99D4-E14E777C6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158C0-DB16-4278-B88A-E9108D85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1854-BEDA-4ADB-ADE8-9F0437262920}" type="datetime1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7AC62-53E9-4D5D-A677-7478EE45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4BE5F-A6FA-4026-9A97-04D61D3B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83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214BC-EA89-454C-862C-7620A928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A240B-6F8E-4D98-AA32-BCF0437B7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9FE97-F5E6-4B67-A87F-704777810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0E55E-D27A-497C-86AC-0457FFAE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59D5-15A9-40B0-BD62-C24FE81E5043}" type="datetime1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39616-6367-4CE3-A45C-07DC24D9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E4830-CB83-4AB4-945A-6F2057D2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78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FC26A4-8118-4AD3-85BF-A570A962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97BCC-D05F-4057-AEE7-5290D437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25D9F-ACE6-42A3-810E-CA2CAE49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C6BD-9600-4CD5-93FF-238E4D7654A6}" type="datetime1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6DCFE-D600-40F9-8361-46F201BD4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340CC-3F9B-4418-9A8C-E4BA699DB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8155-70CE-4240-8B20-BD34BF2FC5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7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lproweb.com/products/Win32OpenSSL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openjdk.java.net/install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42D84-D488-4D3B-8BC1-DDBC07B54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76" y="2791962"/>
            <a:ext cx="11651848" cy="1515748"/>
          </a:xfrm>
        </p:spPr>
        <p:txBody>
          <a:bodyPr anchor="t" anchorCtr="0">
            <a:normAutofit/>
          </a:bodyPr>
          <a:lstStyle/>
          <a:p>
            <a:r>
              <a:rPr lang="en-US" altLang="ko-KR" sz="4600" dirty="0"/>
              <a:t>RSAwithSHA256 Signing &amp; Verifying </a:t>
            </a:r>
            <a:endParaRPr lang="ko-KR" altLang="en-US" sz="4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5F3E31-6F04-4C88-A2C6-ACF9C1789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Sungmin Lee</a:t>
            </a:r>
          </a:p>
          <a:p>
            <a:r>
              <a:rPr lang="en-US" altLang="ko-KR" sz="2000" dirty="0"/>
              <a:t>Network Convergence and Security Laboratory</a:t>
            </a:r>
          </a:p>
          <a:p>
            <a:r>
              <a:rPr lang="en-US" altLang="ko-KR" dirty="0"/>
              <a:t>Sungmin@snu.ac.kr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279CDA-1CED-4C5F-B073-8DB643FE5899}"/>
              </a:ext>
            </a:extLst>
          </p:cNvPr>
          <p:cNvSpPr/>
          <p:nvPr/>
        </p:nvSpPr>
        <p:spPr>
          <a:xfrm>
            <a:off x="1110150" y="2286182"/>
            <a:ext cx="5049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‘21-1 semester</a:t>
            </a:r>
            <a:r>
              <a:rPr lang="ko-KR" altLang="en-US" dirty="0"/>
              <a:t> </a:t>
            </a:r>
            <a:r>
              <a:rPr lang="en-US" altLang="ko-KR" dirty="0"/>
              <a:t>“Internet Security”</a:t>
            </a:r>
            <a:r>
              <a:rPr lang="ko-KR" altLang="en-US" dirty="0"/>
              <a:t> </a:t>
            </a:r>
            <a:r>
              <a:rPr lang="en-US" altLang="ko-KR" dirty="0"/>
              <a:t>Homework2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5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/>
              <a:t>OpenSSL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1302" cy="4351338"/>
          </a:xfrm>
        </p:spPr>
        <p:txBody>
          <a:bodyPr>
            <a:noAutofit/>
          </a:bodyPr>
          <a:lstStyle/>
          <a:p>
            <a:r>
              <a:rPr lang="en-US" altLang="ko-KR"/>
              <a:t>Software library for cryptography and secure communication</a:t>
            </a:r>
          </a:p>
          <a:p>
            <a:pPr lvl="1"/>
            <a:r>
              <a:rPr lang="en-US" altLang="ko-KR"/>
              <a:t>Similar with Keytool in JDK which we used in HW1</a:t>
            </a:r>
          </a:p>
          <a:p>
            <a:pPr lvl="1"/>
            <a:r>
              <a:rPr lang="en-US" altLang="ko-KR"/>
              <a:t>Supports console commands</a:t>
            </a:r>
          </a:p>
          <a:p>
            <a:pPr lvl="1"/>
            <a:endParaRPr lang="en-US" altLang="ko-KR"/>
          </a:p>
          <a:p>
            <a:r>
              <a:rPr lang="en-US" altLang="ko-KR"/>
              <a:t>Useful commands : ‘help’ and ‘-help’</a:t>
            </a:r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8ABCC7-0223-4DD7-8F00-7A91DA0B84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197"/>
          <a:stretch/>
        </p:blipFill>
        <p:spPr>
          <a:xfrm>
            <a:off x="1234622" y="3656397"/>
            <a:ext cx="5010150" cy="2655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615492-EC01-4EBF-AFA2-07DEF8905E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" r="22712" b="38995"/>
          <a:stretch/>
        </p:blipFill>
        <p:spPr>
          <a:xfrm>
            <a:off x="6244772" y="3656397"/>
            <a:ext cx="5099127" cy="265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3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 dirty="0"/>
              <a:t>Preconditions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1302" cy="4351338"/>
          </a:xfrm>
        </p:spPr>
        <p:txBody>
          <a:bodyPr>
            <a:noAutofit/>
          </a:bodyPr>
          <a:lstStyle/>
          <a:p>
            <a:r>
              <a:rPr lang="en-US" altLang="ko-KR" dirty="0"/>
              <a:t>Install OpenSSL</a:t>
            </a:r>
          </a:p>
          <a:p>
            <a:pPr lvl="1"/>
            <a:r>
              <a:rPr lang="en-US" altLang="ko-KR" dirty="0"/>
              <a:t>Type ‘openssl version’ in CMD.</a:t>
            </a:r>
          </a:p>
          <a:p>
            <a:pPr lvl="1"/>
            <a:r>
              <a:rPr lang="en-US" altLang="ko-KR" dirty="0"/>
              <a:t>If version is not printed,</a:t>
            </a:r>
          </a:p>
          <a:p>
            <a:pPr marL="819150" lvl="2" indent="-285750">
              <a:buFontTx/>
              <a:buChar char="-"/>
            </a:pPr>
            <a:r>
              <a:rPr lang="en-US" altLang="ko-KR" sz="1600" dirty="0"/>
              <a:t>Visit </a:t>
            </a:r>
            <a:r>
              <a:rPr lang="en-US" altLang="ko-KR" sz="1600" dirty="0">
                <a:hlinkClick r:id="rId3"/>
              </a:rPr>
              <a:t>https://slproweb.com/products/Win32OpenSSL.html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to download and install (Light version is enough)</a:t>
            </a:r>
          </a:p>
          <a:p>
            <a:pPr marL="819150" lvl="2" indent="-285750">
              <a:buFontTx/>
              <a:buChar char="-"/>
            </a:pPr>
            <a:r>
              <a:rPr lang="en-US" altLang="ko-KR" sz="1600" dirty="0"/>
              <a:t>Add openssl install path to PATH environment variable</a:t>
            </a:r>
          </a:p>
          <a:p>
            <a:pPr marL="819150" lvl="2" indent="-285750">
              <a:buFontTx/>
              <a:buChar char="-"/>
            </a:pPr>
            <a:r>
              <a:rPr lang="en-US" altLang="ko-KR" sz="1600" dirty="0"/>
              <a:t>Close and open CMD again. Then type ‘openssl version’ again</a:t>
            </a:r>
          </a:p>
          <a:p>
            <a:r>
              <a:rPr lang="en-US" altLang="ko-KR" dirty="0"/>
              <a:t>Install OpenJDK (If you want to implement HW with Java language)</a:t>
            </a:r>
          </a:p>
          <a:p>
            <a:pPr lvl="1"/>
            <a:r>
              <a:rPr lang="en-US" altLang="ko-KR" dirty="0"/>
              <a:t>Type ‘java –version’ in CMD.</a:t>
            </a:r>
          </a:p>
          <a:p>
            <a:pPr lvl="1"/>
            <a:r>
              <a:rPr lang="en-US" altLang="ko-KR" dirty="0"/>
              <a:t>If version is not printed, Install OpenJDK and setup PATH environment</a:t>
            </a:r>
          </a:p>
          <a:p>
            <a:pPr marL="819150" lvl="2" indent="-285750">
              <a:buFontTx/>
              <a:buChar char="-"/>
            </a:pPr>
            <a:r>
              <a:rPr lang="en-US" altLang="ko-KR" sz="1600" dirty="0"/>
              <a:t>OpenJDK download &amp; install guide</a:t>
            </a:r>
            <a:br>
              <a:rPr lang="en-US" altLang="ko-KR" sz="1600" dirty="0"/>
            </a:br>
            <a:r>
              <a:rPr lang="en-US" altLang="ko-KR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https://openjdk.java.net/install/index.html</a:t>
            </a:r>
            <a:endParaRPr lang="en-US" altLang="ko-KR" sz="1600" dirty="0"/>
          </a:p>
          <a:p>
            <a:pPr marL="819150" lvl="2" indent="-285750">
              <a:buFontTx/>
              <a:buChar char="-"/>
            </a:pPr>
            <a:r>
              <a:rPr lang="en-US" altLang="ko-KR" sz="1600" dirty="0"/>
              <a:t>Close and open CMD again</a:t>
            </a:r>
          </a:p>
          <a:p>
            <a:pPr marL="819150" lvl="2" indent="-285750">
              <a:buFontTx/>
              <a:buChar char="-"/>
            </a:pPr>
            <a:r>
              <a:rPr lang="en-US" altLang="ko-KR" sz="1600" dirty="0"/>
              <a:t>Type ‘java -version’ again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546100" lvl="1" indent="-285750">
              <a:buFontTx/>
              <a:buChar char="-"/>
            </a:pPr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CBDFB0C-356A-47E1-A23E-C550CFD9C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310" y="1870075"/>
            <a:ext cx="3129749" cy="14040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C1BE6C-DABF-426E-9A30-233FCE565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699" y="5048158"/>
            <a:ext cx="4277360" cy="11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9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 dirty="0"/>
              <a:t>Demonstration (1/4)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770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0. Build codes (You can skip this if unnecessary. E.g., Python)</a:t>
            </a:r>
          </a:p>
          <a:p>
            <a:pPr marL="619125" lvl="1" indent="-260350"/>
            <a:r>
              <a:rPr lang="en-US" altLang="ko-KR" sz="1600" dirty="0"/>
              <a:t>..\Alice&gt; javac </a:t>
            </a:r>
            <a:r>
              <a:rPr lang="en-US" altLang="ko-KR" sz="1600" b="1" dirty="0">
                <a:solidFill>
                  <a:schemeClr val="accent6"/>
                </a:solidFill>
              </a:rPr>
              <a:t>YOUR_CODE</a:t>
            </a:r>
          </a:p>
          <a:p>
            <a:pPr marL="619125" lvl="1" indent="-260350"/>
            <a:r>
              <a:rPr lang="en-US" altLang="ko-KR" sz="1600" dirty="0"/>
              <a:t>..\Bob&gt; javac </a:t>
            </a:r>
            <a:r>
              <a:rPr lang="en-US" altLang="ko-KR" sz="1600" b="1" dirty="0">
                <a:solidFill>
                  <a:schemeClr val="accent6"/>
                </a:solidFill>
              </a:rPr>
              <a:t>YOUR_CODE</a:t>
            </a:r>
          </a:p>
          <a:p>
            <a:pPr marL="96838" indent="0">
              <a:buNone/>
            </a:pPr>
            <a:endParaRPr lang="en-US" altLang="ko-KR" sz="700" dirty="0"/>
          </a:p>
          <a:p>
            <a:pPr marL="0" indent="0">
              <a:buNone/>
            </a:pPr>
            <a:r>
              <a:rPr lang="en-US" altLang="ko-KR" dirty="0"/>
              <a:t>1. Carol generates RSA keypair and self-signed X.509 cert</a:t>
            </a:r>
          </a:p>
          <a:p>
            <a:pPr marL="619125" lvl="1" indent="-260350"/>
            <a:r>
              <a:rPr lang="en-US" altLang="ko-KR" sz="1600" dirty="0"/>
              <a:t>..\Carol&gt; openssl genrsa -out CarolPriv.pem 2048</a:t>
            </a:r>
          </a:p>
          <a:p>
            <a:pPr marL="619125" lvl="1" indent="-260350"/>
            <a:r>
              <a:rPr lang="en-US" altLang="ko-KR" sz="1600" dirty="0"/>
              <a:t>..\Carol&gt; openssl req -new -key CarolPriv.pem -out CarolCsr.pem -subj /CN=</a:t>
            </a:r>
            <a:r>
              <a:rPr lang="en-US" altLang="ko-KR" sz="1600" b="1" dirty="0">
                <a:solidFill>
                  <a:schemeClr val="accent6"/>
                </a:solidFill>
              </a:rPr>
              <a:t>YOUR_NAME</a:t>
            </a:r>
            <a:r>
              <a:rPr lang="en-US" altLang="ko-KR" sz="1600" dirty="0"/>
              <a:t>/</a:t>
            </a:r>
          </a:p>
          <a:p>
            <a:pPr marL="619125" lvl="1" indent="-260350"/>
            <a:r>
              <a:rPr lang="en-US" altLang="ko-KR" sz="1600" dirty="0"/>
              <a:t>..\Carol&gt; openssl x509 -req -days 365 -in CarolCsr.pem -signkey CarolPriv.pem -out CarolCert.pem</a:t>
            </a:r>
          </a:p>
          <a:p>
            <a:pPr marL="358775" lvl="1" indent="0">
              <a:buNone/>
            </a:pPr>
            <a:endParaRPr lang="en-US" altLang="ko-KR" sz="1600" dirty="0"/>
          </a:p>
          <a:p>
            <a:pPr marL="0" lvl="0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2. Carol d</a:t>
            </a:r>
            <a:r>
              <a:rPr lang="en-US" altLang="ko-KR" dirty="0"/>
              <a:t>istributes her X.509</a:t>
            </a:r>
            <a:endParaRPr lang="en-US" altLang="ko-KR" dirty="0">
              <a:solidFill>
                <a:prstClr val="black"/>
              </a:solidFill>
            </a:endParaRPr>
          </a:p>
          <a:p>
            <a:pPr marL="619125" lvl="1" indent="-260350"/>
            <a:r>
              <a:rPr lang="en-US" altLang="ko-KR" sz="1600" dirty="0"/>
              <a:t>..\Carol&gt; copy CarolCert.pem ..\Bob\</a:t>
            </a:r>
          </a:p>
          <a:p>
            <a:pPr marL="619125" lvl="1" indent="-260350"/>
            <a:endParaRPr lang="en-US" altLang="ko-KR" sz="1600" dirty="0"/>
          </a:p>
          <a:p>
            <a:pPr marL="358775" lvl="1" indent="0">
              <a:buNone/>
            </a:pPr>
            <a:endParaRPr lang="en-US" altLang="ko-KR" sz="1600" dirty="0"/>
          </a:p>
          <a:p>
            <a:pPr marL="554038" indent="-457200">
              <a:buAutoNum type="arabicPeriod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134E6E-DAD1-413E-9523-21C66B4E2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742" y="2257425"/>
            <a:ext cx="2533650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C690C4-4E82-444E-9ABF-6619AB8A2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69"/>
          <a:stretch/>
        </p:blipFill>
        <p:spPr>
          <a:xfrm>
            <a:off x="7667625" y="2285223"/>
            <a:ext cx="2352675" cy="46672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7011E8E-8620-4F2B-BD2B-AA870F60DFBD}"/>
              </a:ext>
            </a:extLst>
          </p:cNvPr>
          <p:cNvGrpSpPr/>
          <p:nvPr/>
        </p:nvGrpSpPr>
        <p:grpSpPr>
          <a:xfrm>
            <a:off x="5396113" y="4286250"/>
            <a:ext cx="6310309" cy="1790701"/>
            <a:chOff x="6076950" y="4676776"/>
            <a:chExt cx="5638997" cy="1600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DDFCD3-5B64-420A-A83C-6B305A5DB4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121" b="2092"/>
            <a:stretch/>
          </p:blipFill>
          <p:spPr>
            <a:xfrm>
              <a:off x="6076950" y="4676776"/>
              <a:ext cx="5638997" cy="16002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1374D0-E501-4336-8955-709A233238D2}"/>
                </a:ext>
              </a:extLst>
            </p:cNvPr>
            <p:cNvSpPr/>
            <p:nvPr/>
          </p:nvSpPr>
          <p:spPr>
            <a:xfrm>
              <a:off x="10391776" y="5343525"/>
              <a:ext cx="433387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6C8C1D-7886-459F-804F-D573F6C8C473}"/>
                </a:ext>
              </a:extLst>
            </p:cNvPr>
            <p:cNvSpPr/>
            <p:nvPr/>
          </p:nvSpPr>
          <p:spPr>
            <a:xfrm>
              <a:off x="6786550" y="5786451"/>
              <a:ext cx="433387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4215B48-8290-45E5-B5DF-7BAA57403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625" y="5317786"/>
            <a:ext cx="2157412" cy="4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 dirty="0"/>
              <a:t>Demonstration (2/4)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4900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Alice generates RSA keypair and CSR</a:t>
            </a:r>
          </a:p>
          <a:p>
            <a:pPr marL="619125" lvl="1" indent="-260350"/>
            <a:r>
              <a:rPr lang="en-US" altLang="ko-KR" sz="1600" dirty="0"/>
              <a:t>..\Alice&gt; openssl genrsa -out AlicePriv.pem 2048</a:t>
            </a:r>
          </a:p>
          <a:p>
            <a:pPr marL="619125" lvl="1" indent="-260350"/>
            <a:r>
              <a:rPr lang="en-US" altLang="ko-KR" sz="1600" dirty="0"/>
              <a:t>..\Alice&gt; openssl req -new -key AlicePriv.pem -out AliceCsr.pem -subj /CN=Alice/</a:t>
            </a:r>
          </a:p>
          <a:p>
            <a:pPr marL="619125" lvl="1" indent="-260350"/>
            <a:endParaRPr lang="en-US" altLang="ko-KR" sz="600" dirty="0"/>
          </a:p>
          <a:p>
            <a:pPr marL="0" indent="0">
              <a:buNone/>
            </a:pPr>
            <a:r>
              <a:rPr lang="en-US" altLang="ko-KR" sz="2000" dirty="0"/>
              <a:t>4. Alice requests Carol to make signed X.509 </a:t>
            </a:r>
          </a:p>
          <a:p>
            <a:pPr marL="619125" lvl="1" indent="-260350"/>
            <a:r>
              <a:rPr lang="en-US" altLang="ko-KR" sz="1600" dirty="0"/>
              <a:t>..\Alice&gt; copy AliceCsr.pem ..\Carol\</a:t>
            </a:r>
          </a:p>
          <a:p>
            <a:pPr marL="619125" lvl="1" indent="-260350"/>
            <a:endParaRPr lang="en-US" altLang="ko-KR" sz="400" dirty="0"/>
          </a:p>
          <a:p>
            <a:pPr marL="0" indent="0">
              <a:buNone/>
            </a:pPr>
            <a:r>
              <a:rPr lang="en-US" altLang="ko-KR" sz="2000" dirty="0"/>
              <a:t>5. Carol handles Alice’s signing request</a:t>
            </a:r>
          </a:p>
          <a:p>
            <a:pPr marL="619125" lvl="1" indent="-260350"/>
            <a:r>
              <a:rPr lang="en-US" altLang="ko-KR" sz="1600" dirty="0"/>
              <a:t>..\Carol&gt; </a:t>
            </a:r>
            <a:r>
              <a:rPr lang="en-US" altLang="ko-KR" sz="1200" dirty="0"/>
              <a:t>openssl x509 -req -days 365 -CA CarolCert.pem -CAkey CarolPriv.pem -in AliceCsr.pem -out AliceCert.pem –CAcreateserial</a:t>
            </a:r>
          </a:p>
          <a:p>
            <a:pPr marL="619125" lvl="1" indent="-260350"/>
            <a:endParaRPr lang="en-US" altLang="ko-KR" sz="1200" dirty="0"/>
          </a:p>
          <a:p>
            <a:pPr marL="619125" lvl="1" indent="-260350"/>
            <a:endParaRPr lang="en-US" altLang="ko-KR" sz="1200" dirty="0"/>
          </a:p>
          <a:p>
            <a:pPr marL="619125" lvl="1" indent="-260350"/>
            <a:endParaRPr lang="en-US" altLang="ko-KR" sz="1200" dirty="0"/>
          </a:p>
          <a:p>
            <a:pPr marL="358775" lvl="1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2000" dirty="0"/>
              <a:t>6. Carol gives Carol signed X.509 to Alice</a:t>
            </a:r>
          </a:p>
          <a:p>
            <a:pPr marL="619125" lvl="1" indent="-260350"/>
            <a:r>
              <a:rPr lang="en-US" altLang="ko-KR" sz="1600" dirty="0"/>
              <a:t>..Carol&gt; copy AliceCert.pem ..\Alice\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8E661E-0458-40E8-876A-A1C1CBCDD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4" y="1871169"/>
            <a:ext cx="5056322" cy="6339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673F60-793A-4250-86D9-37DCCBA4B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699" y="3012282"/>
            <a:ext cx="3152775" cy="647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F2D611-9C08-4DD7-8CB6-57E3F2945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862" y="4395787"/>
            <a:ext cx="10067925" cy="942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65206D-6583-4709-A7C4-053E200FD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075" y="5434012"/>
            <a:ext cx="3181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7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 dirty="0"/>
              <a:t>Demonstration (3/4)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490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7. Alice Gives a message with its signature and signed X.509 to Bob</a:t>
            </a:r>
          </a:p>
          <a:p>
            <a:pPr marL="619125" lvl="1" indent="-260350"/>
            <a:r>
              <a:rPr lang="en-US" altLang="ko-KR" sz="1600" dirty="0"/>
              <a:t>..\Alice&gt; openssl pkcs8 -topk8 -inform PEM -outform PEM -nocrypt -in AlicePriv.pem -out AlicePriv.p8</a:t>
            </a:r>
          </a:p>
          <a:p>
            <a:pPr marL="892175" lvl="2" indent="-260350"/>
            <a:r>
              <a:rPr lang="en-US" altLang="ko-KR" sz="1400" dirty="0"/>
              <a:t>- The above can be skipped if PKCS8 is unnecessary</a:t>
            </a:r>
          </a:p>
          <a:p>
            <a:pPr marL="619125" lvl="1" indent="-260350"/>
            <a:r>
              <a:rPr lang="en-US" altLang="ko-KR" sz="1600" dirty="0"/>
              <a:t>..\Alice&gt; </a:t>
            </a:r>
            <a:r>
              <a:rPr lang="it-IT" altLang="ko-KR" sz="1600"/>
              <a:t>java SignVeri sign AlicePriv.p8 msg.txt</a:t>
            </a:r>
          </a:p>
          <a:p>
            <a:pPr marL="619125" lvl="1" indent="-260350"/>
            <a:r>
              <a:rPr lang="en-US" altLang="ko-KR" sz="1600" dirty="0"/>
              <a:t>..\Alice&gt; copy msg.txt ..\Bob\</a:t>
            </a:r>
          </a:p>
          <a:p>
            <a:pPr marL="619125" lvl="1" indent="-260350"/>
            <a:r>
              <a:rPr lang="it-IT" altLang="ko-KR" sz="1600"/>
              <a:t>..\Alice&gt; copy msg.txt.sign ..\Bob\</a:t>
            </a:r>
          </a:p>
          <a:p>
            <a:pPr marL="619125" lvl="1" indent="-260350"/>
            <a:r>
              <a:rPr lang="en-US" altLang="ko-KR" sz="1600" dirty="0"/>
              <a:t>..\Alice&gt; copy AliceCert.pem ..\Bob\</a:t>
            </a:r>
            <a:endParaRPr lang="it-IT" altLang="ko-KR" sz="1600"/>
          </a:p>
          <a:p>
            <a:pPr marL="619125" lvl="1" indent="-260350"/>
            <a:endParaRPr lang="it-IT" altLang="ko-KR" sz="1600"/>
          </a:p>
          <a:p>
            <a:pPr marL="619125" lvl="1" indent="-260350"/>
            <a:endParaRPr lang="it-IT" altLang="ko-KR" sz="1600"/>
          </a:p>
          <a:p>
            <a:pPr marL="619125" lvl="1" indent="-260350"/>
            <a:endParaRPr lang="en-US" altLang="ko-KR" sz="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0DE544-F481-41DB-8711-3BDA1556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963194"/>
            <a:ext cx="80200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9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 dirty="0"/>
              <a:t>Demonstration (4/4)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490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8. Bob reads the message</a:t>
            </a:r>
          </a:p>
          <a:p>
            <a:pPr marL="619125" lvl="1" indent="-260350"/>
            <a:r>
              <a:rPr lang="en-US" altLang="ko-KR" sz="1600" dirty="0"/>
              <a:t>..\Bob&gt; type msg.txt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9. Bob verifies the message with its signature</a:t>
            </a:r>
          </a:p>
          <a:p>
            <a:pPr marL="619125" lvl="1" indent="-260350"/>
            <a:r>
              <a:rPr lang="en-US" altLang="ko-KR" sz="1600" dirty="0"/>
              <a:t>..\Bob&gt; </a:t>
            </a:r>
            <a:r>
              <a:rPr lang="it-IT" altLang="ko-KR" sz="1600"/>
              <a:t>java SignVeri verify AliceCert.pem msg.txt msg.txt.sign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10. Bob verifies the Alice X.509 with Carol’s</a:t>
            </a:r>
          </a:p>
          <a:p>
            <a:pPr marL="619125" lvl="1" indent="-260350"/>
            <a:r>
              <a:rPr lang="en-US" altLang="ko-KR" sz="1600" dirty="0"/>
              <a:t>..\Bob&gt; openssl verify -CAfile CarolCert.pem AliceCert.pem</a:t>
            </a:r>
          </a:p>
          <a:p>
            <a:pPr marL="619125" lvl="1" indent="-260350"/>
            <a:endParaRPr lang="it-IT" altLang="ko-KR" sz="1600"/>
          </a:p>
          <a:p>
            <a:pPr marL="619125" lvl="1" indent="-260350"/>
            <a:endParaRPr lang="it-IT" altLang="ko-KR" sz="1600"/>
          </a:p>
          <a:p>
            <a:pPr marL="619125" lvl="1" indent="-260350"/>
            <a:endParaRPr lang="en-US" altLang="ko-KR" sz="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620F84-4848-454B-B4E4-C523F25DB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62" y="1929130"/>
            <a:ext cx="4562475" cy="542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5D14F3-2AF4-4673-801D-4B652967F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879" y="3566953"/>
            <a:ext cx="5143500" cy="676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516349-5FBC-48E8-9A0E-E620049FC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879" y="5254467"/>
            <a:ext cx="4762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41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 dirty="0"/>
              <a:t>HW Notice &amp; Guide (1/3)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Autofit/>
          </a:bodyPr>
          <a:lstStyle/>
          <a:p>
            <a:r>
              <a:rPr lang="en-US" altLang="ko-KR" dirty="0"/>
              <a:t>Implement </a:t>
            </a:r>
            <a:r>
              <a:rPr lang="en-US" altLang="ko-KR" b="1" dirty="0">
                <a:solidFill>
                  <a:schemeClr val="accent6"/>
                </a:solidFill>
              </a:rPr>
              <a:t>TODO</a:t>
            </a:r>
            <a:r>
              <a:rPr lang="en-US" altLang="ko-KR" dirty="0"/>
              <a:t>s in the submission template if you prefer Java</a:t>
            </a:r>
          </a:p>
          <a:p>
            <a:pPr lvl="1"/>
            <a:r>
              <a:rPr lang="en-US" altLang="ko-KR" dirty="0"/>
              <a:t>If not, you can use ANY language you prefer to implement HW2 scenario</a:t>
            </a:r>
          </a:p>
          <a:p>
            <a:pPr marL="819150" lvl="2" indent="-285750">
              <a:buFontTx/>
              <a:buChar char="-"/>
            </a:pPr>
            <a:r>
              <a:rPr lang="en-US" altLang="ko-KR" dirty="0"/>
              <a:t>C, C++, Python, ... </a:t>
            </a:r>
          </a:p>
          <a:p>
            <a:pPr lvl="1"/>
            <a:r>
              <a:rPr lang="en-US" altLang="ko-KR" dirty="0"/>
              <a:t>You</a:t>
            </a:r>
            <a:r>
              <a:rPr lang="ko-KR" altLang="en-US" dirty="0"/>
              <a:t> </a:t>
            </a:r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use any library including 3rd party’s (e.g., BouncyCastle, PyOpenssl, ...)</a:t>
            </a:r>
          </a:p>
          <a:p>
            <a:pPr marL="819150" lvl="2" indent="-285750">
              <a:buFontTx/>
              <a:buChar char="-"/>
            </a:pPr>
            <a:r>
              <a:rPr lang="en-US" altLang="ko-KR" dirty="0"/>
              <a:t>If it is needed to build, your submission must include the library you used</a:t>
            </a:r>
          </a:p>
          <a:p>
            <a:pPr marL="271462" lvl="1" indent="0">
              <a:buNone/>
            </a:pPr>
            <a:endParaRPr lang="en-US" altLang="ko-KR" sz="1050" dirty="0"/>
          </a:p>
          <a:p>
            <a:r>
              <a:rPr lang="en-US" altLang="ko-KR" dirty="0"/>
              <a:t>Write README.txt for TA to test and score your submission</a:t>
            </a:r>
          </a:p>
          <a:p>
            <a:pPr lvl="1"/>
            <a:r>
              <a:rPr lang="en-US" altLang="ko-KR" dirty="0"/>
              <a:t>README must guide how to build and run your code as much detail as possible</a:t>
            </a:r>
          </a:p>
          <a:p>
            <a:pPr marL="819150" lvl="2" indent="-285750">
              <a:buFontTx/>
              <a:buChar char="-"/>
            </a:pPr>
            <a:r>
              <a:rPr lang="en-US" altLang="ko-KR" dirty="0"/>
              <a:t>If your submission requires specific version compiler(or interpreter) it must be mentioned</a:t>
            </a:r>
          </a:p>
          <a:p>
            <a:pPr lvl="1"/>
            <a:endParaRPr lang="en-US" altLang="ko-KR" sz="1050" dirty="0"/>
          </a:p>
          <a:p>
            <a:r>
              <a:rPr lang="en-US" altLang="ko-KR" dirty="0"/>
              <a:t>Scoring environment is Windows CMD only</a:t>
            </a:r>
          </a:p>
          <a:p>
            <a:pPr lvl="1"/>
            <a:r>
              <a:rPr lang="en-US" altLang="ko-KR" dirty="0"/>
              <a:t>Not on </a:t>
            </a:r>
            <a:r>
              <a:rPr lang="en-US" altLang="ko-KR"/>
              <a:t>any other OS</a:t>
            </a:r>
            <a:r>
              <a:rPr lang="en-US" altLang="ko-KR" dirty="0"/>
              <a:t>(e.g., Linux) and any IDE(e.g., Visual studio, Eclipse, PyCharm, ... )</a:t>
            </a:r>
          </a:p>
          <a:p>
            <a:pPr lvl="1"/>
            <a:r>
              <a:rPr lang="en-US" altLang="ko-KR" dirty="0"/>
              <a:t>Test yours in CMD before submission</a:t>
            </a:r>
          </a:p>
        </p:txBody>
      </p:sp>
    </p:spTree>
    <p:extLst>
      <p:ext uri="{BB962C8B-B14F-4D97-AF65-F5344CB8AC3E}">
        <p14:creationId xmlns:p14="http://schemas.microsoft.com/office/powerpoint/2010/main" val="333000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 dirty="0"/>
              <a:t>HW Notice &amp; Guide (2/3)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Autofit/>
          </a:bodyPr>
          <a:lstStyle/>
          <a:p>
            <a:r>
              <a:rPr lang="en-US" altLang="ko-KR" dirty="0"/>
              <a:t>Scores</a:t>
            </a:r>
          </a:p>
          <a:p>
            <a:pPr lvl="1"/>
            <a:r>
              <a:rPr lang="en-US" altLang="ko-KR" dirty="0"/>
              <a:t>Generating signed X.509 certificate: 10%</a:t>
            </a:r>
          </a:p>
          <a:p>
            <a:pPr lvl="2"/>
            <a:r>
              <a:rPr lang="en-US" altLang="ko-KR" sz="1600" dirty="0"/>
              <a:t>- Issuer CN should be </a:t>
            </a:r>
            <a:r>
              <a:rPr lang="en-US" altLang="ko-KR" sz="1600" b="1" dirty="0"/>
              <a:t>YOUR_NAME</a:t>
            </a:r>
            <a:r>
              <a:rPr lang="en-US" altLang="ko-KR" sz="1600" dirty="0"/>
              <a:t> in AliceCert.pem</a:t>
            </a:r>
          </a:p>
          <a:p>
            <a:pPr lvl="2"/>
            <a:r>
              <a:rPr lang="en-US" altLang="ko-KR" sz="1600" dirty="0"/>
              <a:t>- ..\Bob&gt; openssl x509 -text -in AliceCert.pem</a:t>
            </a:r>
          </a:p>
          <a:p>
            <a:pPr lvl="1"/>
            <a:r>
              <a:rPr lang="en-US" altLang="ko-KR" dirty="0"/>
              <a:t>Signing Implementation: 30%</a:t>
            </a:r>
          </a:p>
          <a:p>
            <a:pPr lvl="1"/>
            <a:r>
              <a:rPr lang="en-US" altLang="ko-KR" dirty="0"/>
              <a:t>Signature verifying implementation: 30%</a:t>
            </a:r>
          </a:p>
          <a:p>
            <a:pPr lvl="1"/>
            <a:r>
              <a:rPr lang="en-US" altLang="ko-KR" dirty="0"/>
              <a:t>README.txt : 30%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Penalty</a:t>
            </a:r>
            <a:endParaRPr lang="ko-KR" altLang="en-US" dirty="0"/>
          </a:p>
          <a:p>
            <a:pPr lvl="1"/>
            <a:r>
              <a:rPr lang="en-US" altLang="ko-KR" dirty="0"/>
              <a:t>Any cheating and duplication </a:t>
            </a:r>
            <a:r>
              <a:rPr lang="ko-KR" altLang="en-US" dirty="0"/>
              <a:t>→ </a:t>
            </a:r>
            <a:r>
              <a:rPr lang="en-US" altLang="ko-KR" dirty="0"/>
              <a:t>zero point</a:t>
            </a:r>
          </a:p>
          <a:p>
            <a:pPr lvl="1"/>
            <a:r>
              <a:rPr lang="en-US" altLang="ko-KR" dirty="0"/>
              <a:t>Hard coding(source code includes any key as it is) </a:t>
            </a:r>
            <a:r>
              <a:rPr lang="ko-KR" altLang="en-US" dirty="0"/>
              <a:t>→ </a:t>
            </a:r>
            <a:r>
              <a:rPr lang="en-US" altLang="ko-KR" dirty="0"/>
              <a:t>zero point for the implementation</a:t>
            </a:r>
          </a:p>
          <a:p>
            <a:pPr marL="271462" lvl="1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F37F64-3BE8-4A27-A8EA-9DB3C51D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99" y="2222817"/>
            <a:ext cx="4886960" cy="19853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008FA7-D622-47AB-AA03-337678B81955}"/>
              </a:ext>
            </a:extLst>
          </p:cNvPr>
          <p:cNvSpPr/>
          <p:nvPr/>
        </p:nvSpPr>
        <p:spPr>
          <a:xfrm>
            <a:off x="7559040" y="3205321"/>
            <a:ext cx="934720" cy="167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FDECA8-D575-4CE6-828D-873BCA484ADE}"/>
              </a:ext>
            </a:extLst>
          </p:cNvPr>
          <p:cNvCxnSpPr/>
          <p:nvPr/>
        </p:nvCxnSpPr>
        <p:spPr>
          <a:xfrm>
            <a:off x="8798560" y="2421096"/>
            <a:ext cx="955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B97190-ABE2-481F-8A2D-0371BAD9C38E}"/>
              </a:ext>
            </a:extLst>
          </p:cNvPr>
          <p:cNvCxnSpPr>
            <a:cxnSpLocks/>
          </p:cNvCxnSpPr>
          <p:nvPr/>
        </p:nvCxnSpPr>
        <p:spPr>
          <a:xfrm>
            <a:off x="7010400" y="3894296"/>
            <a:ext cx="1341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0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 dirty="0"/>
              <a:t>HW Notice &amp; Guide (3/3)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Autofit/>
          </a:bodyPr>
          <a:lstStyle/>
          <a:p>
            <a:r>
              <a:rPr lang="en-US" altLang="ko-KR" dirty="0"/>
              <a:t>Submission should be a single StudentNumber_Name.zip file</a:t>
            </a:r>
          </a:p>
          <a:p>
            <a:pPr lvl="1"/>
            <a:r>
              <a:rPr lang="en-US" altLang="ko-KR" dirty="0"/>
              <a:t>E.g., 2021-21212_Alice.zip</a:t>
            </a:r>
          </a:p>
          <a:p>
            <a:pPr lvl="1"/>
            <a:r>
              <a:rPr lang="en-US" altLang="ko-KR" dirty="0"/>
              <a:t>The .zip file should include the followings at least</a:t>
            </a:r>
          </a:p>
          <a:p>
            <a:pPr marL="819150" lvl="2" indent="-285750">
              <a:buFontTx/>
              <a:buChar char="-"/>
            </a:pPr>
            <a:r>
              <a:rPr lang="en-US" altLang="ko-KR" dirty="0"/>
              <a:t>Alice directory: source code, Alice private key, and Carol signed Alice’s X.509 certificate</a:t>
            </a:r>
          </a:p>
          <a:p>
            <a:pPr marL="819150" lvl="2" indent="-285750">
              <a:buFontTx/>
              <a:buChar char="-"/>
            </a:pPr>
            <a:r>
              <a:rPr lang="en-US" altLang="ko-KR" dirty="0"/>
              <a:t>Bob directory: source code, Carol’s X.509 certificate, any Alice file for Bob and its signature file </a:t>
            </a:r>
          </a:p>
          <a:p>
            <a:pPr marL="819150" lvl="2" indent="-285750">
              <a:buFontTx/>
              <a:buChar char="-"/>
            </a:pPr>
            <a:r>
              <a:rPr lang="en-US" altLang="ko-KR" dirty="0"/>
              <a:t>Carol directory: Self-signed Carol’s X.509, CSR from Alice, and Carol private key</a:t>
            </a:r>
          </a:p>
          <a:p>
            <a:pPr marL="819150" lvl="2" indent="-285750">
              <a:buFontTx/>
              <a:buChar char="-"/>
            </a:pPr>
            <a:r>
              <a:rPr lang="en-US" altLang="ko-KR" dirty="0"/>
              <a:t>Root: README.txt</a:t>
            </a:r>
          </a:p>
        </p:txBody>
      </p:sp>
    </p:spTree>
    <p:extLst>
      <p:ext uri="{BB962C8B-B14F-4D97-AF65-F5344CB8AC3E}">
        <p14:creationId xmlns:p14="http://schemas.microsoft.com/office/powerpoint/2010/main" val="141104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E1458-02DB-4F82-B9E9-A844B968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215"/>
            <a:ext cx="10147300" cy="4351338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endParaRPr lang="en-US" altLang="ko-KR" sz="11500" dirty="0"/>
          </a:p>
          <a:p>
            <a:pPr marL="0" indent="0" algn="r">
              <a:buNone/>
            </a:pPr>
            <a:r>
              <a:rPr lang="en-US" altLang="ko-KR" sz="11500" dirty="0"/>
              <a:t>Q&amp;A </a:t>
            </a:r>
            <a:endParaRPr lang="ko-KR" altLang="en-US" sz="11500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7A612BE9-8A17-439E-B219-01B36B17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C78155-70CE-4240-8B20-BD34BF2FC5E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52E43-5D43-4594-8F39-DCA2470485C4}"/>
              </a:ext>
            </a:extLst>
          </p:cNvPr>
          <p:cNvSpPr txBox="1"/>
          <p:nvPr/>
        </p:nvSpPr>
        <p:spPr>
          <a:xfrm>
            <a:off x="11201400" y="6400800"/>
            <a:ext cx="52450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/ 19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207A8-8722-412E-807E-A5968E34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76352-B0AB-4F0F-9010-E97DB74A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4900" cy="4351338"/>
          </a:xfrm>
        </p:spPr>
        <p:txBody>
          <a:bodyPr>
            <a:noAutofit/>
          </a:bodyPr>
          <a:lstStyle/>
          <a:p>
            <a:r>
              <a:rPr lang="en-US" altLang="ko-KR" dirty="0"/>
              <a:t>Acronym &amp; Terminology</a:t>
            </a:r>
          </a:p>
          <a:p>
            <a:r>
              <a:rPr lang="en-US" altLang="ko-KR" dirty="0"/>
              <a:t>HW Goals</a:t>
            </a:r>
          </a:p>
          <a:p>
            <a:r>
              <a:rPr lang="en-US" altLang="ko-KR" dirty="0"/>
              <a:t>HW Scenario</a:t>
            </a:r>
          </a:p>
          <a:p>
            <a:r>
              <a:rPr lang="en-US" altLang="ko-KR"/>
              <a:t>OpenSSL</a:t>
            </a:r>
          </a:p>
          <a:p>
            <a:r>
              <a:rPr lang="en-US" altLang="ko-KR"/>
              <a:t>Precondition</a:t>
            </a:r>
            <a:endParaRPr lang="en-US" altLang="ko-KR" dirty="0"/>
          </a:p>
          <a:p>
            <a:r>
              <a:rPr lang="en-US" altLang="ko-KR" dirty="0"/>
              <a:t>Demonstration</a:t>
            </a:r>
          </a:p>
          <a:p>
            <a:r>
              <a:rPr lang="en-US" altLang="ko-KR" dirty="0"/>
              <a:t>HW Notice &amp; Guide</a:t>
            </a:r>
          </a:p>
          <a:p>
            <a:r>
              <a:rPr lang="en-US" altLang="ko-KR" dirty="0"/>
              <a:t>Q&amp;A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C959D-881D-4380-B3E0-E6D60C3B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0085"/>
            <a:ext cx="2743200" cy="365125"/>
          </a:xfrm>
        </p:spPr>
        <p:txBody>
          <a:bodyPr/>
          <a:lstStyle/>
          <a:p>
            <a:fld id="{A9C78155-70CE-4240-8B20-BD34BF2FC5E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48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207A8-8722-412E-807E-A5968E34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Acronym &amp; Terminology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76352-B0AB-4F0F-9010-E97DB74A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49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Keypair : a pair of public key and private key in </a:t>
            </a:r>
            <a:r>
              <a:rPr lang="en-US" altLang="ko-KR"/>
              <a:t>asymmetry cryptography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CA : Certificate Authority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CSR : Certificate Signing Request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PKI : Public Key Infrastructure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CMD : Windows OS basic </a:t>
            </a:r>
            <a:r>
              <a:rPr lang="en-US" altLang="ko-KR"/>
              <a:t>console program(Win + R, type ‘cmd’)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PKCS: Public-Key Cryptography Standard</a:t>
            </a:r>
          </a:p>
          <a:p>
            <a:pPr>
              <a:lnSpc>
                <a:spcPct val="120000"/>
              </a:lnSpc>
            </a:pPr>
            <a:r>
              <a:rPr lang="en-US" altLang="ko-KR"/>
              <a:t>SHA256 </a:t>
            </a:r>
            <a:r>
              <a:rPr lang="en-US" altLang="ko-KR" dirty="0"/>
              <a:t>: cryptographic hash function in SHA-2 (</a:t>
            </a:r>
            <a:r>
              <a:rPr lang="en-US" altLang="ko-KR" b="1" dirty="0"/>
              <a:t>Secure Hash</a:t>
            </a:r>
            <a:br>
              <a:rPr lang="en-US" altLang="ko-KR" b="1" dirty="0"/>
            </a:br>
            <a:r>
              <a:rPr lang="en-US" altLang="ko-KR" b="1" dirty="0"/>
              <a:t>                   Algorithm 2</a:t>
            </a:r>
            <a:r>
              <a:rPr lang="en-US" altLang="ko-KR" dirty="0"/>
              <a:t>) family. 256 means output bit size (32 bytes)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C959D-881D-4380-B3E0-E6D60C3B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0085"/>
            <a:ext cx="2743200" cy="365125"/>
          </a:xfrm>
        </p:spPr>
        <p:txBody>
          <a:bodyPr/>
          <a:lstStyle/>
          <a:p>
            <a:fld id="{A9C78155-70CE-4240-8B20-BD34BF2FC5E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F625D8-B014-4400-ADAE-5D9112A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939" y="3200930"/>
            <a:ext cx="3162925" cy="9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7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207A8-8722-412E-807E-A5968E34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Goals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76352-B0AB-4F0F-9010-E97DB74A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4900" cy="4351338"/>
          </a:xfrm>
        </p:spPr>
        <p:txBody>
          <a:bodyPr>
            <a:noAutofit/>
          </a:bodyPr>
          <a:lstStyle/>
          <a:p>
            <a:r>
              <a:rPr lang="en-US" altLang="ko-KR" dirty="0"/>
              <a:t>Generate RSA Keypair, CSR and X.509 certificate</a:t>
            </a:r>
          </a:p>
          <a:p>
            <a:endParaRPr lang="en-US" altLang="ko-KR" dirty="0"/>
          </a:p>
          <a:p>
            <a:r>
              <a:rPr lang="en-US" altLang="ko-KR" dirty="0"/>
              <a:t>Handle CSR to make PKI chain of X.509 certificate</a:t>
            </a:r>
          </a:p>
          <a:p>
            <a:endParaRPr lang="en-US" altLang="ko-KR" dirty="0"/>
          </a:p>
          <a:p>
            <a:r>
              <a:rPr lang="en-US" altLang="ko-KR" dirty="0"/>
              <a:t>Implement RSAwithSHA256 signing &amp; verifying signature APIs</a:t>
            </a:r>
          </a:p>
          <a:p>
            <a:endParaRPr lang="en-US" altLang="ko-KR" dirty="0"/>
          </a:p>
          <a:p>
            <a:r>
              <a:rPr lang="en-US" altLang="ko-KR" dirty="0"/>
              <a:t>Verify X.509 certificate chain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C959D-881D-4380-B3E0-E6D60C3B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0085"/>
            <a:ext cx="2743200" cy="365125"/>
          </a:xfrm>
        </p:spPr>
        <p:txBody>
          <a:bodyPr/>
          <a:lstStyle/>
          <a:p>
            <a:fld id="{A9C78155-70CE-4240-8B20-BD34BF2FC5E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39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 dirty="0"/>
              <a:t>HW scenario (1/5)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C78155-70CE-4240-8B20-BD34BF2FC5E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B97BC-4D41-4AF8-B310-7D70CCEBDAAD}"/>
              </a:ext>
            </a:extLst>
          </p:cNvPr>
          <p:cNvSpPr txBox="1"/>
          <p:nvPr/>
        </p:nvSpPr>
        <p:spPr>
          <a:xfrm>
            <a:off x="9428943" y="5206602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9" name="그래픽 17">
            <a:extLst>
              <a:ext uri="{FF2B5EF4-FFF2-40B4-BE49-F238E27FC236}">
                <a16:creationId xmlns:a16="http://schemas.microsoft.com/office/drawing/2014/main" id="{A4E5D317-6C77-458D-9E80-F0F2657D6E20}"/>
              </a:ext>
            </a:extLst>
          </p:cNvPr>
          <p:cNvGrpSpPr/>
          <p:nvPr/>
        </p:nvGrpSpPr>
        <p:grpSpPr>
          <a:xfrm>
            <a:off x="1664338" y="3981659"/>
            <a:ext cx="1514561" cy="1594275"/>
            <a:chOff x="570399" y="2070531"/>
            <a:chExt cx="1514561" cy="1594275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62601DC-5B98-4F88-B381-5A859999253F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F8F6271-96E2-468D-9741-1898BAC02E34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BFEBCA-1DF4-420D-92D2-24AAD6D18C3F}"/>
              </a:ext>
            </a:extLst>
          </p:cNvPr>
          <p:cNvSpPr txBox="1"/>
          <p:nvPr/>
        </p:nvSpPr>
        <p:spPr>
          <a:xfrm>
            <a:off x="2082156" y="5133986"/>
            <a:ext cx="71526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Alice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1" name="그래픽 17">
            <a:extLst>
              <a:ext uri="{FF2B5EF4-FFF2-40B4-BE49-F238E27FC236}">
                <a16:creationId xmlns:a16="http://schemas.microsoft.com/office/drawing/2014/main" id="{F88DFAAA-9410-4EC6-9602-EC2A817571D3}"/>
              </a:ext>
            </a:extLst>
          </p:cNvPr>
          <p:cNvGrpSpPr/>
          <p:nvPr/>
        </p:nvGrpSpPr>
        <p:grpSpPr>
          <a:xfrm>
            <a:off x="9013101" y="3981659"/>
            <a:ext cx="1514561" cy="1594275"/>
            <a:chOff x="570399" y="2070531"/>
            <a:chExt cx="1514561" cy="1594275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B31156E-8977-4517-9706-E6187E1F4A02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1F4DF78-AF32-4F54-9D32-66703EA352C7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B967149-1263-4D15-94BD-ED1A84DF07AE}"/>
              </a:ext>
            </a:extLst>
          </p:cNvPr>
          <p:cNvSpPr txBox="1"/>
          <p:nvPr/>
        </p:nvSpPr>
        <p:spPr>
          <a:xfrm>
            <a:off x="9505365" y="5133986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FD5026-D9AE-47C2-8A63-BD65A546E89A}"/>
              </a:ext>
            </a:extLst>
          </p:cNvPr>
          <p:cNvSpPr txBox="1"/>
          <p:nvPr/>
        </p:nvSpPr>
        <p:spPr>
          <a:xfrm>
            <a:off x="5889015" y="2855170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8" name="그래픽 17">
            <a:extLst>
              <a:ext uri="{FF2B5EF4-FFF2-40B4-BE49-F238E27FC236}">
                <a16:creationId xmlns:a16="http://schemas.microsoft.com/office/drawing/2014/main" id="{ABE3B9C6-112C-442C-8C18-FDDD94FA4AD4}"/>
              </a:ext>
            </a:extLst>
          </p:cNvPr>
          <p:cNvGrpSpPr/>
          <p:nvPr/>
        </p:nvGrpSpPr>
        <p:grpSpPr>
          <a:xfrm>
            <a:off x="5473173" y="1630227"/>
            <a:ext cx="1514561" cy="1594275"/>
            <a:chOff x="570399" y="2070531"/>
            <a:chExt cx="1514561" cy="1594275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61F7AE3-87DA-4602-AE09-D54325683CAA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94DF24F-94FF-4527-9FE2-ACCB8B4037E0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B36D8E6-7349-4B04-9C59-EBEC169B30A8}"/>
              </a:ext>
            </a:extLst>
          </p:cNvPr>
          <p:cNvSpPr txBox="1"/>
          <p:nvPr/>
        </p:nvSpPr>
        <p:spPr>
          <a:xfrm>
            <a:off x="5892404" y="2782554"/>
            <a:ext cx="75873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Carol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A71D273-DCC8-4377-BA7C-38C3B2DFA368}"/>
              </a:ext>
            </a:extLst>
          </p:cNvPr>
          <p:cNvCxnSpPr>
            <a:cxnSpLocks/>
          </p:cNvCxnSpPr>
          <p:nvPr/>
        </p:nvCxnSpPr>
        <p:spPr>
          <a:xfrm flipV="1">
            <a:off x="3270904" y="3151887"/>
            <a:ext cx="1960853" cy="941822"/>
          </a:xfrm>
          <a:prstGeom prst="straightConnector1">
            <a:avLst/>
          </a:prstGeom>
          <a:ln w="1047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B7202E-CB56-484B-B448-D9BACBA3A865}"/>
              </a:ext>
            </a:extLst>
          </p:cNvPr>
          <p:cNvCxnSpPr>
            <a:cxnSpLocks/>
          </p:cNvCxnSpPr>
          <p:nvPr/>
        </p:nvCxnSpPr>
        <p:spPr>
          <a:xfrm flipH="1" flipV="1">
            <a:off x="7270230" y="3224503"/>
            <a:ext cx="1873770" cy="869206"/>
          </a:xfrm>
          <a:prstGeom prst="straightConnector1">
            <a:avLst/>
          </a:prstGeom>
          <a:ln w="1047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172911-8361-4780-BCAE-8B9B1BEEBE4A}"/>
              </a:ext>
            </a:extLst>
          </p:cNvPr>
          <p:cNvSpPr txBox="1"/>
          <p:nvPr/>
        </p:nvSpPr>
        <p:spPr>
          <a:xfrm rot="1581866">
            <a:off x="7994282" y="3284580"/>
            <a:ext cx="68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Trust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D634D1-6456-4E84-9474-AC7432A56139}"/>
              </a:ext>
            </a:extLst>
          </p:cNvPr>
          <p:cNvSpPr txBox="1"/>
          <p:nvPr/>
        </p:nvSpPr>
        <p:spPr>
          <a:xfrm rot="20080683">
            <a:off x="3795514" y="3207063"/>
            <a:ext cx="68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Trust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8D31924-B0E0-4855-AD08-A29323A1BD59}"/>
              </a:ext>
            </a:extLst>
          </p:cNvPr>
          <p:cNvCxnSpPr>
            <a:cxnSpLocks/>
          </p:cNvCxnSpPr>
          <p:nvPr/>
        </p:nvCxnSpPr>
        <p:spPr>
          <a:xfrm>
            <a:off x="3322088" y="4928888"/>
            <a:ext cx="5691013" cy="0"/>
          </a:xfrm>
          <a:prstGeom prst="straightConnector1">
            <a:avLst/>
          </a:prstGeom>
          <a:ln w="1047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말풍선: 모서리가 둥근 사각형 36">
            <a:extLst>
              <a:ext uri="{FF2B5EF4-FFF2-40B4-BE49-F238E27FC236}">
                <a16:creationId xmlns:a16="http://schemas.microsoft.com/office/drawing/2014/main" id="{4C0EEF17-7BC8-4BAF-B8E1-9B4744EEEE43}"/>
              </a:ext>
            </a:extLst>
          </p:cNvPr>
          <p:cNvSpPr/>
          <p:nvPr/>
        </p:nvSpPr>
        <p:spPr>
          <a:xfrm>
            <a:off x="6121298" y="599489"/>
            <a:ext cx="5743323" cy="1030737"/>
          </a:xfrm>
          <a:prstGeom prst="wedgeRoundRectCallout">
            <a:avLst>
              <a:gd name="adj1" fmla="val -37388"/>
              <a:gd name="adj2" fmla="val 94638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1. Generates </a:t>
            </a:r>
            <a:r>
              <a:rPr lang="en-US" altLang="ko-KR" dirty="0">
                <a:solidFill>
                  <a:schemeClr val="tx1"/>
                </a:solidFill>
              </a:rPr>
              <a:t>RSA keypair </a:t>
            </a:r>
            <a:r>
              <a:rPr lang="en-US" altLang="ko-KR">
                <a:solidFill>
                  <a:schemeClr val="tx1"/>
                </a:solidFill>
              </a:rPr>
              <a:t>and self-signed X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509 cert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Distributes her X.</a:t>
            </a:r>
            <a:r>
              <a:rPr lang="en-US" altLang="ko-KR">
                <a:solidFill>
                  <a:schemeClr val="tx1"/>
                </a:solidFill>
              </a:rPr>
              <a:t>509 cert to </a:t>
            </a:r>
            <a:r>
              <a:rPr lang="en-US" altLang="ko-KR" dirty="0">
                <a:solidFill>
                  <a:schemeClr val="tx1"/>
                </a:solidFill>
              </a:rPr>
              <a:t>everyone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8588D61-CE3E-4E40-B98F-75843B975ABC}"/>
              </a:ext>
            </a:extLst>
          </p:cNvPr>
          <p:cNvSpPr/>
          <p:nvPr/>
        </p:nvSpPr>
        <p:spPr>
          <a:xfrm>
            <a:off x="5464848" y="3244334"/>
            <a:ext cx="164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(a kind of CA)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74AA24-0382-4411-A010-E199924998DE}"/>
              </a:ext>
            </a:extLst>
          </p:cNvPr>
          <p:cNvSpPr txBox="1"/>
          <p:nvPr/>
        </p:nvSpPr>
        <p:spPr>
          <a:xfrm>
            <a:off x="5714524" y="450127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Suspect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8C1A0-ED38-4F4A-9FA0-F51B78AF5D7F}"/>
              </a:ext>
            </a:extLst>
          </p:cNvPr>
          <p:cNvSpPr txBox="1"/>
          <p:nvPr/>
        </p:nvSpPr>
        <p:spPr>
          <a:xfrm>
            <a:off x="1988931" y="5575592"/>
            <a:ext cx="98456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/>
              <a:t>(Signer)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DE5294-92F9-4A73-9BC0-F768CA5B2A52}"/>
              </a:ext>
            </a:extLst>
          </p:cNvPr>
          <p:cNvSpPr txBox="1"/>
          <p:nvPr/>
        </p:nvSpPr>
        <p:spPr>
          <a:xfrm>
            <a:off x="9296850" y="5574473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(Verifier)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3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 dirty="0"/>
              <a:t>HW scenario (2/5)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C78155-70CE-4240-8B20-BD34BF2FC5E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B97BC-4D41-4AF8-B310-7D70CCEBDAAD}"/>
              </a:ext>
            </a:extLst>
          </p:cNvPr>
          <p:cNvSpPr txBox="1"/>
          <p:nvPr/>
        </p:nvSpPr>
        <p:spPr>
          <a:xfrm>
            <a:off x="9428943" y="5206602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9" name="그래픽 17">
            <a:extLst>
              <a:ext uri="{FF2B5EF4-FFF2-40B4-BE49-F238E27FC236}">
                <a16:creationId xmlns:a16="http://schemas.microsoft.com/office/drawing/2014/main" id="{A4E5D317-6C77-458D-9E80-F0F2657D6E20}"/>
              </a:ext>
            </a:extLst>
          </p:cNvPr>
          <p:cNvGrpSpPr/>
          <p:nvPr/>
        </p:nvGrpSpPr>
        <p:grpSpPr>
          <a:xfrm>
            <a:off x="1664338" y="3981659"/>
            <a:ext cx="1514561" cy="1594275"/>
            <a:chOff x="570399" y="2070531"/>
            <a:chExt cx="1514561" cy="1594275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62601DC-5B98-4F88-B381-5A859999253F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F8F6271-96E2-468D-9741-1898BAC02E34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BFEBCA-1DF4-420D-92D2-24AAD6D18C3F}"/>
              </a:ext>
            </a:extLst>
          </p:cNvPr>
          <p:cNvSpPr txBox="1"/>
          <p:nvPr/>
        </p:nvSpPr>
        <p:spPr>
          <a:xfrm>
            <a:off x="2082156" y="5133986"/>
            <a:ext cx="71526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Alice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1" name="그래픽 17">
            <a:extLst>
              <a:ext uri="{FF2B5EF4-FFF2-40B4-BE49-F238E27FC236}">
                <a16:creationId xmlns:a16="http://schemas.microsoft.com/office/drawing/2014/main" id="{F88DFAAA-9410-4EC6-9602-EC2A817571D3}"/>
              </a:ext>
            </a:extLst>
          </p:cNvPr>
          <p:cNvGrpSpPr/>
          <p:nvPr/>
        </p:nvGrpSpPr>
        <p:grpSpPr>
          <a:xfrm>
            <a:off x="9013101" y="3981659"/>
            <a:ext cx="1514561" cy="1594275"/>
            <a:chOff x="570399" y="2070531"/>
            <a:chExt cx="1514561" cy="1594275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B31156E-8977-4517-9706-E6187E1F4A02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1F4DF78-AF32-4F54-9D32-66703EA352C7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B967149-1263-4D15-94BD-ED1A84DF07AE}"/>
              </a:ext>
            </a:extLst>
          </p:cNvPr>
          <p:cNvSpPr txBox="1"/>
          <p:nvPr/>
        </p:nvSpPr>
        <p:spPr>
          <a:xfrm>
            <a:off x="9505365" y="5133986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FD5026-D9AE-47C2-8A63-BD65A546E89A}"/>
              </a:ext>
            </a:extLst>
          </p:cNvPr>
          <p:cNvSpPr txBox="1"/>
          <p:nvPr/>
        </p:nvSpPr>
        <p:spPr>
          <a:xfrm>
            <a:off x="5889015" y="2855170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8" name="그래픽 17">
            <a:extLst>
              <a:ext uri="{FF2B5EF4-FFF2-40B4-BE49-F238E27FC236}">
                <a16:creationId xmlns:a16="http://schemas.microsoft.com/office/drawing/2014/main" id="{ABE3B9C6-112C-442C-8C18-FDDD94FA4AD4}"/>
              </a:ext>
            </a:extLst>
          </p:cNvPr>
          <p:cNvGrpSpPr/>
          <p:nvPr/>
        </p:nvGrpSpPr>
        <p:grpSpPr>
          <a:xfrm>
            <a:off x="5473173" y="1630227"/>
            <a:ext cx="1514561" cy="1594275"/>
            <a:chOff x="570399" y="2070531"/>
            <a:chExt cx="1514561" cy="1594275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61F7AE3-87DA-4602-AE09-D54325683CAA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94DF24F-94FF-4527-9FE2-ACCB8B4037E0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B36D8E6-7349-4B04-9C59-EBEC169B30A8}"/>
              </a:ext>
            </a:extLst>
          </p:cNvPr>
          <p:cNvSpPr txBox="1"/>
          <p:nvPr/>
        </p:nvSpPr>
        <p:spPr>
          <a:xfrm>
            <a:off x="5892404" y="2782554"/>
            <a:ext cx="75873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Carol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A71D273-DCC8-4377-BA7C-38C3B2DFA368}"/>
              </a:ext>
            </a:extLst>
          </p:cNvPr>
          <p:cNvCxnSpPr>
            <a:cxnSpLocks/>
          </p:cNvCxnSpPr>
          <p:nvPr/>
        </p:nvCxnSpPr>
        <p:spPr>
          <a:xfrm flipV="1">
            <a:off x="3270904" y="3151887"/>
            <a:ext cx="1960853" cy="941822"/>
          </a:xfrm>
          <a:prstGeom prst="straightConnector1">
            <a:avLst/>
          </a:prstGeom>
          <a:ln w="1047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B7202E-CB56-484B-B448-D9BACBA3A865}"/>
              </a:ext>
            </a:extLst>
          </p:cNvPr>
          <p:cNvCxnSpPr>
            <a:cxnSpLocks/>
          </p:cNvCxnSpPr>
          <p:nvPr/>
        </p:nvCxnSpPr>
        <p:spPr>
          <a:xfrm flipH="1" flipV="1">
            <a:off x="7270230" y="3224503"/>
            <a:ext cx="1873770" cy="869206"/>
          </a:xfrm>
          <a:prstGeom prst="straightConnector1">
            <a:avLst/>
          </a:prstGeom>
          <a:ln w="1047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172911-8361-4780-BCAE-8B9B1BEEBE4A}"/>
              </a:ext>
            </a:extLst>
          </p:cNvPr>
          <p:cNvSpPr txBox="1"/>
          <p:nvPr/>
        </p:nvSpPr>
        <p:spPr>
          <a:xfrm rot="1581866">
            <a:off x="7994282" y="3284580"/>
            <a:ext cx="68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Trust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D634D1-6456-4E84-9474-AC7432A56139}"/>
              </a:ext>
            </a:extLst>
          </p:cNvPr>
          <p:cNvSpPr txBox="1"/>
          <p:nvPr/>
        </p:nvSpPr>
        <p:spPr>
          <a:xfrm rot="20080683">
            <a:off x="3795514" y="3207063"/>
            <a:ext cx="68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Trust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8D31924-B0E0-4855-AD08-A29323A1BD59}"/>
              </a:ext>
            </a:extLst>
          </p:cNvPr>
          <p:cNvCxnSpPr>
            <a:cxnSpLocks/>
          </p:cNvCxnSpPr>
          <p:nvPr/>
        </p:nvCxnSpPr>
        <p:spPr>
          <a:xfrm>
            <a:off x="3322088" y="4928888"/>
            <a:ext cx="5691013" cy="0"/>
          </a:xfrm>
          <a:prstGeom prst="straightConnector1">
            <a:avLst/>
          </a:prstGeom>
          <a:ln w="1047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D79C5830-5996-431A-B407-708BDBA82EA0}"/>
              </a:ext>
            </a:extLst>
          </p:cNvPr>
          <p:cNvSpPr/>
          <p:nvPr/>
        </p:nvSpPr>
        <p:spPr>
          <a:xfrm>
            <a:off x="256784" y="1887545"/>
            <a:ext cx="5044211" cy="1006717"/>
          </a:xfrm>
          <a:prstGeom prst="wedgeRoundRectCallout">
            <a:avLst>
              <a:gd name="adj1" fmla="val -10057"/>
              <a:gd name="adj2" fmla="val 155174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3. Generates RSA keypair and CSR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4. Requests Carol to </a:t>
            </a:r>
            <a:r>
              <a:rPr lang="en-US" altLang="ko-KR">
                <a:solidFill>
                  <a:schemeClr val="tx1"/>
                </a:solidFill>
              </a:rPr>
              <a:t>make X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509 cert signed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DA92E1-7FDD-4D57-A9EF-B2D98902BF60}"/>
              </a:ext>
            </a:extLst>
          </p:cNvPr>
          <p:cNvSpPr/>
          <p:nvPr/>
        </p:nvSpPr>
        <p:spPr>
          <a:xfrm>
            <a:off x="5464848" y="3244334"/>
            <a:ext cx="164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(a kind of CA)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FAC00A-F850-400D-A702-8B282997E813}"/>
              </a:ext>
            </a:extLst>
          </p:cNvPr>
          <p:cNvSpPr txBox="1"/>
          <p:nvPr/>
        </p:nvSpPr>
        <p:spPr>
          <a:xfrm>
            <a:off x="5714524" y="450127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Suspect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2877E7-9AB1-4BB6-A364-2875BD5A80E4}"/>
              </a:ext>
            </a:extLst>
          </p:cNvPr>
          <p:cNvSpPr txBox="1"/>
          <p:nvPr/>
        </p:nvSpPr>
        <p:spPr>
          <a:xfrm>
            <a:off x="1988931" y="5575592"/>
            <a:ext cx="98456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/>
              <a:t>(Signer)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A9807B-1235-4DAF-9A9D-F63081F0CBCB}"/>
              </a:ext>
            </a:extLst>
          </p:cNvPr>
          <p:cNvSpPr txBox="1"/>
          <p:nvPr/>
        </p:nvSpPr>
        <p:spPr>
          <a:xfrm>
            <a:off x="9296850" y="5574473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(Verifier)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9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 dirty="0"/>
              <a:t>HW scenario (3/5)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C78155-70CE-4240-8B20-BD34BF2FC5E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B97BC-4D41-4AF8-B310-7D70CCEBDAAD}"/>
              </a:ext>
            </a:extLst>
          </p:cNvPr>
          <p:cNvSpPr txBox="1"/>
          <p:nvPr/>
        </p:nvSpPr>
        <p:spPr>
          <a:xfrm>
            <a:off x="9428943" y="5206602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9" name="그래픽 17">
            <a:extLst>
              <a:ext uri="{FF2B5EF4-FFF2-40B4-BE49-F238E27FC236}">
                <a16:creationId xmlns:a16="http://schemas.microsoft.com/office/drawing/2014/main" id="{A4E5D317-6C77-458D-9E80-F0F2657D6E20}"/>
              </a:ext>
            </a:extLst>
          </p:cNvPr>
          <p:cNvGrpSpPr/>
          <p:nvPr/>
        </p:nvGrpSpPr>
        <p:grpSpPr>
          <a:xfrm>
            <a:off x="1664338" y="3981659"/>
            <a:ext cx="1514561" cy="1594275"/>
            <a:chOff x="570399" y="2070531"/>
            <a:chExt cx="1514561" cy="1594275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62601DC-5B98-4F88-B381-5A859999253F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F8F6271-96E2-468D-9741-1898BAC02E34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BFEBCA-1DF4-420D-92D2-24AAD6D18C3F}"/>
              </a:ext>
            </a:extLst>
          </p:cNvPr>
          <p:cNvSpPr txBox="1"/>
          <p:nvPr/>
        </p:nvSpPr>
        <p:spPr>
          <a:xfrm>
            <a:off x="2082156" y="5133986"/>
            <a:ext cx="71526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Alice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1" name="그래픽 17">
            <a:extLst>
              <a:ext uri="{FF2B5EF4-FFF2-40B4-BE49-F238E27FC236}">
                <a16:creationId xmlns:a16="http://schemas.microsoft.com/office/drawing/2014/main" id="{F88DFAAA-9410-4EC6-9602-EC2A817571D3}"/>
              </a:ext>
            </a:extLst>
          </p:cNvPr>
          <p:cNvGrpSpPr/>
          <p:nvPr/>
        </p:nvGrpSpPr>
        <p:grpSpPr>
          <a:xfrm>
            <a:off x="9013101" y="3981659"/>
            <a:ext cx="1514561" cy="1594275"/>
            <a:chOff x="570399" y="2070531"/>
            <a:chExt cx="1514561" cy="1594275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B31156E-8977-4517-9706-E6187E1F4A02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1F4DF78-AF32-4F54-9D32-66703EA352C7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B967149-1263-4D15-94BD-ED1A84DF07AE}"/>
              </a:ext>
            </a:extLst>
          </p:cNvPr>
          <p:cNvSpPr txBox="1"/>
          <p:nvPr/>
        </p:nvSpPr>
        <p:spPr>
          <a:xfrm>
            <a:off x="9505365" y="5133986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FD5026-D9AE-47C2-8A63-BD65A546E89A}"/>
              </a:ext>
            </a:extLst>
          </p:cNvPr>
          <p:cNvSpPr txBox="1"/>
          <p:nvPr/>
        </p:nvSpPr>
        <p:spPr>
          <a:xfrm>
            <a:off x="5889015" y="2855170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8" name="그래픽 17">
            <a:extLst>
              <a:ext uri="{FF2B5EF4-FFF2-40B4-BE49-F238E27FC236}">
                <a16:creationId xmlns:a16="http://schemas.microsoft.com/office/drawing/2014/main" id="{ABE3B9C6-112C-442C-8C18-FDDD94FA4AD4}"/>
              </a:ext>
            </a:extLst>
          </p:cNvPr>
          <p:cNvGrpSpPr/>
          <p:nvPr/>
        </p:nvGrpSpPr>
        <p:grpSpPr>
          <a:xfrm>
            <a:off x="5473173" y="1630227"/>
            <a:ext cx="1514561" cy="1594275"/>
            <a:chOff x="570399" y="2070531"/>
            <a:chExt cx="1514561" cy="1594275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61F7AE3-87DA-4602-AE09-D54325683CAA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94DF24F-94FF-4527-9FE2-ACCB8B4037E0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B36D8E6-7349-4B04-9C59-EBEC169B30A8}"/>
              </a:ext>
            </a:extLst>
          </p:cNvPr>
          <p:cNvSpPr txBox="1"/>
          <p:nvPr/>
        </p:nvSpPr>
        <p:spPr>
          <a:xfrm>
            <a:off x="5892404" y="2782554"/>
            <a:ext cx="75873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Carol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A71D273-DCC8-4377-BA7C-38C3B2DFA368}"/>
              </a:ext>
            </a:extLst>
          </p:cNvPr>
          <p:cNvCxnSpPr>
            <a:cxnSpLocks/>
          </p:cNvCxnSpPr>
          <p:nvPr/>
        </p:nvCxnSpPr>
        <p:spPr>
          <a:xfrm flipV="1">
            <a:off x="3270904" y="3151887"/>
            <a:ext cx="1960853" cy="941822"/>
          </a:xfrm>
          <a:prstGeom prst="straightConnector1">
            <a:avLst/>
          </a:prstGeom>
          <a:ln w="1047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B7202E-CB56-484B-B448-D9BACBA3A865}"/>
              </a:ext>
            </a:extLst>
          </p:cNvPr>
          <p:cNvCxnSpPr>
            <a:cxnSpLocks/>
          </p:cNvCxnSpPr>
          <p:nvPr/>
        </p:nvCxnSpPr>
        <p:spPr>
          <a:xfrm flipH="1" flipV="1">
            <a:off x="7270230" y="3224503"/>
            <a:ext cx="1873770" cy="869206"/>
          </a:xfrm>
          <a:prstGeom prst="straightConnector1">
            <a:avLst/>
          </a:prstGeom>
          <a:ln w="1047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172911-8361-4780-BCAE-8B9B1BEEBE4A}"/>
              </a:ext>
            </a:extLst>
          </p:cNvPr>
          <p:cNvSpPr txBox="1"/>
          <p:nvPr/>
        </p:nvSpPr>
        <p:spPr>
          <a:xfrm rot="1581866">
            <a:off x="7994282" y="3284580"/>
            <a:ext cx="68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Trust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D634D1-6456-4E84-9474-AC7432A56139}"/>
              </a:ext>
            </a:extLst>
          </p:cNvPr>
          <p:cNvSpPr txBox="1"/>
          <p:nvPr/>
        </p:nvSpPr>
        <p:spPr>
          <a:xfrm rot="20080683">
            <a:off x="3795514" y="3207063"/>
            <a:ext cx="68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Trust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8D31924-B0E0-4855-AD08-A29323A1BD59}"/>
              </a:ext>
            </a:extLst>
          </p:cNvPr>
          <p:cNvCxnSpPr>
            <a:cxnSpLocks/>
          </p:cNvCxnSpPr>
          <p:nvPr/>
        </p:nvCxnSpPr>
        <p:spPr>
          <a:xfrm>
            <a:off x="3322088" y="4928888"/>
            <a:ext cx="5691013" cy="0"/>
          </a:xfrm>
          <a:prstGeom prst="straightConnector1">
            <a:avLst/>
          </a:prstGeom>
          <a:ln w="1047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D79C5830-5996-431A-B407-708BDBA82EA0}"/>
              </a:ext>
            </a:extLst>
          </p:cNvPr>
          <p:cNvSpPr/>
          <p:nvPr/>
        </p:nvSpPr>
        <p:spPr>
          <a:xfrm>
            <a:off x="6838533" y="874880"/>
            <a:ext cx="4076394" cy="1006717"/>
          </a:xfrm>
          <a:prstGeom prst="wedgeRoundRectCallout">
            <a:avLst>
              <a:gd name="adj1" fmla="val -49440"/>
              <a:gd name="adj2" fmla="val 88168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5. Handles Alice’s signing request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en-US" altLang="ko-KR">
                <a:solidFill>
                  <a:schemeClr val="tx1"/>
                </a:solidFill>
              </a:rPr>
              <a:t>Gives signed </a:t>
            </a:r>
            <a:r>
              <a:rPr lang="en-US" altLang="ko-KR" dirty="0">
                <a:solidFill>
                  <a:schemeClr val="tx1"/>
                </a:solidFill>
              </a:rPr>
              <a:t>X.</a:t>
            </a:r>
            <a:r>
              <a:rPr lang="en-US" altLang="ko-KR">
                <a:solidFill>
                  <a:schemeClr val="tx1"/>
                </a:solidFill>
              </a:rPr>
              <a:t>509 cert to </a:t>
            </a:r>
            <a:r>
              <a:rPr lang="en-US" altLang="ko-KR" dirty="0">
                <a:solidFill>
                  <a:schemeClr val="tx1"/>
                </a:solidFill>
              </a:rPr>
              <a:t>Alice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B623A4-F9BE-4890-ACCF-18404FF28421}"/>
              </a:ext>
            </a:extLst>
          </p:cNvPr>
          <p:cNvSpPr/>
          <p:nvPr/>
        </p:nvSpPr>
        <p:spPr>
          <a:xfrm>
            <a:off x="5464848" y="3244334"/>
            <a:ext cx="164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(a kind of CA)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9498B-95BE-44AF-A21C-9E7E879CF18B}"/>
              </a:ext>
            </a:extLst>
          </p:cNvPr>
          <p:cNvSpPr txBox="1"/>
          <p:nvPr/>
        </p:nvSpPr>
        <p:spPr>
          <a:xfrm>
            <a:off x="5714524" y="450127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Suspect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E48FE0-F1E8-4841-95AA-1A504DBED735}"/>
              </a:ext>
            </a:extLst>
          </p:cNvPr>
          <p:cNvSpPr txBox="1"/>
          <p:nvPr/>
        </p:nvSpPr>
        <p:spPr>
          <a:xfrm>
            <a:off x="1988931" y="5575592"/>
            <a:ext cx="98456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/>
              <a:t>(Signer)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2E8B3A-1137-4EF9-8466-0F3011A50EC6}"/>
              </a:ext>
            </a:extLst>
          </p:cNvPr>
          <p:cNvSpPr txBox="1"/>
          <p:nvPr/>
        </p:nvSpPr>
        <p:spPr>
          <a:xfrm>
            <a:off x="9296850" y="5574473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(Verifier)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3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 dirty="0"/>
              <a:t>HW scenario (4/5)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C78155-70CE-4240-8B20-BD34BF2FC5E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B97BC-4D41-4AF8-B310-7D70CCEBDAAD}"/>
              </a:ext>
            </a:extLst>
          </p:cNvPr>
          <p:cNvSpPr txBox="1"/>
          <p:nvPr/>
        </p:nvSpPr>
        <p:spPr>
          <a:xfrm>
            <a:off x="9428943" y="5206602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9" name="그래픽 17">
            <a:extLst>
              <a:ext uri="{FF2B5EF4-FFF2-40B4-BE49-F238E27FC236}">
                <a16:creationId xmlns:a16="http://schemas.microsoft.com/office/drawing/2014/main" id="{A4E5D317-6C77-458D-9E80-F0F2657D6E20}"/>
              </a:ext>
            </a:extLst>
          </p:cNvPr>
          <p:cNvGrpSpPr/>
          <p:nvPr/>
        </p:nvGrpSpPr>
        <p:grpSpPr>
          <a:xfrm>
            <a:off x="1664338" y="3981659"/>
            <a:ext cx="1514561" cy="1594275"/>
            <a:chOff x="570399" y="2070531"/>
            <a:chExt cx="1514561" cy="1594275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62601DC-5B98-4F88-B381-5A859999253F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F8F6271-96E2-468D-9741-1898BAC02E34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BFEBCA-1DF4-420D-92D2-24AAD6D18C3F}"/>
              </a:ext>
            </a:extLst>
          </p:cNvPr>
          <p:cNvSpPr txBox="1"/>
          <p:nvPr/>
        </p:nvSpPr>
        <p:spPr>
          <a:xfrm>
            <a:off x="2082156" y="5133986"/>
            <a:ext cx="71526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Alice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1" name="그래픽 17">
            <a:extLst>
              <a:ext uri="{FF2B5EF4-FFF2-40B4-BE49-F238E27FC236}">
                <a16:creationId xmlns:a16="http://schemas.microsoft.com/office/drawing/2014/main" id="{F88DFAAA-9410-4EC6-9602-EC2A817571D3}"/>
              </a:ext>
            </a:extLst>
          </p:cNvPr>
          <p:cNvGrpSpPr/>
          <p:nvPr/>
        </p:nvGrpSpPr>
        <p:grpSpPr>
          <a:xfrm>
            <a:off x="9013101" y="3981659"/>
            <a:ext cx="1514561" cy="1594275"/>
            <a:chOff x="570399" y="2070531"/>
            <a:chExt cx="1514561" cy="1594275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B31156E-8977-4517-9706-E6187E1F4A02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1F4DF78-AF32-4F54-9D32-66703EA352C7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B967149-1263-4D15-94BD-ED1A84DF07AE}"/>
              </a:ext>
            </a:extLst>
          </p:cNvPr>
          <p:cNvSpPr txBox="1"/>
          <p:nvPr/>
        </p:nvSpPr>
        <p:spPr>
          <a:xfrm>
            <a:off x="9505365" y="5133986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FD5026-D9AE-47C2-8A63-BD65A546E89A}"/>
              </a:ext>
            </a:extLst>
          </p:cNvPr>
          <p:cNvSpPr txBox="1"/>
          <p:nvPr/>
        </p:nvSpPr>
        <p:spPr>
          <a:xfrm>
            <a:off x="5889015" y="2855170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8" name="그래픽 17">
            <a:extLst>
              <a:ext uri="{FF2B5EF4-FFF2-40B4-BE49-F238E27FC236}">
                <a16:creationId xmlns:a16="http://schemas.microsoft.com/office/drawing/2014/main" id="{ABE3B9C6-112C-442C-8C18-FDDD94FA4AD4}"/>
              </a:ext>
            </a:extLst>
          </p:cNvPr>
          <p:cNvGrpSpPr/>
          <p:nvPr/>
        </p:nvGrpSpPr>
        <p:grpSpPr>
          <a:xfrm>
            <a:off x="5473173" y="1630227"/>
            <a:ext cx="1514561" cy="1594275"/>
            <a:chOff x="570399" y="2070531"/>
            <a:chExt cx="1514561" cy="1594275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61F7AE3-87DA-4602-AE09-D54325683CAA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94DF24F-94FF-4527-9FE2-ACCB8B4037E0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B36D8E6-7349-4B04-9C59-EBEC169B30A8}"/>
              </a:ext>
            </a:extLst>
          </p:cNvPr>
          <p:cNvSpPr txBox="1"/>
          <p:nvPr/>
        </p:nvSpPr>
        <p:spPr>
          <a:xfrm>
            <a:off x="5892404" y="2782554"/>
            <a:ext cx="75873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Carol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A71D273-DCC8-4377-BA7C-38C3B2DFA368}"/>
              </a:ext>
            </a:extLst>
          </p:cNvPr>
          <p:cNvCxnSpPr>
            <a:cxnSpLocks/>
          </p:cNvCxnSpPr>
          <p:nvPr/>
        </p:nvCxnSpPr>
        <p:spPr>
          <a:xfrm flipV="1">
            <a:off x="3270904" y="3151887"/>
            <a:ext cx="1960853" cy="941822"/>
          </a:xfrm>
          <a:prstGeom prst="straightConnector1">
            <a:avLst/>
          </a:prstGeom>
          <a:ln w="1047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B7202E-CB56-484B-B448-D9BACBA3A865}"/>
              </a:ext>
            </a:extLst>
          </p:cNvPr>
          <p:cNvCxnSpPr>
            <a:cxnSpLocks/>
          </p:cNvCxnSpPr>
          <p:nvPr/>
        </p:nvCxnSpPr>
        <p:spPr>
          <a:xfrm flipH="1" flipV="1">
            <a:off x="7270230" y="3224503"/>
            <a:ext cx="1873770" cy="869206"/>
          </a:xfrm>
          <a:prstGeom prst="straightConnector1">
            <a:avLst/>
          </a:prstGeom>
          <a:ln w="1047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172911-8361-4780-BCAE-8B9B1BEEBE4A}"/>
              </a:ext>
            </a:extLst>
          </p:cNvPr>
          <p:cNvSpPr txBox="1"/>
          <p:nvPr/>
        </p:nvSpPr>
        <p:spPr>
          <a:xfrm rot="1581866">
            <a:off x="7994282" y="3284580"/>
            <a:ext cx="68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Trust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D634D1-6456-4E84-9474-AC7432A56139}"/>
              </a:ext>
            </a:extLst>
          </p:cNvPr>
          <p:cNvSpPr txBox="1"/>
          <p:nvPr/>
        </p:nvSpPr>
        <p:spPr>
          <a:xfrm rot="20080683">
            <a:off x="3795514" y="3207063"/>
            <a:ext cx="68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Trust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8D31924-B0E0-4855-AD08-A29323A1BD59}"/>
              </a:ext>
            </a:extLst>
          </p:cNvPr>
          <p:cNvCxnSpPr>
            <a:cxnSpLocks/>
          </p:cNvCxnSpPr>
          <p:nvPr/>
        </p:nvCxnSpPr>
        <p:spPr>
          <a:xfrm>
            <a:off x="3322088" y="4928888"/>
            <a:ext cx="5691013" cy="0"/>
          </a:xfrm>
          <a:prstGeom prst="straightConnector1">
            <a:avLst/>
          </a:prstGeom>
          <a:ln w="1047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D79C5830-5996-431A-B407-708BDBA82EA0}"/>
              </a:ext>
            </a:extLst>
          </p:cNvPr>
          <p:cNvSpPr/>
          <p:nvPr/>
        </p:nvSpPr>
        <p:spPr>
          <a:xfrm>
            <a:off x="560029" y="2083634"/>
            <a:ext cx="3847079" cy="922974"/>
          </a:xfrm>
          <a:prstGeom prst="wedgeRoundRectCallout">
            <a:avLst>
              <a:gd name="adj1" fmla="val -2390"/>
              <a:gd name="adj2" fmla="val 137305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7. Gives a message with its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   signature, her cert, to </a:t>
            </a:r>
            <a:r>
              <a:rPr lang="en-US" altLang="ko-KR" dirty="0">
                <a:solidFill>
                  <a:schemeClr val="tx1"/>
                </a:solidFill>
              </a:rPr>
              <a:t>Bob 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F24907-1C23-41CD-A0F3-E6C5F1ACCC06}"/>
              </a:ext>
            </a:extLst>
          </p:cNvPr>
          <p:cNvSpPr/>
          <p:nvPr/>
        </p:nvSpPr>
        <p:spPr>
          <a:xfrm>
            <a:off x="5464848" y="3244334"/>
            <a:ext cx="164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(a kind of CA)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6BD284-7E73-41B0-81A3-D10692FBB3ED}"/>
              </a:ext>
            </a:extLst>
          </p:cNvPr>
          <p:cNvSpPr txBox="1"/>
          <p:nvPr/>
        </p:nvSpPr>
        <p:spPr>
          <a:xfrm>
            <a:off x="5714524" y="450127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Suspect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65CE93-2F34-424F-9AD4-EC4FB3E75CAE}"/>
              </a:ext>
            </a:extLst>
          </p:cNvPr>
          <p:cNvSpPr txBox="1"/>
          <p:nvPr/>
        </p:nvSpPr>
        <p:spPr>
          <a:xfrm>
            <a:off x="1988931" y="5575592"/>
            <a:ext cx="98456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/>
              <a:t>(Signer)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CA394A-12F7-4EB0-88B7-5CA04FDE8A68}"/>
              </a:ext>
            </a:extLst>
          </p:cNvPr>
          <p:cNvSpPr txBox="1"/>
          <p:nvPr/>
        </p:nvSpPr>
        <p:spPr>
          <a:xfrm>
            <a:off x="9296850" y="5574473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(Verifier)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1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 dirty="0"/>
              <a:t>HW scenario (5/5)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C78155-70CE-4240-8B20-BD34BF2FC5E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B97BC-4D41-4AF8-B310-7D70CCEBDAAD}"/>
              </a:ext>
            </a:extLst>
          </p:cNvPr>
          <p:cNvSpPr txBox="1"/>
          <p:nvPr/>
        </p:nvSpPr>
        <p:spPr>
          <a:xfrm>
            <a:off x="9428943" y="5206602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9" name="그래픽 17">
            <a:extLst>
              <a:ext uri="{FF2B5EF4-FFF2-40B4-BE49-F238E27FC236}">
                <a16:creationId xmlns:a16="http://schemas.microsoft.com/office/drawing/2014/main" id="{A4E5D317-6C77-458D-9E80-F0F2657D6E20}"/>
              </a:ext>
            </a:extLst>
          </p:cNvPr>
          <p:cNvGrpSpPr/>
          <p:nvPr/>
        </p:nvGrpSpPr>
        <p:grpSpPr>
          <a:xfrm>
            <a:off x="1664338" y="3981659"/>
            <a:ext cx="1514561" cy="1594275"/>
            <a:chOff x="570399" y="2070531"/>
            <a:chExt cx="1514561" cy="1594275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62601DC-5B98-4F88-B381-5A859999253F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F8F6271-96E2-468D-9741-1898BAC02E34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BFEBCA-1DF4-420D-92D2-24AAD6D18C3F}"/>
              </a:ext>
            </a:extLst>
          </p:cNvPr>
          <p:cNvSpPr txBox="1"/>
          <p:nvPr/>
        </p:nvSpPr>
        <p:spPr>
          <a:xfrm>
            <a:off x="2082156" y="5133986"/>
            <a:ext cx="71526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Alice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1" name="그래픽 17">
            <a:extLst>
              <a:ext uri="{FF2B5EF4-FFF2-40B4-BE49-F238E27FC236}">
                <a16:creationId xmlns:a16="http://schemas.microsoft.com/office/drawing/2014/main" id="{F88DFAAA-9410-4EC6-9602-EC2A817571D3}"/>
              </a:ext>
            </a:extLst>
          </p:cNvPr>
          <p:cNvGrpSpPr/>
          <p:nvPr/>
        </p:nvGrpSpPr>
        <p:grpSpPr>
          <a:xfrm>
            <a:off x="9013101" y="3981659"/>
            <a:ext cx="1514561" cy="1594275"/>
            <a:chOff x="570399" y="2070531"/>
            <a:chExt cx="1514561" cy="1594275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B31156E-8977-4517-9706-E6187E1F4A02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1F4DF78-AF32-4F54-9D32-66703EA352C7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B967149-1263-4D15-94BD-ED1A84DF07AE}"/>
              </a:ext>
            </a:extLst>
          </p:cNvPr>
          <p:cNvSpPr txBox="1"/>
          <p:nvPr/>
        </p:nvSpPr>
        <p:spPr>
          <a:xfrm>
            <a:off x="9505365" y="5133986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FD5026-D9AE-47C2-8A63-BD65A546E89A}"/>
              </a:ext>
            </a:extLst>
          </p:cNvPr>
          <p:cNvSpPr txBox="1"/>
          <p:nvPr/>
        </p:nvSpPr>
        <p:spPr>
          <a:xfrm>
            <a:off x="5889015" y="2855170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8" name="그래픽 17">
            <a:extLst>
              <a:ext uri="{FF2B5EF4-FFF2-40B4-BE49-F238E27FC236}">
                <a16:creationId xmlns:a16="http://schemas.microsoft.com/office/drawing/2014/main" id="{ABE3B9C6-112C-442C-8C18-FDDD94FA4AD4}"/>
              </a:ext>
            </a:extLst>
          </p:cNvPr>
          <p:cNvGrpSpPr/>
          <p:nvPr/>
        </p:nvGrpSpPr>
        <p:grpSpPr>
          <a:xfrm>
            <a:off x="5473173" y="1630227"/>
            <a:ext cx="1514561" cy="1594275"/>
            <a:chOff x="570399" y="2070531"/>
            <a:chExt cx="1514561" cy="1594275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61F7AE3-87DA-4602-AE09-D54325683CAA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94DF24F-94FF-4527-9FE2-ACCB8B4037E0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B36D8E6-7349-4B04-9C59-EBEC169B30A8}"/>
              </a:ext>
            </a:extLst>
          </p:cNvPr>
          <p:cNvSpPr txBox="1"/>
          <p:nvPr/>
        </p:nvSpPr>
        <p:spPr>
          <a:xfrm>
            <a:off x="5892404" y="2782554"/>
            <a:ext cx="75873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Carol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A71D273-DCC8-4377-BA7C-38C3B2DFA368}"/>
              </a:ext>
            </a:extLst>
          </p:cNvPr>
          <p:cNvCxnSpPr>
            <a:cxnSpLocks/>
          </p:cNvCxnSpPr>
          <p:nvPr/>
        </p:nvCxnSpPr>
        <p:spPr>
          <a:xfrm flipV="1">
            <a:off x="3270904" y="3151887"/>
            <a:ext cx="1960853" cy="941822"/>
          </a:xfrm>
          <a:prstGeom prst="straightConnector1">
            <a:avLst/>
          </a:prstGeom>
          <a:ln w="1047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B7202E-CB56-484B-B448-D9BACBA3A865}"/>
              </a:ext>
            </a:extLst>
          </p:cNvPr>
          <p:cNvCxnSpPr>
            <a:cxnSpLocks/>
          </p:cNvCxnSpPr>
          <p:nvPr/>
        </p:nvCxnSpPr>
        <p:spPr>
          <a:xfrm flipH="1" flipV="1">
            <a:off x="7270230" y="3224503"/>
            <a:ext cx="1873770" cy="869206"/>
          </a:xfrm>
          <a:prstGeom prst="straightConnector1">
            <a:avLst/>
          </a:prstGeom>
          <a:ln w="1047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172911-8361-4780-BCAE-8B9B1BEEBE4A}"/>
              </a:ext>
            </a:extLst>
          </p:cNvPr>
          <p:cNvSpPr txBox="1"/>
          <p:nvPr/>
        </p:nvSpPr>
        <p:spPr>
          <a:xfrm rot="1581866">
            <a:off x="7994282" y="3284580"/>
            <a:ext cx="68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Trust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D634D1-6456-4E84-9474-AC7432A56139}"/>
              </a:ext>
            </a:extLst>
          </p:cNvPr>
          <p:cNvSpPr txBox="1"/>
          <p:nvPr/>
        </p:nvSpPr>
        <p:spPr>
          <a:xfrm rot="20080683">
            <a:off x="3795514" y="3207063"/>
            <a:ext cx="68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Trust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8D31924-B0E0-4855-AD08-A29323A1BD59}"/>
              </a:ext>
            </a:extLst>
          </p:cNvPr>
          <p:cNvCxnSpPr>
            <a:cxnSpLocks/>
          </p:cNvCxnSpPr>
          <p:nvPr/>
        </p:nvCxnSpPr>
        <p:spPr>
          <a:xfrm>
            <a:off x="3322088" y="4928888"/>
            <a:ext cx="5691013" cy="0"/>
          </a:xfrm>
          <a:prstGeom prst="straightConnector1">
            <a:avLst/>
          </a:prstGeom>
          <a:ln w="104775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C969D21-45C7-4231-9A1F-43E7853776B4}"/>
              </a:ext>
            </a:extLst>
          </p:cNvPr>
          <p:cNvSpPr txBox="1"/>
          <p:nvPr/>
        </p:nvSpPr>
        <p:spPr>
          <a:xfrm>
            <a:off x="5264824" y="4501277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Trust by Carol</a:t>
            </a:r>
            <a:endParaRPr lang="ko-KR" altLang="en-US" dirty="0"/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D79C5830-5996-431A-B407-708BDBA82EA0}"/>
              </a:ext>
            </a:extLst>
          </p:cNvPr>
          <p:cNvSpPr/>
          <p:nvPr/>
        </p:nvSpPr>
        <p:spPr>
          <a:xfrm>
            <a:off x="6917524" y="1282066"/>
            <a:ext cx="4944623" cy="1578549"/>
          </a:xfrm>
          <a:prstGeom prst="wedgeRoundRectCallout">
            <a:avLst>
              <a:gd name="adj1" fmla="val 8665"/>
              <a:gd name="adj2" fmla="val 114890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8. Reads the message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9. Verifies the message with </a:t>
            </a:r>
            <a:r>
              <a:rPr lang="en-US" altLang="ko-KR">
                <a:solidFill>
                  <a:schemeClr val="tx1"/>
                </a:solidFill>
              </a:rPr>
              <a:t>its signature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   using Alice’s public key in her cert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en-US" altLang="ko-KR">
                <a:solidFill>
                  <a:schemeClr val="tx1"/>
                </a:solidFill>
              </a:rPr>
              <a:t>. Verifies Alice’s cert with Carol’s cert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FC72D6-E82D-4755-8D30-F1AB1196EC81}"/>
              </a:ext>
            </a:extLst>
          </p:cNvPr>
          <p:cNvSpPr/>
          <p:nvPr/>
        </p:nvSpPr>
        <p:spPr>
          <a:xfrm>
            <a:off x="5464848" y="3244334"/>
            <a:ext cx="164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(a kind of CA)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37D086-5E50-4685-9A85-B8C7B0E7F25F}"/>
              </a:ext>
            </a:extLst>
          </p:cNvPr>
          <p:cNvSpPr txBox="1"/>
          <p:nvPr/>
        </p:nvSpPr>
        <p:spPr>
          <a:xfrm>
            <a:off x="3832795" y="4961840"/>
            <a:ext cx="492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(If a trust anchor from Alice reaches to Carol)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D6246C-7156-4828-8B81-47B5E6D155B2}"/>
              </a:ext>
            </a:extLst>
          </p:cNvPr>
          <p:cNvSpPr txBox="1"/>
          <p:nvPr/>
        </p:nvSpPr>
        <p:spPr>
          <a:xfrm>
            <a:off x="1988931" y="5575592"/>
            <a:ext cx="98456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/>
              <a:t>(Signer)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073E7B-6623-47F1-A554-9FB3FB96F4DF}"/>
              </a:ext>
            </a:extLst>
          </p:cNvPr>
          <p:cNvSpPr txBox="1"/>
          <p:nvPr/>
        </p:nvSpPr>
        <p:spPr>
          <a:xfrm>
            <a:off x="9296850" y="5574473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(Verifier)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8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6497</TotalTime>
  <Words>1363</Words>
  <Application>Microsoft Office PowerPoint</Application>
  <PresentationFormat>와이드스크린</PresentationFormat>
  <Paragraphs>238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나눔스퀘어_ac Bold</vt:lpstr>
      <vt:lpstr>나눔스퀘어라운드 Bold</vt:lpstr>
      <vt:lpstr>나눔스퀘어라운드 Regular</vt:lpstr>
      <vt:lpstr>맑은 고딕</vt:lpstr>
      <vt:lpstr>Arial</vt:lpstr>
      <vt:lpstr>Wingdings</vt:lpstr>
      <vt:lpstr>Office 테마</vt:lpstr>
      <vt:lpstr>RSAwithSHA256 Signing &amp; Verifying </vt:lpstr>
      <vt:lpstr>Contents</vt:lpstr>
      <vt:lpstr>Acronym &amp; Terminology</vt:lpstr>
      <vt:lpstr>HW Goals</vt:lpstr>
      <vt:lpstr>HW scenario (1/5)</vt:lpstr>
      <vt:lpstr>HW scenario (2/5)</vt:lpstr>
      <vt:lpstr>HW scenario (3/5)</vt:lpstr>
      <vt:lpstr>HW scenario (4/5)</vt:lpstr>
      <vt:lpstr>HW scenario (5/5)</vt:lpstr>
      <vt:lpstr>OpenSSL</vt:lpstr>
      <vt:lpstr>Preconditions</vt:lpstr>
      <vt:lpstr>Demonstration (1/4)</vt:lpstr>
      <vt:lpstr>Demonstration (2/4)</vt:lpstr>
      <vt:lpstr>Demonstration (3/4)</vt:lpstr>
      <vt:lpstr>Demonstration (4/4)</vt:lpstr>
      <vt:lpstr>HW Notice &amp; Guide (1/3)</vt:lpstr>
      <vt:lpstr>HW Notice &amp; Guide (2/3)</vt:lpstr>
      <vt:lpstr>HW Notice &amp; Guide (3/3)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이성민</dc:creator>
  <cp:lastModifiedBy>Sungmin</cp:lastModifiedBy>
  <cp:revision>474</cp:revision>
  <dcterms:created xsi:type="dcterms:W3CDTF">2021-03-02T14:50:59Z</dcterms:created>
  <dcterms:modified xsi:type="dcterms:W3CDTF">2021-05-07T08:05:22Z</dcterms:modified>
</cp:coreProperties>
</file>