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59" r:id="rId3"/>
    <p:sldId id="356" r:id="rId4"/>
    <p:sldId id="357" r:id="rId5"/>
    <p:sldId id="358" r:id="rId6"/>
    <p:sldId id="29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94A2358-AFF4-4DC2-9119-EED8BB05F28B}">
          <p14:sldIdLst>
            <p14:sldId id="256"/>
            <p14:sldId id="359"/>
            <p14:sldId id="356"/>
            <p14:sldId id="357"/>
            <p14:sldId id="358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99CC"/>
    <a:srgbClr val="FF7C80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8" autoAdjust="0"/>
    <p:restoredTop sz="81106" autoAdjust="0"/>
  </p:normalViewPr>
  <p:slideViewPr>
    <p:cSldViewPr snapToGrid="0">
      <p:cViewPr varScale="1">
        <p:scale>
          <a:sx n="90" d="100"/>
          <a:sy n="90" d="100"/>
        </p:scale>
        <p:origin x="684" y="9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7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90954F-33D8-4719-98E4-2E7B4122D2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F79483-B823-4EB1-9256-188EA6A71D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F9856-8687-46D5-82D2-2DB3CACB0C7B}" type="datetimeFigureOut">
              <a:rPr lang="ko-KR" altLang="en-US" smtClean="0"/>
              <a:t>2021-09-29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A80E0C-DF4A-4194-AA73-D92027FF32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9F9F3F-1331-4AB4-9EA6-BC0BEE88D7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07C63-71E6-406A-B907-18E8F6614A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876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83E9F-D4BA-4234-903A-1A301C24C0F5}" type="datetimeFigureOut">
              <a:rPr lang="ko-KR" altLang="en-US" smtClean="0"/>
              <a:t>2021-09-29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4E75-9709-4169-ACDB-F29CE41231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13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60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3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09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34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90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DBF1-7AB4-43E9-8CE2-8CB4B5624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23CAE-B96A-41F1-A95F-619F47D14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1AEBC-457A-4C29-A4C4-40121EAE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195-1866-40F9-B513-9578A0045E8A}" type="datetime1">
              <a:rPr lang="ko-KR" altLang="en-US" smtClean="0"/>
              <a:t>2021-09-29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DB0B14-3A92-4E5E-89B1-4176174E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8DD6A-7EE8-4BA2-A71E-4C660E67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4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13419-E852-4309-AC0E-3C63D26A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CD63C-0633-458F-BB73-603D6AE4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71463" indent="-271463">
              <a:buFont typeface="Wingdings" panose="05000000000000000000" pitchFamily="2" charset="2"/>
              <a:buChar char="§"/>
              <a:defRPr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533400" indent="-261938"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 marL="806450" indent="-273050">
              <a:buFontTx/>
              <a:buNone/>
              <a:defRPr sz="18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 marL="1371600" indent="-565150">
              <a:buNone/>
              <a:defRPr sz="16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>
              <a:def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en-US" altLang="ko-KR" dirty="0"/>
              <a:t>-  </a:t>
            </a:r>
            <a:r>
              <a:rPr lang="ko-KR" altLang="en-US" dirty="0"/>
              <a:t>세번째 수준</a:t>
            </a:r>
          </a:p>
          <a:p>
            <a:pPr lvl="3"/>
            <a:r>
              <a:rPr lang="ko-KR" altLang="en-US" dirty="0" err="1"/>
              <a:t>ㆍ</a:t>
            </a:r>
            <a:r>
              <a:rPr lang="ko-KR" altLang="en-US" dirty="0"/>
              <a:t> 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F0030-5839-4949-B735-151F57F4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D1B1-A9D6-4DB1-BB76-DA69F1E55D92}" type="datetime1">
              <a:rPr lang="ko-KR" altLang="en-US" smtClean="0"/>
              <a:t>2021-09-29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02BB7-2B6D-40C6-87E9-390A0E5B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E251A-B7CE-4BCC-88B3-8CFE14E8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2000" y="6356350"/>
            <a:ext cx="431800" cy="365125"/>
          </a:xfrm>
        </p:spPr>
        <p:txBody>
          <a:bodyPr/>
          <a:lstStyle/>
          <a:p>
            <a:fld id="{A9C78155-70CE-4240-8B20-BD34BF2FC5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1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FC26A4-8118-4AD3-85BF-A570A962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C97BCC-D05F-4057-AEE7-5290D437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25D9F-ACE6-42A3-810E-CA2CAE49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F7C1-E46A-46AE-9ED2-90FF15DBDD5E}" type="datetime1">
              <a:rPr lang="ko-KR" altLang="en-US" smtClean="0"/>
              <a:t>2021-09-29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6DCFE-D600-40F9-8361-46F201BD4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340CC-3F9B-4418-9A8C-E4BA699DB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8155-70CE-4240-8B20-BD34BF2FC5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78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datasets/catalog/speech_commands?hl=k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42D84-D488-4D3B-8BC1-DDBC07B54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339" y="1122363"/>
            <a:ext cx="10795322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US" altLang="ko-KR" sz="3200" dirty="0"/>
            </a:br>
            <a:r>
              <a:rPr lang="en-US" altLang="ko-KR" sz="3200" dirty="0"/>
              <a:t>SMS: Secure Model Synchronization</a:t>
            </a:r>
            <a:br>
              <a:rPr lang="en-US" altLang="ko-KR" sz="3200" dirty="0"/>
            </a:br>
            <a:r>
              <a:rPr lang="en-US" altLang="ko-KR" sz="3200" dirty="0"/>
              <a:t>for Distributed Voice Learning</a:t>
            </a:r>
            <a:endParaRPr lang="ko-KR" altLang="en-US" sz="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5F3E31-6F04-4C88-A2C6-ACF9C1789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ko-KR" sz="2000" dirty="0">
              <a:cs typeface="+mj-cs"/>
            </a:endParaRPr>
          </a:p>
          <a:p>
            <a:r>
              <a:rPr lang="en-US" altLang="ko-KR" dirty="0"/>
              <a:t>Sungmin Lee </a:t>
            </a:r>
            <a:r>
              <a:rPr lang="en-US" altLang="ko-KR" sz="2200" dirty="0"/>
              <a:t>(Sungmin@snu.ac.kr)</a:t>
            </a:r>
          </a:p>
          <a:p>
            <a:r>
              <a:rPr lang="en-US" altLang="ko-KR" sz="2000" dirty="0"/>
              <a:t>Network Convergence and Security Laboratory</a:t>
            </a:r>
          </a:p>
          <a:p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66DF9-F930-4D07-BF9A-D2AD8A9E4B8C}"/>
              </a:ext>
            </a:extLst>
          </p:cNvPr>
          <p:cNvSpPr txBox="1"/>
          <p:nvPr/>
        </p:nvSpPr>
        <p:spPr>
          <a:xfrm>
            <a:off x="2604974" y="2052088"/>
            <a:ext cx="558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21-2S SKT AI class - Team Assignment Idea sharing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58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42D84-D488-4D3B-8BC1-DDBC07B54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339" y="1122363"/>
            <a:ext cx="10795322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US" altLang="ko-KR" sz="3200" dirty="0"/>
            </a:br>
            <a:r>
              <a:rPr lang="en-US" altLang="ko-KR" sz="3200" dirty="0"/>
              <a:t>SOTAMS: Secure Over The Air Model Synchronization</a:t>
            </a:r>
            <a:br>
              <a:rPr lang="en-US" altLang="ko-KR" sz="3200" dirty="0"/>
            </a:br>
            <a:r>
              <a:rPr lang="en-US" altLang="ko-KR" sz="3200" dirty="0"/>
              <a:t>for Distributed Voice Learning</a:t>
            </a:r>
            <a:endParaRPr lang="ko-KR" altLang="en-US" sz="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5F3E31-6F04-4C88-A2C6-ACF9C1789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ko-KR" sz="2000" dirty="0">
              <a:cs typeface="+mj-cs"/>
            </a:endParaRPr>
          </a:p>
          <a:p>
            <a:r>
              <a:rPr lang="en-US" altLang="ko-KR" dirty="0"/>
              <a:t>Sungmin Lee </a:t>
            </a:r>
            <a:r>
              <a:rPr lang="en-US" altLang="ko-KR" sz="2200" dirty="0"/>
              <a:t>(Sungmin@snu.ac.kr)</a:t>
            </a:r>
          </a:p>
          <a:p>
            <a:r>
              <a:rPr lang="en-US" altLang="ko-KR" sz="2000" dirty="0"/>
              <a:t>Network Convergence and Security Laboratory</a:t>
            </a:r>
          </a:p>
          <a:p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66DF9-F930-4D07-BF9A-D2AD8A9E4B8C}"/>
              </a:ext>
            </a:extLst>
          </p:cNvPr>
          <p:cNvSpPr txBox="1"/>
          <p:nvPr/>
        </p:nvSpPr>
        <p:spPr>
          <a:xfrm>
            <a:off x="2604974" y="2052088"/>
            <a:ext cx="558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21-2S SKT AI class - Team Assignment Idea sharing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77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207A8-8722-412E-807E-A5968E34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76352-B0AB-4F0F-9010-E97DB74A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9553" cy="4351338"/>
          </a:xfrm>
        </p:spPr>
        <p:txBody>
          <a:bodyPr wrap="none">
            <a:noAutofit/>
          </a:bodyPr>
          <a:lstStyle/>
          <a:p>
            <a:r>
              <a:rPr lang="en-US" altLang="ko-KR" dirty="0"/>
              <a:t>I’m moving, but an AI speaker is not moving. It is my secretary?</a:t>
            </a:r>
          </a:p>
          <a:p>
            <a:pPr lvl="1"/>
            <a:r>
              <a:rPr lang="en-US" altLang="ko-KR" dirty="0"/>
              <a:t>I don’t want to bring my AI speaker but I want to be served</a:t>
            </a:r>
          </a:p>
          <a:p>
            <a:pPr lvl="1"/>
            <a:r>
              <a:rPr lang="en-US" altLang="ko-KR" dirty="0"/>
              <a:t>What’s more, I don’t want to share my life to central server</a:t>
            </a:r>
          </a:p>
          <a:p>
            <a:pPr marL="271462" lvl="1" indent="0">
              <a:buNone/>
            </a:pPr>
            <a:endParaRPr lang="en-US" altLang="ko-KR" dirty="0"/>
          </a:p>
          <a:p>
            <a:r>
              <a:rPr lang="en-US" altLang="ko-KR" dirty="0"/>
              <a:t>Mobile device has various restrictions. So, this is not an answer.</a:t>
            </a:r>
          </a:p>
          <a:p>
            <a:pPr lvl="1"/>
            <a:r>
              <a:rPr lang="en-US" altLang="ko-KR" dirty="0"/>
              <a:t>Battery power, wireless network, computing power, privacy and security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Why don’t we scatter multiple AI speakers where I want to be served!</a:t>
            </a:r>
          </a:p>
          <a:p>
            <a:pPr lvl="1"/>
            <a:r>
              <a:rPr lang="en-US" altLang="ko-KR" dirty="0"/>
              <a:t>Also, I can train my personal model which is in my AI speakers</a:t>
            </a:r>
          </a:p>
          <a:p>
            <a:pPr lvl="1"/>
            <a:r>
              <a:rPr lang="en-US" altLang="ko-KR" dirty="0"/>
              <a:t>Raw voice data sharing can be risky for privacy-related laws (i.e., GDPR</a:t>
            </a:r>
            <a:r>
              <a:rPr lang="en-US" altLang="ko-KR" baseline="30000" dirty="0"/>
              <a:t>1)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3</a:t>
            </a:r>
            <a:r>
              <a:rPr lang="ko-KR" altLang="en-US" dirty="0"/>
              <a:t>법</a:t>
            </a:r>
            <a:r>
              <a:rPr lang="en-US" altLang="ko-KR" baseline="30000" dirty="0"/>
              <a:t>2)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So, Secure model synchronization is required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BEB6F-334C-48E4-9C63-D0759F60360E}"/>
              </a:ext>
            </a:extLst>
          </p:cNvPr>
          <p:cNvSpPr txBox="1"/>
          <p:nvPr/>
        </p:nvSpPr>
        <p:spPr>
          <a:xfrm>
            <a:off x="5926943" y="365125"/>
            <a:ext cx="579896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21-2S SKT AI class - Team Assignment Idea sharing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813DE-95B2-4394-A9D3-20CC8FF39DA2}"/>
              </a:ext>
            </a:extLst>
          </p:cNvPr>
          <p:cNvSpPr txBox="1"/>
          <p:nvPr/>
        </p:nvSpPr>
        <p:spPr>
          <a:xfrm>
            <a:off x="255168" y="6188165"/>
            <a:ext cx="682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https://namu.wiki/w/General%20Data%20Protection%20Regulation</a:t>
            </a:r>
          </a:p>
          <a:p>
            <a:r>
              <a:rPr lang="en-US" altLang="ko-KR" sz="1400" dirty="0"/>
              <a:t>2) https://namu.wiki/w/%EB%8D%B0%EC%9D%B4%ED%84%B0%203%EB%B2%95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239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207A8-8722-412E-807E-A5968E34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 &amp; Contribution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76352-B0AB-4F0F-9010-E97DB74A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9553" cy="4351338"/>
          </a:xfrm>
        </p:spPr>
        <p:txBody>
          <a:bodyPr wrap="none">
            <a:noAutofit/>
          </a:bodyPr>
          <a:lstStyle/>
          <a:p>
            <a:r>
              <a:rPr lang="en-US" altLang="ko-KR" dirty="0"/>
              <a:t>Single voice learning model is shared for multiple AI speakers</a:t>
            </a:r>
          </a:p>
          <a:p>
            <a:pPr lvl="1"/>
            <a:r>
              <a:rPr lang="en-US" altLang="ko-KR" dirty="0"/>
              <a:t>Serverless, distributed, and secure learning can be achieved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Contribution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12" name="그래픽 17">
            <a:extLst>
              <a:ext uri="{FF2B5EF4-FFF2-40B4-BE49-F238E27FC236}">
                <a16:creationId xmlns:a16="http://schemas.microsoft.com/office/drawing/2014/main" id="{3AF43CE4-8C58-42DF-BCE6-09C285889611}"/>
              </a:ext>
            </a:extLst>
          </p:cNvPr>
          <p:cNvGrpSpPr/>
          <p:nvPr/>
        </p:nvGrpSpPr>
        <p:grpSpPr>
          <a:xfrm>
            <a:off x="1667736" y="3698564"/>
            <a:ext cx="903659" cy="951220"/>
            <a:chOff x="570399" y="2070531"/>
            <a:chExt cx="1514561" cy="1594275"/>
          </a:xfrm>
          <a:solidFill>
            <a:schemeClr val="tx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3100A17-999E-4691-854D-71043E34A5E8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59EF0953-F6C6-4D28-AF07-5686CE7666FB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35619D0-9BED-4AAF-86AB-3F1D06FD6AF2}"/>
              </a:ext>
            </a:extLst>
          </p:cNvPr>
          <p:cNvSpPr/>
          <p:nvPr/>
        </p:nvSpPr>
        <p:spPr>
          <a:xfrm>
            <a:off x="1210681" y="3513898"/>
            <a:ext cx="2925889" cy="26846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314399-2030-4E72-9487-112684A5CBC7}"/>
              </a:ext>
            </a:extLst>
          </p:cNvPr>
          <p:cNvSpPr txBox="1"/>
          <p:nvPr/>
        </p:nvSpPr>
        <p:spPr>
          <a:xfrm flipH="1">
            <a:off x="3022506" y="3513898"/>
            <a:ext cx="87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6B7B917-29CB-4EF9-A1B2-46511685304A}"/>
              </a:ext>
            </a:extLst>
          </p:cNvPr>
          <p:cNvGrpSpPr/>
          <p:nvPr/>
        </p:nvGrpSpPr>
        <p:grpSpPr>
          <a:xfrm>
            <a:off x="1743888" y="5045176"/>
            <a:ext cx="729343" cy="881743"/>
            <a:chOff x="1743888" y="5158513"/>
            <a:chExt cx="729343" cy="881743"/>
          </a:xfrm>
        </p:grpSpPr>
        <p:sp>
          <p:nvSpPr>
            <p:cNvPr id="15" name="순서도: 자기 디스크 14">
              <a:extLst>
                <a:ext uri="{FF2B5EF4-FFF2-40B4-BE49-F238E27FC236}">
                  <a16:creationId xmlns:a16="http://schemas.microsoft.com/office/drawing/2014/main" id="{0A92A4E0-1D0D-408C-B013-95DD00068453}"/>
                </a:ext>
              </a:extLst>
            </p:cNvPr>
            <p:cNvSpPr/>
            <p:nvPr/>
          </p:nvSpPr>
          <p:spPr>
            <a:xfrm>
              <a:off x="1743888" y="5158513"/>
              <a:ext cx="729343" cy="881743"/>
            </a:xfrm>
            <a:prstGeom prst="flowChartMagneticDisk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F518A7C-5AC0-4C10-BA6B-116A7F7890D8}"/>
                </a:ext>
              </a:extLst>
            </p:cNvPr>
            <p:cNvSpPr/>
            <p:nvPr/>
          </p:nvSpPr>
          <p:spPr>
            <a:xfrm>
              <a:off x="1924049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92DBC2E-3C3A-41DD-958F-F5FDF993EB2B}"/>
                </a:ext>
              </a:extLst>
            </p:cNvPr>
            <p:cNvSpPr/>
            <p:nvPr/>
          </p:nvSpPr>
          <p:spPr>
            <a:xfrm>
              <a:off x="2080593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1582DD-ABA8-4435-BAA2-75731DAF3BF7}"/>
                </a:ext>
              </a:extLst>
            </p:cNvPr>
            <p:cNvSpPr/>
            <p:nvPr/>
          </p:nvSpPr>
          <p:spPr>
            <a:xfrm>
              <a:off x="2240912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DB034B6-EBC6-499D-BA89-FEF4E75EBF0E}"/>
                </a:ext>
              </a:extLst>
            </p:cNvPr>
            <p:cNvGrpSpPr/>
            <p:nvPr/>
          </p:nvGrpSpPr>
          <p:grpSpPr>
            <a:xfrm>
              <a:off x="1795460" y="5692619"/>
              <a:ext cx="457237" cy="36000"/>
              <a:chOff x="1795460" y="5692619"/>
              <a:chExt cx="457237" cy="36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96B8DF94-6676-4BED-9980-7DE0FAB4174F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F4C23C0-04CB-48D9-B63B-D6379B8858D8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44F1C898-04A7-4BAD-8D98-3E33D9D28D4F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B20097D-FDBA-40EC-9516-1DC3F2A6C41A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982C6541-FD63-42DD-B313-F7787E16EDC0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28952AFE-9BFC-4499-BBB9-D87414789502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9E88D3C-EF6D-43F7-A338-37429CB6FFB9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F2252DD-2B98-44A0-8673-A840C10224D6}"/>
                </a:ext>
              </a:extLst>
            </p:cNvPr>
            <p:cNvGrpSpPr/>
            <p:nvPr/>
          </p:nvGrpSpPr>
          <p:grpSpPr>
            <a:xfrm>
              <a:off x="1795460" y="5762857"/>
              <a:ext cx="457237" cy="36000"/>
              <a:chOff x="1795460" y="5692619"/>
              <a:chExt cx="457237" cy="360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91607A1-C86F-45DC-BD43-B7D411988A8A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73FFEB87-F57F-48FA-83FE-1C4405602A5D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32E9674-9AB2-4E0C-A1F6-8B768979A8CD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FB226131-748E-4F2B-8CF5-A57F1983E5E6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1A3DD9CA-D55D-4E4C-95A5-DF29453522FC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A29BBE8-1CF1-413E-8F14-07D83E509AE3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33F4218-5290-482E-9A94-6D49406739BC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250A09A-50CA-4BC1-B12E-5244D2FF91F3}"/>
                </a:ext>
              </a:extLst>
            </p:cNvPr>
            <p:cNvGrpSpPr/>
            <p:nvPr/>
          </p:nvGrpSpPr>
          <p:grpSpPr>
            <a:xfrm>
              <a:off x="1795460" y="5833095"/>
              <a:ext cx="457237" cy="36000"/>
              <a:chOff x="1795460" y="5692619"/>
              <a:chExt cx="457237" cy="3600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927D86D1-D7A5-4E49-8E96-3C90D098C659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94472545-314C-40CD-A1CD-AED6CE3D5A42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F9B58A96-891E-403B-A111-C6B7C56C0618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A7B2BBA-DB28-43F4-B094-AB481150D77B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05E1A904-8593-4E2F-82B5-D4A47E998B98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3536A08-240A-44DA-A8ED-AE25AA0A9596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24CD4F3B-887D-43A4-BD11-B2CB5C384787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1FC37099-7AB6-42F1-839E-296310AF0A20}"/>
                </a:ext>
              </a:extLst>
            </p:cNvPr>
            <p:cNvGrpSpPr/>
            <p:nvPr/>
          </p:nvGrpSpPr>
          <p:grpSpPr>
            <a:xfrm>
              <a:off x="1795460" y="5903333"/>
              <a:ext cx="457237" cy="36000"/>
              <a:chOff x="1795460" y="5692619"/>
              <a:chExt cx="457237" cy="36000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C235A5AA-927E-436F-B8F7-5FE68CD3116A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B13AC7E-A9A5-45F6-BD05-673636717DEF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D7F7F9EC-37C1-4A59-A067-FC2947EFA1F5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DC8E796-C992-4BDA-809F-B2211426DDF7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CED673CD-49B8-432B-AC21-E2F5880A661E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CB51BC9A-CEDD-4372-A864-D306026FE50F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C60C374E-2B39-4250-B4D2-C5D5A0A32DAB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9" name="말풍선: 모서리가 둥근 사각형 58">
            <a:extLst>
              <a:ext uri="{FF2B5EF4-FFF2-40B4-BE49-F238E27FC236}">
                <a16:creationId xmlns:a16="http://schemas.microsoft.com/office/drawing/2014/main" id="{A89B7F0E-54DE-4EF8-A930-630FCE0FBF82}"/>
              </a:ext>
            </a:extLst>
          </p:cNvPr>
          <p:cNvSpPr/>
          <p:nvPr/>
        </p:nvSpPr>
        <p:spPr>
          <a:xfrm>
            <a:off x="2810109" y="3962412"/>
            <a:ext cx="1002756" cy="604145"/>
          </a:xfrm>
          <a:prstGeom prst="wedgeRoundRectCallout">
            <a:avLst>
              <a:gd name="adj1" fmla="val -83108"/>
              <a:gd name="adj2" fmla="val -2978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You are 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a can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0" name="말풍선: 모서리가 둥근 사각형 239">
            <a:extLst>
              <a:ext uri="{FF2B5EF4-FFF2-40B4-BE49-F238E27FC236}">
                <a16:creationId xmlns:a16="http://schemas.microsoft.com/office/drawing/2014/main" id="{F9E3020E-0A4C-4EA7-9796-8DD784EAC138}"/>
              </a:ext>
            </a:extLst>
          </p:cNvPr>
          <p:cNvSpPr/>
          <p:nvPr/>
        </p:nvSpPr>
        <p:spPr>
          <a:xfrm>
            <a:off x="2810109" y="4954864"/>
            <a:ext cx="1002756" cy="604145"/>
          </a:xfrm>
          <a:prstGeom prst="wedgeRoundRectCallout">
            <a:avLst>
              <a:gd name="adj1" fmla="val -75324"/>
              <a:gd name="adj2" fmla="val -764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Yes, I can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1" name="말풍선: 모서리가 둥근 사각형 240">
            <a:extLst>
              <a:ext uri="{FF2B5EF4-FFF2-40B4-BE49-F238E27FC236}">
                <a16:creationId xmlns:a16="http://schemas.microsoft.com/office/drawing/2014/main" id="{C4E7DB3B-9CB5-41A3-BC88-CA09EE8F615B}"/>
              </a:ext>
            </a:extLst>
          </p:cNvPr>
          <p:cNvSpPr/>
          <p:nvPr/>
        </p:nvSpPr>
        <p:spPr>
          <a:xfrm>
            <a:off x="6504209" y="4954864"/>
            <a:ext cx="1002756" cy="604145"/>
          </a:xfrm>
          <a:prstGeom prst="wedgeRoundRectCallout">
            <a:avLst>
              <a:gd name="adj1" fmla="val -74212"/>
              <a:gd name="adj2" fmla="val -25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How dare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you?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2" name="말풍선: 모서리가 둥근 사각형 241">
            <a:extLst>
              <a:ext uri="{FF2B5EF4-FFF2-40B4-BE49-F238E27FC236}">
                <a16:creationId xmlns:a16="http://schemas.microsoft.com/office/drawing/2014/main" id="{9FBADCEA-E3B5-4D00-821A-C174738D2505}"/>
              </a:ext>
            </a:extLst>
          </p:cNvPr>
          <p:cNvSpPr/>
          <p:nvPr/>
        </p:nvSpPr>
        <p:spPr>
          <a:xfrm>
            <a:off x="10173788" y="4954864"/>
            <a:ext cx="1002756" cy="604145"/>
          </a:xfrm>
          <a:prstGeom prst="wedgeRoundRectCallout">
            <a:avLst>
              <a:gd name="adj1" fmla="val -74212"/>
              <a:gd name="adj2" fmla="val -764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Don’t say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bad word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FCD1CDEF-3968-4154-93E6-9AA5EE275C28}"/>
              </a:ext>
            </a:extLst>
          </p:cNvPr>
          <p:cNvGrpSpPr/>
          <p:nvPr/>
        </p:nvGrpSpPr>
        <p:grpSpPr>
          <a:xfrm>
            <a:off x="4896623" y="3513898"/>
            <a:ext cx="2925889" cy="2684664"/>
            <a:chOff x="4935188" y="3461656"/>
            <a:chExt cx="2925889" cy="2850243"/>
          </a:xfrm>
        </p:grpSpPr>
        <p:grpSp>
          <p:nvGrpSpPr>
            <p:cNvPr id="60" name="그래픽 17">
              <a:extLst>
                <a:ext uri="{FF2B5EF4-FFF2-40B4-BE49-F238E27FC236}">
                  <a16:creationId xmlns:a16="http://schemas.microsoft.com/office/drawing/2014/main" id="{59AC7EA0-B88E-4E5E-B991-91D80514FD5F}"/>
                </a:ext>
              </a:extLst>
            </p:cNvPr>
            <p:cNvGrpSpPr/>
            <p:nvPr/>
          </p:nvGrpSpPr>
          <p:grpSpPr>
            <a:xfrm>
              <a:off x="5392243" y="3811901"/>
              <a:ext cx="903659" cy="951220"/>
              <a:chOff x="570399" y="2070531"/>
              <a:chExt cx="1514561" cy="1594275"/>
            </a:xfrm>
            <a:solidFill>
              <a:schemeClr val="tx1"/>
            </a:solidFill>
          </p:grpSpPr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D53F3D54-BC74-4AEE-BBFE-34896CE53DFC}"/>
                  </a:ext>
                </a:extLst>
              </p:cNvPr>
              <p:cNvSpPr/>
              <p:nvPr/>
            </p:nvSpPr>
            <p:spPr>
              <a:xfrm>
                <a:off x="884272" y="2070531"/>
                <a:ext cx="876851" cy="876851"/>
              </a:xfrm>
              <a:custGeom>
                <a:avLst/>
                <a:gdLst>
                  <a:gd name="connsiteX0" fmla="*/ 856923 w 876851"/>
                  <a:gd name="connsiteY0" fmla="*/ 458354 h 876851"/>
                  <a:gd name="connsiteX1" fmla="*/ 458354 w 876851"/>
                  <a:gd name="connsiteY1" fmla="*/ 856923 h 876851"/>
                  <a:gd name="connsiteX2" fmla="*/ 59785 w 876851"/>
                  <a:gd name="connsiteY2" fmla="*/ 458354 h 876851"/>
                  <a:gd name="connsiteX3" fmla="*/ 458354 w 876851"/>
                  <a:gd name="connsiteY3" fmla="*/ 59785 h 876851"/>
                  <a:gd name="connsiteX4" fmla="*/ 856923 w 876851"/>
                  <a:gd name="connsiteY4" fmla="*/ 458354 h 87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851" h="876851">
                    <a:moveTo>
                      <a:pt x="856923" y="458354"/>
                    </a:moveTo>
                    <a:cubicBezTo>
                      <a:pt x="856923" y="678478"/>
                      <a:pt x="678478" y="856923"/>
                      <a:pt x="458354" y="856923"/>
                    </a:cubicBezTo>
                    <a:cubicBezTo>
                      <a:pt x="238231" y="856923"/>
                      <a:pt x="59785" y="678478"/>
                      <a:pt x="59785" y="458354"/>
                    </a:cubicBezTo>
                    <a:cubicBezTo>
                      <a:pt x="59785" y="238231"/>
                      <a:pt x="238231" y="59785"/>
                      <a:pt x="458354" y="59785"/>
                    </a:cubicBezTo>
                    <a:cubicBezTo>
                      <a:pt x="678478" y="59785"/>
                      <a:pt x="856923" y="238231"/>
                      <a:pt x="856923" y="4583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3ED32EA0-CA32-45BE-B77F-809E4F86FE5B}"/>
                  </a:ext>
                </a:extLst>
              </p:cNvPr>
              <p:cNvSpPr/>
              <p:nvPr/>
            </p:nvSpPr>
            <p:spPr>
              <a:xfrm>
                <a:off x="570399" y="2787955"/>
                <a:ext cx="1514561" cy="876851"/>
              </a:xfrm>
              <a:custGeom>
                <a:avLst/>
                <a:gdLst>
                  <a:gd name="connsiteX0" fmla="*/ 772227 w 1514561"/>
                  <a:gd name="connsiteY0" fmla="*/ 59785 h 876851"/>
                  <a:gd name="connsiteX1" fmla="*/ 485752 w 1514561"/>
                  <a:gd name="connsiteY1" fmla="*/ 119571 h 876851"/>
                  <a:gd name="connsiteX2" fmla="*/ 59785 w 1514561"/>
                  <a:gd name="connsiteY2" fmla="*/ 697495 h 876851"/>
                  <a:gd name="connsiteX3" fmla="*/ 214231 w 1514561"/>
                  <a:gd name="connsiteY3" fmla="*/ 856923 h 876851"/>
                  <a:gd name="connsiteX4" fmla="*/ 1330223 w 1514561"/>
                  <a:gd name="connsiteY4" fmla="*/ 856923 h 876851"/>
                  <a:gd name="connsiteX5" fmla="*/ 1484708 w 1514561"/>
                  <a:gd name="connsiteY5" fmla="*/ 697495 h 876851"/>
                  <a:gd name="connsiteX6" fmla="*/ 1058718 w 1514561"/>
                  <a:gd name="connsiteY6" fmla="*/ 119571 h 876851"/>
                  <a:gd name="connsiteX7" fmla="*/ 772227 w 1514561"/>
                  <a:gd name="connsiteY7" fmla="*/ 59785 h 87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14561" h="876851">
                    <a:moveTo>
                      <a:pt x="772227" y="59785"/>
                    </a:moveTo>
                    <a:cubicBezTo>
                      <a:pt x="670432" y="59785"/>
                      <a:pt x="573397" y="81228"/>
                      <a:pt x="485752" y="119571"/>
                    </a:cubicBezTo>
                    <a:cubicBezTo>
                      <a:pt x="255730" y="220169"/>
                      <a:pt x="88929" y="438186"/>
                      <a:pt x="59785" y="697495"/>
                    </a:cubicBezTo>
                    <a:cubicBezTo>
                      <a:pt x="59785" y="785579"/>
                      <a:pt x="126179" y="856923"/>
                      <a:pt x="214231" y="856923"/>
                    </a:cubicBezTo>
                    <a:lnTo>
                      <a:pt x="1330223" y="856923"/>
                    </a:lnTo>
                    <a:cubicBezTo>
                      <a:pt x="1418307" y="856923"/>
                      <a:pt x="1484708" y="785579"/>
                      <a:pt x="1484708" y="697495"/>
                    </a:cubicBezTo>
                    <a:cubicBezTo>
                      <a:pt x="1455533" y="438186"/>
                      <a:pt x="1288692" y="220169"/>
                      <a:pt x="1058718" y="119571"/>
                    </a:cubicBezTo>
                    <a:cubicBezTo>
                      <a:pt x="971033" y="81228"/>
                      <a:pt x="874021" y="59785"/>
                      <a:pt x="772227" y="597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AA5CA6DF-6CC5-412A-A2A3-7DE1A60520A6}"/>
                </a:ext>
              </a:extLst>
            </p:cNvPr>
            <p:cNvSpPr/>
            <p:nvPr/>
          </p:nvSpPr>
          <p:spPr>
            <a:xfrm>
              <a:off x="4935188" y="3461656"/>
              <a:ext cx="2925889" cy="28502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F11614D-00AC-4340-B4B8-E9066D46656A}"/>
                </a:ext>
              </a:extLst>
            </p:cNvPr>
            <p:cNvSpPr txBox="1"/>
            <p:nvPr/>
          </p:nvSpPr>
          <p:spPr>
            <a:xfrm flipH="1">
              <a:off x="6747013" y="3627235"/>
              <a:ext cx="879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Work</a:t>
              </a:r>
              <a:endParaRPr lang="ko-KR" altLang="en-US" dirty="0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7C17762-DCD9-4BBA-9D41-FF3D7B4B23C3}"/>
                </a:ext>
              </a:extLst>
            </p:cNvPr>
            <p:cNvGrpSpPr/>
            <p:nvPr/>
          </p:nvGrpSpPr>
          <p:grpSpPr>
            <a:xfrm>
              <a:off x="5468395" y="5158513"/>
              <a:ext cx="729343" cy="881743"/>
              <a:chOff x="1743888" y="5158513"/>
              <a:chExt cx="729343" cy="881743"/>
            </a:xfrm>
          </p:grpSpPr>
          <p:sp>
            <p:nvSpPr>
              <p:cNvPr id="66" name="순서도: 자기 디스크 65">
                <a:extLst>
                  <a:ext uri="{FF2B5EF4-FFF2-40B4-BE49-F238E27FC236}">
                    <a16:creationId xmlns:a16="http://schemas.microsoft.com/office/drawing/2014/main" id="{B19D4D6C-15AA-40BA-8CA0-D4ED58B9B669}"/>
                  </a:ext>
                </a:extLst>
              </p:cNvPr>
              <p:cNvSpPr/>
              <p:nvPr/>
            </p:nvSpPr>
            <p:spPr>
              <a:xfrm>
                <a:off x="1743888" y="5158513"/>
                <a:ext cx="729343" cy="881743"/>
              </a:xfrm>
              <a:prstGeom prst="flowChartMagneticDisk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7F1BAA7-9517-426E-A597-98B5DE4C6B44}"/>
                  </a:ext>
                </a:extLst>
              </p:cNvPr>
              <p:cNvSpPr/>
              <p:nvPr/>
            </p:nvSpPr>
            <p:spPr>
              <a:xfrm>
                <a:off x="1924049" y="526637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F8F86B30-6AE5-4FEA-81F9-DFDA048F68B7}"/>
                  </a:ext>
                </a:extLst>
              </p:cNvPr>
              <p:cNvSpPr/>
              <p:nvPr/>
            </p:nvSpPr>
            <p:spPr>
              <a:xfrm>
                <a:off x="2080593" y="526637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4523CCE6-B03A-4771-B2CA-951394CD6214}"/>
                  </a:ext>
                </a:extLst>
              </p:cNvPr>
              <p:cNvSpPr/>
              <p:nvPr/>
            </p:nvSpPr>
            <p:spPr>
              <a:xfrm>
                <a:off x="2240912" y="526637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D7B2E73F-0CCA-48BE-A4A1-89240BBD8034}"/>
                  </a:ext>
                </a:extLst>
              </p:cNvPr>
              <p:cNvGrpSpPr/>
              <p:nvPr/>
            </p:nvGrpSpPr>
            <p:grpSpPr>
              <a:xfrm>
                <a:off x="1795460" y="5692619"/>
                <a:ext cx="457237" cy="36000"/>
                <a:chOff x="1795460" y="5692619"/>
                <a:chExt cx="457237" cy="36000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585BE905-E648-4FE1-90A9-83F7E4F4FC02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5A347EEA-D874-424F-8123-95571EA08B1C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74D3CB96-1D8C-4670-BF31-07DC1B2091BA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69D032EC-262E-4003-BFBC-8C212EB9F09E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6079700B-0886-4AC1-A9DA-2282C9D3462A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0D797541-50D3-4991-B3A1-A165550CB725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E286C62A-D31B-47F3-B6F1-3AEA9184183D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6B1E120A-BE9A-4E87-B9AE-10A30D94830E}"/>
                  </a:ext>
                </a:extLst>
              </p:cNvPr>
              <p:cNvGrpSpPr/>
              <p:nvPr/>
            </p:nvGrpSpPr>
            <p:grpSpPr>
              <a:xfrm>
                <a:off x="1795460" y="5762857"/>
                <a:ext cx="457237" cy="36000"/>
                <a:chOff x="1795460" y="5692619"/>
                <a:chExt cx="457237" cy="36000"/>
              </a:xfrm>
            </p:grpSpPr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5BD74C2F-DD76-4D1F-8335-0BDE61AA53FA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7D6F4B23-5C93-4E33-A8AE-4B548E6491F1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B35C54AD-B42A-474F-B45C-844CC6C679F7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7EC296DA-FF8B-497B-AEED-85DA696796A2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950E360F-9A6A-469F-9D93-60E46ED9DACB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9EDD18A8-0987-47BD-919E-FD9AE95E78F1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0FA83D0A-017E-4807-B166-6B28D82CCFA0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94EC5095-14BC-413F-9A28-CE6923749B52}"/>
                  </a:ext>
                </a:extLst>
              </p:cNvPr>
              <p:cNvGrpSpPr/>
              <p:nvPr/>
            </p:nvGrpSpPr>
            <p:grpSpPr>
              <a:xfrm>
                <a:off x="1795460" y="5833095"/>
                <a:ext cx="457237" cy="36000"/>
                <a:chOff x="1795460" y="5692619"/>
                <a:chExt cx="457237" cy="36000"/>
              </a:xfrm>
            </p:grpSpPr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17EE2FC7-F8C9-4C35-8E80-09BC076FA3BA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D6FCEFF9-3D11-497B-A1AB-B698A00DF90F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359E9266-568E-4B16-84A7-DCD2B2899F57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5401DD24-BF71-44E3-A7CD-76FB96D321B6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CD2BD961-BD7D-436C-86E3-4011F3CA880D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A39B5EDA-7194-4FC9-A62D-6958EF796889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BE7CF939-1DC3-4D8D-9893-1079C22B513C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A75D536-9F9A-4682-B3C1-70FF80366F55}"/>
                  </a:ext>
                </a:extLst>
              </p:cNvPr>
              <p:cNvGrpSpPr/>
              <p:nvPr/>
            </p:nvGrpSpPr>
            <p:grpSpPr>
              <a:xfrm>
                <a:off x="1795460" y="5903333"/>
                <a:ext cx="457237" cy="36000"/>
                <a:chOff x="1795460" y="5692619"/>
                <a:chExt cx="457237" cy="36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FA1772D2-054D-421B-A800-40711B25E618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69482D7C-BFC8-4E1B-99DD-5263A2949F99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D80B3621-A502-47C8-AABD-12B9B4B78BC5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C9281FDF-4B89-4AC9-BA65-0B23B7EA1B7C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327FBDF7-378D-4B0F-8FA8-E982505BD4EC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0D079AF2-9D67-4B94-A9B6-2A24D6EEED52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437471C1-F6E0-4BB1-944C-280A97D0E169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02" name="말풍선: 모서리가 둥근 사각형 101">
              <a:extLst>
                <a:ext uri="{FF2B5EF4-FFF2-40B4-BE49-F238E27FC236}">
                  <a16:creationId xmlns:a16="http://schemas.microsoft.com/office/drawing/2014/main" id="{067C8BB2-C91C-4A84-BDBA-4A4C2B4AA65C}"/>
                </a:ext>
              </a:extLst>
            </p:cNvPr>
            <p:cNvSpPr/>
            <p:nvPr/>
          </p:nvSpPr>
          <p:spPr>
            <a:xfrm>
              <a:off x="6534616" y="4075749"/>
              <a:ext cx="1002756" cy="604145"/>
            </a:xfrm>
            <a:prstGeom prst="wedgeRoundRectCallout">
              <a:avLst>
                <a:gd name="adj1" fmla="val -83108"/>
                <a:gd name="adj2" fmla="val -29789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You’re a</a:t>
              </a:r>
              <a:br>
                <a:rPr lang="en-US" altLang="ko-KR" sz="1600" dirty="0">
                  <a:solidFill>
                    <a:schemeClr val="tx1"/>
                  </a:solidFill>
                </a:rPr>
              </a:br>
              <a:r>
                <a:rPr lang="en-US" altLang="ko-KR" sz="1600" dirty="0">
                  <a:solidFill>
                    <a:schemeClr val="tx1"/>
                  </a:solidFill>
                </a:rPr>
                <a:t>can, idiot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DE45AD2C-B085-446C-AE4C-00B88FD18EB8}"/>
              </a:ext>
            </a:extLst>
          </p:cNvPr>
          <p:cNvGrpSpPr/>
          <p:nvPr/>
        </p:nvGrpSpPr>
        <p:grpSpPr>
          <a:xfrm>
            <a:off x="8582565" y="3513898"/>
            <a:ext cx="2925889" cy="2684664"/>
            <a:chOff x="4935188" y="3461656"/>
            <a:chExt cx="2925889" cy="2850243"/>
          </a:xfrm>
        </p:grpSpPr>
        <p:grpSp>
          <p:nvGrpSpPr>
            <p:cNvPr id="149" name="그래픽 17">
              <a:extLst>
                <a:ext uri="{FF2B5EF4-FFF2-40B4-BE49-F238E27FC236}">
                  <a16:creationId xmlns:a16="http://schemas.microsoft.com/office/drawing/2014/main" id="{66251964-B598-4E7C-94E0-8637A5ACC141}"/>
                </a:ext>
              </a:extLst>
            </p:cNvPr>
            <p:cNvGrpSpPr/>
            <p:nvPr/>
          </p:nvGrpSpPr>
          <p:grpSpPr>
            <a:xfrm>
              <a:off x="5392243" y="3811901"/>
              <a:ext cx="903659" cy="951220"/>
              <a:chOff x="570399" y="2070531"/>
              <a:chExt cx="1514561" cy="1594275"/>
            </a:xfrm>
            <a:solidFill>
              <a:schemeClr val="tx1"/>
            </a:solidFill>
          </p:grpSpPr>
          <p:sp>
            <p:nvSpPr>
              <p:cNvPr id="190" name="자유형: 도형 189">
                <a:extLst>
                  <a:ext uri="{FF2B5EF4-FFF2-40B4-BE49-F238E27FC236}">
                    <a16:creationId xmlns:a16="http://schemas.microsoft.com/office/drawing/2014/main" id="{B850A996-532B-4A8E-99B1-0B0F86C33640}"/>
                  </a:ext>
                </a:extLst>
              </p:cNvPr>
              <p:cNvSpPr/>
              <p:nvPr/>
            </p:nvSpPr>
            <p:spPr>
              <a:xfrm>
                <a:off x="884272" y="2070531"/>
                <a:ext cx="876851" cy="876851"/>
              </a:xfrm>
              <a:custGeom>
                <a:avLst/>
                <a:gdLst>
                  <a:gd name="connsiteX0" fmla="*/ 856923 w 876851"/>
                  <a:gd name="connsiteY0" fmla="*/ 458354 h 876851"/>
                  <a:gd name="connsiteX1" fmla="*/ 458354 w 876851"/>
                  <a:gd name="connsiteY1" fmla="*/ 856923 h 876851"/>
                  <a:gd name="connsiteX2" fmla="*/ 59785 w 876851"/>
                  <a:gd name="connsiteY2" fmla="*/ 458354 h 876851"/>
                  <a:gd name="connsiteX3" fmla="*/ 458354 w 876851"/>
                  <a:gd name="connsiteY3" fmla="*/ 59785 h 876851"/>
                  <a:gd name="connsiteX4" fmla="*/ 856923 w 876851"/>
                  <a:gd name="connsiteY4" fmla="*/ 458354 h 87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851" h="876851">
                    <a:moveTo>
                      <a:pt x="856923" y="458354"/>
                    </a:moveTo>
                    <a:cubicBezTo>
                      <a:pt x="856923" y="678478"/>
                      <a:pt x="678478" y="856923"/>
                      <a:pt x="458354" y="856923"/>
                    </a:cubicBezTo>
                    <a:cubicBezTo>
                      <a:pt x="238231" y="856923"/>
                      <a:pt x="59785" y="678478"/>
                      <a:pt x="59785" y="458354"/>
                    </a:cubicBezTo>
                    <a:cubicBezTo>
                      <a:pt x="59785" y="238231"/>
                      <a:pt x="238231" y="59785"/>
                      <a:pt x="458354" y="59785"/>
                    </a:cubicBezTo>
                    <a:cubicBezTo>
                      <a:pt x="678478" y="59785"/>
                      <a:pt x="856923" y="238231"/>
                      <a:pt x="856923" y="4583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191" name="자유형: 도형 190">
                <a:extLst>
                  <a:ext uri="{FF2B5EF4-FFF2-40B4-BE49-F238E27FC236}">
                    <a16:creationId xmlns:a16="http://schemas.microsoft.com/office/drawing/2014/main" id="{42FFA543-C80C-4384-8D3C-7A4A77A94E7A}"/>
                  </a:ext>
                </a:extLst>
              </p:cNvPr>
              <p:cNvSpPr/>
              <p:nvPr/>
            </p:nvSpPr>
            <p:spPr>
              <a:xfrm>
                <a:off x="570399" y="2787955"/>
                <a:ext cx="1514561" cy="876851"/>
              </a:xfrm>
              <a:custGeom>
                <a:avLst/>
                <a:gdLst>
                  <a:gd name="connsiteX0" fmla="*/ 772227 w 1514561"/>
                  <a:gd name="connsiteY0" fmla="*/ 59785 h 876851"/>
                  <a:gd name="connsiteX1" fmla="*/ 485752 w 1514561"/>
                  <a:gd name="connsiteY1" fmla="*/ 119571 h 876851"/>
                  <a:gd name="connsiteX2" fmla="*/ 59785 w 1514561"/>
                  <a:gd name="connsiteY2" fmla="*/ 697495 h 876851"/>
                  <a:gd name="connsiteX3" fmla="*/ 214231 w 1514561"/>
                  <a:gd name="connsiteY3" fmla="*/ 856923 h 876851"/>
                  <a:gd name="connsiteX4" fmla="*/ 1330223 w 1514561"/>
                  <a:gd name="connsiteY4" fmla="*/ 856923 h 876851"/>
                  <a:gd name="connsiteX5" fmla="*/ 1484708 w 1514561"/>
                  <a:gd name="connsiteY5" fmla="*/ 697495 h 876851"/>
                  <a:gd name="connsiteX6" fmla="*/ 1058718 w 1514561"/>
                  <a:gd name="connsiteY6" fmla="*/ 119571 h 876851"/>
                  <a:gd name="connsiteX7" fmla="*/ 772227 w 1514561"/>
                  <a:gd name="connsiteY7" fmla="*/ 59785 h 87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14561" h="876851">
                    <a:moveTo>
                      <a:pt x="772227" y="59785"/>
                    </a:moveTo>
                    <a:cubicBezTo>
                      <a:pt x="670432" y="59785"/>
                      <a:pt x="573397" y="81228"/>
                      <a:pt x="485752" y="119571"/>
                    </a:cubicBezTo>
                    <a:cubicBezTo>
                      <a:pt x="255730" y="220169"/>
                      <a:pt x="88929" y="438186"/>
                      <a:pt x="59785" y="697495"/>
                    </a:cubicBezTo>
                    <a:cubicBezTo>
                      <a:pt x="59785" y="785579"/>
                      <a:pt x="126179" y="856923"/>
                      <a:pt x="214231" y="856923"/>
                    </a:cubicBezTo>
                    <a:lnTo>
                      <a:pt x="1330223" y="856923"/>
                    </a:lnTo>
                    <a:cubicBezTo>
                      <a:pt x="1418307" y="856923"/>
                      <a:pt x="1484708" y="785579"/>
                      <a:pt x="1484708" y="697495"/>
                    </a:cubicBezTo>
                    <a:cubicBezTo>
                      <a:pt x="1455533" y="438186"/>
                      <a:pt x="1288692" y="220169"/>
                      <a:pt x="1058718" y="119571"/>
                    </a:cubicBezTo>
                    <a:cubicBezTo>
                      <a:pt x="971033" y="81228"/>
                      <a:pt x="874021" y="59785"/>
                      <a:pt x="772227" y="597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63D86E71-66CA-498C-BFDB-CB8C00C36D41}"/>
                </a:ext>
              </a:extLst>
            </p:cNvPr>
            <p:cNvSpPr/>
            <p:nvPr/>
          </p:nvSpPr>
          <p:spPr>
            <a:xfrm>
              <a:off x="4935188" y="3461656"/>
              <a:ext cx="2925889" cy="28502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1E49D11-478A-43E0-B229-AEB1F313B793}"/>
                </a:ext>
              </a:extLst>
            </p:cNvPr>
            <p:cNvSpPr txBox="1"/>
            <p:nvPr/>
          </p:nvSpPr>
          <p:spPr>
            <a:xfrm flipH="1">
              <a:off x="6747013" y="3627235"/>
              <a:ext cx="879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Home</a:t>
              </a:r>
              <a:endParaRPr lang="ko-KR" altLang="en-US" dirty="0"/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4573B2A6-3109-4353-A2D4-6909E7E57287}"/>
                </a:ext>
              </a:extLst>
            </p:cNvPr>
            <p:cNvGrpSpPr/>
            <p:nvPr/>
          </p:nvGrpSpPr>
          <p:grpSpPr>
            <a:xfrm>
              <a:off x="5468395" y="5158513"/>
              <a:ext cx="729343" cy="881743"/>
              <a:chOff x="1743888" y="5158513"/>
              <a:chExt cx="729343" cy="881743"/>
            </a:xfrm>
          </p:grpSpPr>
          <p:sp>
            <p:nvSpPr>
              <p:cNvPr id="154" name="순서도: 자기 디스크 153">
                <a:extLst>
                  <a:ext uri="{FF2B5EF4-FFF2-40B4-BE49-F238E27FC236}">
                    <a16:creationId xmlns:a16="http://schemas.microsoft.com/office/drawing/2014/main" id="{31CECFF9-12F5-43CE-8325-B41356CB5BF6}"/>
                  </a:ext>
                </a:extLst>
              </p:cNvPr>
              <p:cNvSpPr/>
              <p:nvPr/>
            </p:nvSpPr>
            <p:spPr>
              <a:xfrm>
                <a:off x="1743888" y="5158513"/>
                <a:ext cx="729343" cy="881743"/>
              </a:xfrm>
              <a:prstGeom prst="flowChartMagneticDisk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7A8C78A-8CD2-41E4-85CF-11490AB86F3E}"/>
                  </a:ext>
                </a:extLst>
              </p:cNvPr>
              <p:cNvSpPr/>
              <p:nvPr/>
            </p:nvSpPr>
            <p:spPr>
              <a:xfrm>
                <a:off x="1924049" y="526637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A54D6F89-094D-40CA-9956-3A54F995B89D}"/>
                  </a:ext>
                </a:extLst>
              </p:cNvPr>
              <p:cNvSpPr/>
              <p:nvPr/>
            </p:nvSpPr>
            <p:spPr>
              <a:xfrm>
                <a:off x="2080593" y="526637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1DEA4C32-E42E-4851-AD29-18E1297333E9}"/>
                  </a:ext>
                </a:extLst>
              </p:cNvPr>
              <p:cNvSpPr/>
              <p:nvPr/>
            </p:nvSpPr>
            <p:spPr>
              <a:xfrm>
                <a:off x="2240912" y="526637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32CCF1F2-AA03-41E3-8378-962062136919}"/>
                  </a:ext>
                </a:extLst>
              </p:cNvPr>
              <p:cNvGrpSpPr/>
              <p:nvPr/>
            </p:nvGrpSpPr>
            <p:grpSpPr>
              <a:xfrm>
                <a:off x="1795460" y="5692619"/>
                <a:ext cx="457237" cy="36000"/>
                <a:chOff x="1795460" y="5692619"/>
                <a:chExt cx="457237" cy="36000"/>
              </a:xfrm>
            </p:grpSpPr>
            <p:sp>
              <p:nvSpPr>
                <p:cNvPr id="183" name="타원 182">
                  <a:extLst>
                    <a:ext uri="{FF2B5EF4-FFF2-40B4-BE49-F238E27FC236}">
                      <a16:creationId xmlns:a16="http://schemas.microsoft.com/office/drawing/2014/main" id="{8360ABA3-E8F6-41CD-8743-97DAD87CE25E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CDDD3002-4A97-4E23-AC9D-16BB0049424C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타원 184">
                  <a:extLst>
                    <a:ext uri="{FF2B5EF4-FFF2-40B4-BE49-F238E27FC236}">
                      <a16:creationId xmlns:a16="http://schemas.microsoft.com/office/drawing/2014/main" id="{1C80D2E6-B54D-4E52-B5C5-3DF8E92DD838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6" name="타원 185">
                  <a:extLst>
                    <a:ext uri="{FF2B5EF4-FFF2-40B4-BE49-F238E27FC236}">
                      <a16:creationId xmlns:a16="http://schemas.microsoft.com/office/drawing/2014/main" id="{F1E414C7-CFE0-4922-83BA-794DC3439C97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E16B49F2-4FBF-4F1E-82AC-69D05141E57F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D1FBBCEB-9147-40AB-AA42-B7197E9A271F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364261C8-05C1-4288-9BDC-3C198027F64D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8B2A2682-559B-4D82-AB3F-378F7DE0088A}"/>
                  </a:ext>
                </a:extLst>
              </p:cNvPr>
              <p:cNvGrpSpPr/>
              <p:nvPr/>
            </p:nvGrpSpPr>
            <p:grpSpPr>
              <a:xfrm>
                <a:off x="1795460" y="5762857"/>
                <a:ext cx="457237" cy="36000"/>
                <a:chOff x="1795460" y="5692619"/>
                <a:chExt cx="457237" cy="36000"/>
              </a:xfrm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08F337CD-6120-401A-98F1-30ECC555606B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7" name="타원 176">
                  <a:extLst>
                    <a:ext uri="{FF2B5EF4-FFF2-40B4-BE49-F238E27FC236}">
                      <a16:creationId xmlns:a16="http://schemas.microsoft.com/office/drawing/2014/main" id="{12601452-B581-4DF6-B288-77F5277CD240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95432E2B-4C97-4BAF-A8C3-E1EF94EBBA75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3C4E14FD-2F6A-4ED4-BDD1-E20BC104EF6C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72E49910-A91A-49B6-AC98-9728AC27A81B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1" name="타원 180">
                  <a:extLst>
                    <a:ext uri="{FF2B5EF4-FFF2-40B4-BE49-F238E27FC236}">
                      <a16:creationId xmlns:a16="http://schemas.microsoft.com/office/drawing/2014/main" id="{BB8B3540-453F-45D0-B00D-42020937BBEF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2" name="타원 181">
                  <a:extLst>
                    <a:ext uri="{FF2B5EF4-FFF2-40B4-BE49-F238E27FC236}">
                      <a16:creationId xmlns:a16="http://schemas.microsoft.com/office/drawing/2014/main" id="{003DE85B-30AE-4A52-8F1B-D6CC91105D44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F1249EED-ABB2-4747-A202-EE650A055333}"/>
                  </a:ext>
                </a:extLst>
              </p:cNvPr>
              <p:cNvGrpSpPr/>
              <p:nvPr/>
            </p:nvGrpSpPr>
            <p:grpSpPr>
              <a:xfrm>
                <a:off x="1795460" y="5833095"/>
                <a:ext cx="457237" cy="36000"/>
                <a:chOff x="1795460" y="5692619"/>
                <a:chExt cx="457237" cy="36000"/>
              </a:xfrm>
            </p:grpSpPr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C02D6372-3BA3-47CC-AEFB-5ACE56579ECE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0" name="타원 169">
                  <a:extLst>
                    <a:ext uri="{FF2B5EF4-FFF2-40B4-BE49-F238E27FC236}">
                      <a16:creationId xmlns:a16="http://schemas.microsoft.com/office/drawing/2014/main" id="{7A45D7BA-C735-4B89-9860-949279AC016C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5A5BE6AA-507D-47A4-B234-CB830879D2B6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1D86D63C-0636-437B-9250-DEC01831391E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EB355BB4-7780-4BBD-BE7A-1A38A6B00C2A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57621AC4-F8D0-4E65-8E7C-24F1AE5E3D89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9A36B87F-4E1F-4EEC-B7CA-2E1CB087A9B4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1E6E321D-B5FF-436D-B257-3D3D78504E52}"/>
                  </a:ext>
                </a:extLst>
              </p:cNvPr>
              <p:cNvGrpSpPr/>
              <p:nvPr/>
            </p:nvGrpSpPr>
            <p:grpSpPr>
              <a:xfrm>
                <a:off x="1795460" y="5903333"/>
                <a:ext cx="457237" cy="36000"/>
                <a:chOff x="1795460" y="5692619"/>
                <a:chExt cx="457237" cy="36000"/>
              </a:xfrm>
            </p:grpSpPr>
            <p:sp>
              <p:nvSpPr>
                <p:cNvPr id="162" name="타원 161">
                  <a:extLst>
                    <a:ext uri="{FF2B5EF4-FFF2-40B4-BE49-F238E27FC236}">
                      <a16:creationId xmlns:a16="http://schemas.microsoft.com/office/drawing/2014/main" id="{B037586D-4583-49DF-B1C3-61952D6646A7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3" name="타원 162">
                  <a:extLst>
                    <a:ext uri="{FF2B5EF4-FFF2-40B4-BE49-F238E27FC236}">
                      <a16:creationId xmlns:a16="http://schemas.microsoft.com/office/drawing/2014/main" id="{9847DC28-4E57-4F8D-B5DC-6335E6D9A4EE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E8262620-A435-4026-B465-64DBD6968B1F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459FD197-C4A6-43F5-9BA5-58CFF118BA28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F81B87E3-A8FC-4464-8C8B-0E4D00791C9E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7" name="타원 166">
                  <a:extLst>
                    <a:ext uri="{FF2B5EF4-FFF2-40B4-BE49-F238E27FC236}">
                      <a16:creationId xmlns:a16="http://schemas.microsoft.com/office/drawing/2014/main" id="{3373FBA4-A01C-46AA-BF72-592F5BDA86E4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C7D90A5D-7F6E-42F3-9256-510FBE99D130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53" name="말풍선: 모서리가 둥근 사각형 152">
              <a:extLst>
                <a:ext uri="{FF2B5EF4-FFF2-40B4-BE49-F238E27FC236}">
                  <a16:creationId xmlns:a16="http://schemas.microsoft.com/office/drawing/2014/main" id="{3B9B151C-4930-4278-BC41-B5F27DB43BC6}"/>
                </a:ext>
              </a:extLst>
            </p:cNvPr>
            <p:cNvSpPr/>
            <p:nvPr/>
          </p:nvSpPr>
          <p:spPr>
            <a:xfrm>
              <a:off x="6534616" y="4075749"/>
              <a:ext cx="1002756" cy="604145"/>
            </a:xfrm>
            <a:prstGeom prst="wedgeRoundRectCallout">
              <a:avLst>
                <a:gd name="adj1" fmla="val -83108"/>
                <a:gd name="adj2" fmla="val -29789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You are </a:t>
              </a:r>
              <a:br>
                <a:rPr lang="en-US" altLang="ko-KR" sz="1600" dirty="0">
                  <a:solidFill>
                    <a:schemeClr val="tx1"/>
                  </a:solidFill>
                </a:rPr>
              </a:br>
              <a:r>
                <a:rPr lang="en-US" altLang="ko-KR" sz="1600" dirty="0">
                  <a:solidFill>
                    <a:schemeClr val="tx1"/>
                  </a:solidFill>
                </a:rPr>
                <a:t>a can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DD395915-08B5-4751-8016-1F20321CA98F}"/>
              </a:ext>
            </a:extLst>
          </p:cNvPr>
          <p:cNvSpPr txBox="1"/>
          <p:nvPr/>
        </p:nvSpPr>
        <p:spPr>
          <a:xfrm>
            <a:off x="2196787" y="54921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2FBDD440-521B-45A8-A686-A1557CF46762}"/>
              </a:ext>
            </a:extLst>
          </p:cNvPr>
          <p:cNvSpPr txBox="1"/>
          <p:nvPr/>
        </p:nvSpPr>
        <p:spPr>
          <a:xfrm>
            <a:off x="5879717" y="54921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04775C6-F5F3-4626-A696-18B97C11273A}"/>
              </a:ext>
            </a:extLst>
          </p:cNvPr>
          <p:cNvSpPr txBox="1"/>
          <p:nvPr/>
        </p:nvSpPr>
        <p:spPr>
          <a:xfrm>
            <a:off x="9568017" y="54921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7EED4FAC-B5D2-43EB-AA07-EFDA40B9B544}"/>
              </a:ext>
            </a:extLst>
          </p:cNvPr>
          <p:cNvCxnSpPr/>
          <p:nvPr/>
        </p:nvCxnSpPr>
        <p:spPr>
          <a:xfrm>
            <a:off x="2653991" y="5755758"/>
            <a:ext cx="2564781" cy="0"/>
          </a:xfrm>
          <a:prstGeom prst="straightConnector1">
            <a:avLst/>
          </a:prstGeom>
          <a:ln w="508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2BE0F3D6-FF01-4697-8ED0-F07C4AFC9495}"/>
              </a:ext>
            </a:extLst>
          </p:cNvPr>
          <p:cNvCxnSpPr/>
          <p:nvPr/>
        </p:nvCxnSpPr>
        <p:spPr>
          <a:xfrm>
            <a:off x="6318725" y="5744607"/>
            <a:ext cx="2564781" cy="0"/>
          </a:xfrm>
          <a:prstGeom prst="straightConnector1">
            <a:avLst/>
          </a:prstGeom>
          <a:ln w="508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3643E03A-941E-4CE9-9FA9-83AD5D51AA53}"/>
              </a:ext>
            </a:extLst>
          </p:cNvPr>
          <p:cNvSpPr txBox="1"/>
          <p:nvPr/>
        </p:nvSpPr>
        <p:spPr>
          <a:xfrm>
            <a:off x="3267309" y="5763358"/>
            <a:ext cx="14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Secure Sync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D0BFE4B-EE4A-4F76-A141-C7BCF47B9CDA}"/>
              </a:ext>
            </a:extLst>
          </p:cNvPr>
          <p:cNvSpPr txBox="1"/>
          <p:nvPr/>
        </p:nvSpPr>
        <p:spPr>
          <a:xfrm>
            <a:off x="6969971" y="5752207"/>
            <a:ext cx="14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Secure Sync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17D3931-AF06-486C-AF62-D7DB75073CBE}"/>
              </a:ext>
            </a:extLst>
          </p:cNvPr>
          <p:cNvSpPr txBox="1"/>
          <p:nvPr/>
        </p:nvSpPr>
        <p:spPr>
          <a:xfrm>
            <a:off x="5926943" y="365125"/>
            <a:ext cx="579896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21-2S SKT AI class - Team Assignment Idea sharing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14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207A8-8722-412E-807E-A5968E34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Demonstration</a:t>
            </a:r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1AADD70D-B299-4CC3-B69D-3E64DD320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9553" cy="4351338"/>
          </a:xfrm>
        </p:spPr>
        <p:txBody>
          <a:bodyPr wrap="none">
            <a:noAutofit/>
          </a:bodyPr>
          <a:lstStyle/>
          <a:p>
            <a:r>
              <a:rPr lang="en-US" altLang="ko-KR" dirty="0"/>
              <a:t>Dataset: Speech_commands</a:t>
            </a:r>
          </a:p>
          <a:p>
            <a:pPr lvl="1"/>
            <a:r>
              <a:rPr lang="en-US" altLang="ko-KR" dirty="0">
                <a:hlinkClick r:id="rId3"/>
              </a:rPr>
              <a:t>https://www.tensorflow.org/datasets/catalog/speech_commands?hl=ko</a:t>
            </a:r>
            <a:endParaRPr lang="en-US" altLang="ko-KR" dirty="0"/>
          </a:p>
          <a:p>
            <a:pPr lvl="1"/>
            <a:r>
              <a:rPr lang="en-US" altLang="ko-KR" dirty="0"/>
              <a:t>Splits to multiple training data (two at least) and one test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Uses two laptops to demonstrate SECURE distributed learning</a:t>
            </a:r>
          </a:p>
          <a:p>
            <a:pPr lvl="1"/>
            <a:r>
              <a:rPr lang="en-US" altLang="ko-KR" dirty="0"/>
              <a:t>Laptop1 learns train1 and shares the model with encryption, timestamp based nonce</a:t>
            </a:r>
          </a:p>
          <a:p>
            <a:pPr marL="819150" lvl="2" indent="-285750">
              <a:buFontTx/>
              <a:buChar char="-"/>
            </a:pPr>
            <a:r>
              <a:rPr lang="en-US" altLang="ko-KR" dirty="0"/>
              <a:t>Shows learning metrics as result1</a:t>
            </a:r>
          </a:p>
          <a:p>
            <a:pPr lvl="1"/>
            <a:r>
              <a:rPr lang="en-US" altLang="ko-KR" dirty="0"/>
              <a:t>Laptop2 verifies the shared model, learns train2, and shares the model to Laptop1</a:t>
            </a:r>
          </a:p>
          <a:p>
            <a:pPr marL="819150" lvl="2" indent="-285750">
              <a:buFontTx/>
              <a:buChar char="-"/>
            </a:pPr>
            <a:r>
              <a:rPr lang="en-US" altLang="ko-KR" dirty="0"/>
              <a:t>Shows learning metrics as result2 (hope its higher than result1)</a:t>
            </a:r>
          </a:p>
          <a:p>
            <a:pPr lvl="1"/>
            <a:r>
              <a:rPr lang="en-US" altLang="ko-KR" dirty="0"/>
              <a:t>Laptop1 verifies the shared model and learns train3</a:t>
            </a:r>
          </a:p>
          <a:p>
            <a:pPr marL="819150" lvl="2" indent="-285750">
              <a:buFontTx/>
              <a:buChar char="-"/>
            </a:pPr>
            <a:r>
              <a:rPr lang="en-US" altLang="ko-KR" dirty="0"/>
              <a:t>Shows learning metrics as result3 </a:t>
            </a:r>
          </a:p>
          <a:p>
            <a:pPr marL="546100" lvl="1" indent="-285750">
              <a:buFontTx/>
              <a:buChar char="-"/>
            </a:pP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5A720A-2663-40E2-918B-8983A1E63228}"/>
              </a:ext>
            </a:extLst>
          </p:cNvPr>
          <p:cNvSpPr txBox="1"/>
          <p:nvPr/>
        </p:nvSpPr>
        <p:spPr>
          <a:xfrm>
            <a:off x="5926943" y="365125"/>
            <a:ext cx="579896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21-2S SKT AI class - Team Assignment Idea sharing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63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E1458-02DB-4F82-B9E9-A844B9687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057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7200" dirty="0"/>
              <a:t>Thanks</a:t>
            </a:r>
          </a:p>
          <a:p>
            <a:pPr marL="0" indent="0" algn="r">
              <a:buNone/>
            </a:pPr>
            <a:endParaRPr lang="en-US" altLang="ko-KR" sz="13800" dirty="0"/>
          </a:p>
          <a:p>
            <a:pPr marL="0" indent="0" algn="r">
              <a:buNone/>
            </a:pPr>
            <a:r>
              <a:rPr lang="en-US" altLang="ko-KR" sz="11500" dirty="0"/>
              <a:t>Q&amp;A 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18984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15519</TotalTime>
  <Words>453</Words>
  <Application>Microsoft Office PowerPoint</Application>
  <PresentationFormat>와이드스크린</PresentationFormat>
  <Paragraphs>68</Paragraphs>
  <Slides>6</Slides>
  <Notes>5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나눔스퀘어_ac Bold</vt:lpstr>
      <vt:lpstr>나눔스퀘어라운드 Bold</vt:lpstr>
      <vt:lpstr>나눔스퀘어라운드 Regular</vt:lpstr>
      <vt:lpstr>맑은 고딕</vt:lpstr>
      <vt:lpstr>Arial</vt:lpstr>
      <vt:lpstr>Wingdings</vt:lpstr>
      <vt:lpstr>Office 테마</vt:lpstr>
      <vt:lpstr> SMS: Secure Model Synchronization for Distributed Voice Learning</vt:lpstr>
      <vt:lpstr> SOTAMS: Secure Over The Air Model Synchronization for Distributed Voice Learning</vt:lpstr>
      <vt:lpstr>Motivation</vt:lpstr>
      <vt:lpstr>Idea &amp; Contribution</vt:lpstr>
      <vt:lpstr>Demonstration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이성민</dc:creator>
  <cp:lastModifiedBy>이성민</cp:lastModifiedBy>
  <cp:revision>982</cp:revision>
  <dcterms:created xsi:type="dcterms:W3CDTF">2021-03-02T14:50:59Z</dcterms:created>
  <dcterms:modified xsi:type="dcterms:W3CDTF">2021-09-29T05:58:26Z</dcterms:modified>
</cp:coreProperties>
</file>