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3" r:id="rId4"/>
    <p:sldId id="265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41"/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209B-3D75-4689-9482-79CA9C09568D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8E0D-1C25-4645-8D7B-D0A802C1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47A18-533E-4FDA-8677-837789EC9132}"/>
              </a:ext>
            </a:extLst>
          </p:cNvPr>
          <p:cNvSpPr txBox="1"/>
          <p:nvPr userDrawn="1"/>
        </p:nvSpPr>
        <p:spPr>
          <a:xfrm>
            <a:off x="785924" y="675225"/>
            <a:ext cx="939027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NUGU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기반의</a:t>
            </a: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AI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기술 및 상용화 이해</a:t>
            </a:r>
            <a:endParaRPr lang="en-US" altLang="ko-KR" sz="4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팀 프로젝트 연구 계획서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2B0CE-DE57-44B8-843F-9E264970CE3C}"/>
              </a:ext>
            </a:extLst>
          </p:cNvPr>
          <p:cNvSpPr txBox="1"/>
          <p:nvPr userDrawn="1"/>
        </p:nvSpPr>
        <p:spPr>
          <a:xfrm>
            <a:off x="785924" y="3080897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연구 주제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7CD58B-A304-411E-9381-6EDE00C2A6CD}"/>
              </a:ext>
            </a:extLst>
          </p:cNvPr>
          <p:cNvCxnSpPr/>
          <p:nvPr userDrawn="1"/>
        </p:nvCxnSpPr>
        <p:spPr>
          <a:xfrm>
            <a:off x="891756" y="4106145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31630E-809C-4479-94F4-977AE5FA8542}"/>
              </a:ext>
            </a:extLst>
          </p:cNvPr>
          <p:cNvSpPr txBox="1"/>
          <p:nvPr userDrawn="1"/>
        </p:nvSpPr>
        <p:spPr>
          <a:xfrm>
            <a:off x="785924" y="4666975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팀원 이름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2C15A-7E3A-48B3-B946-2BDE05C4BB4E}"/>
              </a:ext>
            </a:extLst>
          </p:cNvPr>
          <p:cNvCxnSpPr/>
          <p:nvPr userDrawn="1"/>
        </p:nvCxnSpPr>
        <p:spPr>
          <a:xfrm>
            <a:off x="891756" y="5692223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EBEE3FC-1328-457C-AD98-6619C30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8061E-29FA-4CAA-90AA-BFA3BFB509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7" y="6001239"/>
            <a:ext cx="1300692" cy="5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General%20Data%20Protection%20Regul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B%8D%B0%EC%9D%B4%ED%84%B0%203%EB%B2%9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ecurity/SecureRando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min-net/java-sktNuguBasedAi-courseWor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C54DB-5BD9-4B50-9DD8-C47635C68E3A}"/>
              </a:ext>
            </a:extLst>
          </p:cNvPr>
          <p:cNvSpPr txBox="1"/>
          <p:nvPr/>
        </p:nvSpPr>
        <p:spPr>
          <a:xfrm>
            <a:off x="2489199" y="3107263"/>
            <a:ext cx="829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분산된 음성 학습을 위한 안전한 모델 동기화 </a:t>
            </a:r>
            <a:endParaRPr lang="en-US" altLang="ko-KR" sz="2000" dirty="0"/>
          </a:p>
          <a:p>
            <a:r>
              <a:rPr lang="en-US" altLang="ko-KR" sz="2000" dirty="0"/>
              <a:t>(Secure Model Synchronization for Distributed Voice Learning)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2BD2-9271-46C1-8E6B-6ADAFCA598BE}"/>
              </a:ext>
            </a:extLst>
          </p:cNvPr>
          <p:cNvSpPr txBox="1"/>
          <p:nvPr/>
        </p:nvSpPr>
        <p:spPr>
          <a:xfrm>
            <a:off x="2489199" y="4720163"/>
            <a:ext cx="829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이성민</a:t>
            </a:r>
            <a:r>
              <a:rPr lang="en-US" altLang="ko-KR" sz="2000" dirty="0"/>
              <a:t>, </a:t>
            </a:r>
            <a:r>
              <a:rPr lang="ko-KR" altLang="en-US" sz="2000" dirty="0"/>
              <a:t>김종찬</a:t>
            </a:r>
          </a:p>
        </p:txBody>
      </p:sp>
    </p:spTree>
    <p:extLst>
      <p:ext uri="{BB962C8B-B14F-4D97-AF65-F5344CB8AC3E}">
        <p14:creationId xmlns:p14="http://schemas.microsoft.com/office/powerpoint/2010/main" val="1537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3B6CB7-201A-456C-AAE3-1C191D99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6" y="161929"/>
            <a:ext cx="7492633" cy="120101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2AB3B-6C53-4D2B-B335-68E82B6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개인 비서로서의 </a:t>
            </a:r>
            <a:r>
              <a:rPr lang="en-US" altLang="ko-KR" dirty="0"/>
              <a:t>AI</a:t>
            </a:r>
            <a:r>
              <a:rPr lang="ko-KR" altLang="en-US" dirty="0"/>
              <a:t>스피커에 대한 필요성</a:t>
            </a:r>
            <a:r>
              <a:rPr lang="en-US" altLang="ko-KR" dirty="0"/>
              <a:t> </a:t>
            </a:r>
            <a:r>
              <a:rPr lang="ko-KR" altLang="en-US" dirty="0"/>
              <a:t>공감 부족</a:t>
            </a:r>
            <a:endParaRPr lang="en-US" altLang="ko-KR" dirty="0"/>
          </a:p>
          <a:p>
            <a:pPr lvl="1"/>
            <a:r>
              <a:rPr lang="ko-KR" altLang="en-US" dirty="0"/>
              <a:t>집</a:t>
            </a:r>
            <a:r>
              <a:rPr lang="en-US" altLang="ko-KR" dirty="0"/>
              <a:t>, </a:t>
            </a:r>
            <a:r>
              <a:rPr lang="ko-KR" altLang="en-US" dirty="0"/>
              <a:t>차량 등 한정된 위치에서 사용하여 스마트폰 대비 이동성 결여</a:t>
            </a:r>
            <a:endParaRPr lang="en-US" altLang="ko-KR" dirty="0"/>
          </a:p>
          <a:p>
            <a:pPr lvl="1"/>
            <a:r>
              <a:rPr lang="ko-KR" altLang="en-US" dirty="0"/>
              <a:t>스마트폰 개인 비서의 경우</a:t>
            </a:r>
            <a:r>
              <a:rPr lang="en-US" altLang="ko-KR" dirty="0"/>
              <a:t>, </a:t>
            </a:r>
            <a:r>
              <a:rPr lang="ko-KR" altLang="en-US" dirty="0"/>
              <a:t>제한적인 네트워크 및 배터리 이슈가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개인정보 유출</a:t>
            </a:r>
            <a:r>
              <a:rPr lang="en-US" altLang="ko-KR" dirty="0"/>
              <a:t>, </a:t>
            </a:r>
            <a:r>
              <a:rPr lang="ko-KR" altLang="en-US" dirty="0"/>
              <a:t>프라이버시 침해 등 보안 관련 우려</a:t>
            </a:r>
            <a:endParaRPr lang="en-US" altLang="ko-KR" dirty="0"/>
          </a:p>
          <a:p>
            <a:pPr lvl="1"/>
            <a:r>
              <a:rPr lang="ko-KR" altLang="en-US" dirty="0"/>
              <a:t>주로 중앙 서버 방식에 의존하여</a:t>
            </a:r>
            <a:r>
              <a:rPr lang="en-US" altLang="ko-KR" dirty="0"/>
              <a:t>,</a:t>
            </a:r>
            <a:r>
              <a:rPr lang="ko-KR" altLang="en-US" dirty="0"/>
              <a:t> 사적 공간에서 발생하는 대화가 외부의 중앙 서버로 공유됨</a:t>
            </a:r>
            <a:endParaRPr lang="en-US" altLang="ko-KR" dirty="0"/>
          </a:p>
          <a:p>
            <a:pPr lvl="1"/>
            <a:r>
              <a:rPr lang="en-US" altLang="ko-KR" dirty="0"/>
              <a:t>GDPR</a:t>
            </a:r>
            <a:r>
              <a:rPr lang="en-US" altLang="ko-KR" baseline="30000" dirty="0"/>
              <a:t>1)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en-US" altLang="ko-KR" dirty="0"/>
              <a:t>3</a:t>
            </a:r>
            <a:r>
              <a:rPr lang="ko-KR" altLang="en-US" dirty="0"/>
              <a:t>법</a:t>
            </a:r>
            <a:r>
              <a:rPr lang="en-US" altLang="ko-KR" baseline="30000" dirty="0"/>
              <a:t>2)</a:t>
            </a:r>
            <a:r>
              <a:rPr lang="ko-KR" altLang="en-US" dirty="0"/>
              <a:t> 등 개인정보 처리를 위한 관련 규제 강화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탈중앙화를 위한 분산된 음성 학습 인프라의 필요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스피커</a:t>
            </a:r>
            <a:r>
              <a:rPr lang="en-US" altLang="ko-KR" dirty="0"/>
              <a:t> </a:t>
            </a:r>
            <a:r>
              <a:rPr lang="ko-KR" altLang="en-US" dirty="0"/>
              <a:t>기기의 성능 향상과 음성 학습 모델 경량화를 통한 외부 중앙 서버 의존성 감소</a:t>
            </a:r>
            <a:endParaRPr lang="en-US" altLang="ko-KR" dirty="0"/>
          </a:p>
          <a:p>
            <a:pPr lvl="1"/>
            <a:r>
              <a:rPr lang="ko-KR" altLang="en-US" dirty="0"/>
              <a:t>프라이버시 등 보안 위협 관련 우려 최소화 및 사용자 개인 데이터 주권 강화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스피커</a:t>
            </a:r>
            <a:r>
              <a:rPr lang="en-US" altLang="ko-KR" dirty="0"/>
              <a:t> </a:t>
            </a:r>
            <a:r>
              <a:rPr lang="ko-KR" altLang="en-US" dirty="0"/>
              <a:t>서비스를 위한 중앙 서버 운영 비용 절감으로 사업성 강화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19557-4596-4A8E-94A9-DDF73EACB8BD}"/>
              </a:ext>
            </a:extLst>
          </p:cNvPr>
          <p:cNvSpPr txBox="1"/>
          <p:nvPr/>
        </p:nvSpPr>
        <p:spPr>
          <a:xfrm>
            <a:off x="255168" y="6272833"/>
            <a:ext cx="510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https://namu.wiki/w/General%20Data%20Protection%20Regulation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4"/>
              </a:rPr>
              <a:t>https://namu.wiki/w/%EB%8D%B0%EC%9D%B4%ED%84%B0%203%EB%B2%95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471CB-0344-4EDF-BC26-14F0F609C16B}"/>
              </a:ext>
            </a:extLst>
          </p:cNvPr>
          <p:cNvSpPr txBox="1"/>
          <p:nvPr/>
        </p:nvSpPr>
        <p:spPr>
          <a:xfrm>
            <a:off x="5385918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7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3B6CB7-201A-456C-AAE3-1C191D99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6" y="161929"/>
            <a:ext cx="7492633" cy="120101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2AB3B-6C53-4D2B-B335-68E82B6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기대 </a:t>
            </a:r>
            <a:r>
              <a:rPr lang="en-US" altLang="ko-KR" dirty="0"/>
              <a:t>Output: </a:t>
            </a:r>
            <a:r>
              <a:rPr lang="ko-KR" altLang="en-US" dirty="0"/>
              <a:t>단일 음성 학습 모델을 다수의 </a:t>
            </a:r>
            <a:r>
              <a:rPr lang="en-US" altLang="ko-KR" dirty="0"/>
              <a:t>AI </a:t>
            </a:r>
            <a:r>
              <a:rPr lang="ko-KR" altLang="en-US" dirty="0"/>
              <a:t>스피커가 안전하게 공유</a:t>
            </a:r>
            <a:endParaRPr lang="en-US" altLang="ko-KR" dirty="0"/>
          </a:p>
          <a:p>
            <a:pPr lvl="1"/>
            <a:r>
              <a:rPr lang="ko-KR" altLang="en-US" dirty="0"/>
              <a:t>분산된 서버리스 방식의 안전한 음성 학습 인프라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" name="그래픽 17">
            <a:extLst>
              <a:ext uri="{FF2B5EF4-FFF2-40B4-BE49-F238E27FC236}">
                <a16:creationId xmlns:a16="http://schemas.microsoft.com/office/drawing/2014/main" id="{5047BAD8-F196-4916-9816-84803A9163D6}"/>
              </a:ext>
            </a:extLst>
          </p:cNvPr>
          <p:cNvGrpSpPr/>
          <p:nvPr/>
        </p:nvGrpSpPr>
        <p:grpSpPr>
          <a:xfrm>
            <a:off x="1667736" y="2809558"/>
            <a:ext cx="903659" cy="951220"/>
            <a:chOff x="570399" y="2070531"/>
            <a:chExt cx="1514561" cy="1594275"/>
          </a:xfrm>
          <a:solidFill>
            <a:schemeClr val="tx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28B3198-CDD6-4F5F-ABAC-21A21AE0DB6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D91C2D0-01A4-4606-8FCF-EB870E4795A5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FFD641-CAF1-442D-9C8E-E7DA4807D61F}"/>
              </a:ext>
            </a:extLst>
          </p:cNvPr>
          <p:cNvSpPr/>
          <p:nvPr/>
        </p:nvSpPr>
        <p:spPr>
          <a:xfrm>
            <a:off x="1210681" y="2624892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CDFBB-4B46-48BC-B667-2FB76A628E94}"/>
              </a:ext>
            </a:extLst>
          </p:cNvPr>
          <p:cNvSpPr txBox="1"/>
          <p:nvPr/>
        </p:nvSpPr>
        <p:spPr>
          <a:xfrm flipH="1">
            <a:off x="3022506" y="2624892"/>
            <a:ext cx="8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576A2A-359B-410E-A8E3-FE1B0FF21A6B}"/>
              </a:ext>
            </a:extLst>
          </p:cNvPr>
          <p:cNvGrpSpPr/>
          <p:nvPr/>
        </p:nvGrpSpPr>
        <p:grpSpPr>
          <a:xfrm>
            <a:off x="1743888" y="4156170"/>
            <a:ext cx="729343" cy="881743"/>
            <a:chOff x="1743888" y="5158513"/>
            <a:chExt cx="729343" cy="881743"/>
          </a:xfrm>
        </p:grpSpPr>
        <p:sp>
          <p:nvSpPr>
            <p:cNvPr id="13" name="순서도: 자기 디스크 12">
              <a:extLst>
                <a:ext uri="{FF2B5EF4-FFF2-40B4-BE49-F238E27FC236}">
                  <a16:creationId xmlns:a16="http://schemas.microsoft.com/office/drawing/2014/main" id="{9D5AD6A5-7091-4C9C-A00C-B5B29B76873B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46CED5-F7DF-4288-82F0-39C28ADBAE71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E80EDA-8EA5-471B-9109-3A90F4218D16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886D6BC-51BC-4F5D-AE1B-575F8A81994F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04A906C-2CF9-4334-8E64-EE3662EA8705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1D5D376-3010-4F64-B72D-F154F3EB60D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82E6B6B-BCEF-4167-9975-F8CDBEB31FB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5B5FD89-D257-4FC7-A180-4447C1803D72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CE32D7D-0AD6-45FA-91F2-8155CA15EEB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2C35928-B1F9-4689-89A4-F19B5F9B3427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B56F16-21D2-4FD0-B8C3-9F7B34ACC36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C5959-A58A-4FE5-91E0-D526FD13DD1B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DE7CA9D-C3F3-4428-B499-F4DC947F2E93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56532E3-066F-44E6-BA74-F02B6F56998C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D7F7E65-57D7-4BBC-AEA6-CFB0CCAC320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44ED859-FF45-4955-B137-032E8AAF5D0C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0B8366D-6E47-4661-BAA9-CB850DCC6735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B0CD803-4F52-46CB-8AF6-8332AAFE5B0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3973442-9759-47CD-8070-A0522C17FDF2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F7DE460-1D0F-4B28-B7E7-A3D6A662B057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4866586-6210-4E57-8F18-20B0B6968AF1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CE972A0-13D7-4270-84B6-BAEC7A740D3F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BD104EF-47D4-4DA5-96A5-179DDFBFACC8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38D565B-5791-4235-960D-0B33F6BAA5F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3A35CA8-331B-475E-9E01-855CDF1BA79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5CD47CC-CB76-4EAE-8E29-A4E9AEB3A5B6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9B95E42-CBAA-446F-9F97-45CB6FDAE2C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ED1FDE3-1F7C-49D9-957E-CD93BF36DBEC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02117A3-7A35-4830-BDC1-76B60004414D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F46628C-A1A9-4813-A30F-7A1814F6C34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B5E4C72-CEB6-4A7D-A750-0EB020358FD7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5AA8F65-899E-45D1-9642-96CAAF83A12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7652DDF-09DB-475D-8C91-0C1D61F4FFD9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9DD3637-D47A-445F-92CF-DA2E4EF2F8B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063CDB6-6C3A-44AF-AA21-2CECF2E15081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EA87C76-31D9-4617-AC97-E6C18A1DEB1D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B2C40939-A03D-4868-B4BD-22443FA05C47}"/>
              </a:ext>
            </a:extLst>
          </p:cNvPr>
          <p:cNvSpPr/>
          <p:nvPr/>
        </p:nvSpPr>
        <p:spPr>
          <a:xfrm>
            <a:off x="2810109" y="3073406"/>
            <a:ext cx="1002756" cy="604145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You are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a can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id="{EFFC20B8-D70D-4583-A78B-D6B38B65E6DA}"/>
              </a:ext>
            </a:extLst>
          </p:cNvPr>
          <p:cNvSpPr/>
          <p:nvPr/>
        </p:nvSpPr>
        <p:spPr>
          <a:xfrm>
            <a:off x="2810109" y="4065858"/>
            <a:ext cx="1002756" cy="604145"/>
          </a:xfrm>
          <a:prstGeom prst="wedgeRoundRectCallout">
            <a:avLst>
              <a:gd name="adj1" fmla="val -75324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Yes, I can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7E215F8D-3763-42F6-9C48-A9A39A6EE46C}"/>
              </a:ext>
            </a:extLst>
          </p:cNvPr>
          <p:cNvSpPr/>
          <p:nvPr/>
        </p:nvSpPr>
        <p:spPr>
          <a:xfrm>
            <a:off x="6504209" y="4065858"/>
            <a:ext cx="1002756" cy="604145"/>
          </a:xfrm>
          <a:prstGeom prst="wedgeRoundRectCallout">
            <a:avLst>
              <a:gd name="adj1" fmla="val -74212"/>
              <a:gd name="adj2" fmla="val -2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How dare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you?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말풍선: 모서리가 둥근 사각형 51">
            <a:extLst>
              <a:ext uri="{FF2B5EF4-FFF2-40B4-BE49-F238E27FC236}">
                <a16:creationId xmlns:a16="http://schemas.microsoft.com/office/drawing/2014/main" id="{DFB473F2-9D65-4BC5-BA06-EA41BF3C7227}"/>
              </a:ext>
            </a:extLst>
          </p:cNvPr>
          <p:cNvSpPr/>
          <p:nvPr/>
        </p:nvSpPr>
        <p:spPr>
          <a:xfrm>
            <a:off x="10173788" y="4065858"/>
            <a:ext cx="1002756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Don’t say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bad word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85620AD-5EA8-4561-8B80-1D80648011DB}"/>
              </a:ext>
            </a:extLst>
          </p:cNvPr>
          <p:cNvGrpSpPr/>
          <p:nvPr/>
        </p:nvGrpSpPr>
        <p:grpSpPr>
          <a:xfrm>
            <a:off x="4896623" y="2624892"/>
            <a:ext cx="2925889" cy="2684664"/>
            <a:chOff x="4935188" y="3461656"/>
            <a:chExt cx="2925889" cy="2850243"/>
          </a:xfrm>
        </p:grpSpPr>
        <p:grpSp>
          <p:nvGrpSpPr>
            <p:cNvPr id="54" name="그래픽 17">
              <a:extLst>
                <a:ext uri="{FF2B5EF4-FFF2-40B4-BE49-F238E27FC236}">
                  <a16:creationId xmlns:a16="http://schemas.microsoft.com/office/drawing/2014/main" id="{A1D60193-5617-4583-A9DA-114AF38E683C}"/>
                </a:ext>
              </a:extLst>
            </p:cNvPr>
            <p:cNvGrpSpPr/>
            <p:nvPr/>
          </p:nvGrpSpPr>
          <p:grpSpPr>
            <a:xfrm>
              <a:off x="5392243" y="3659090"/>
              <a:ext cx="903659" cy="951215"/>
              <a:chOff x="570399" y="1814420"/>
              <a:chExt cx="1514561" cy="1594270"/>
            </a:xfrm>
            <a:solidFill>
              <a:schemeClr val="tx1"/>
            </a:solidFill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CB37DC6A-35BA-4CF8-8559-20760C6E3FE1}"/>
                  </a:ext>
                </a:extLst>
              </p:cNvPr>
              <p:cNvSpPr/>
              <p:nvPr/>
            </p:nvSpPr>
            <p:spPr>
              <a:xfrm>
                <a:off x="884273" y="1814420"/>
                <a:ext cx="876851" cy="876847"/>
              </a:xfrm>
              <a:custGeom>
                <a:avLst/>
                <a:gdLst>
                  <a:gd name="connsiteX0" fmla="*/ 856923 w 876851"/>
                  <a:gd name="connsiteY0" fmla="*/ 458354 h 876851"/>
                  <a:gd name="connsiteX1" fmla="*/ 458354 w 876851"/>
                  <a:gd name="connsiteY1" fmla="*/ 856923 h 876851"/>
                  <a:gd name="connsiteX2" fmla="*/ 59785 w 876851"/>
                  <a:gd name="connsiteY2" fmla="*/ 458354 h 876851"/>
                  <a:gd name="connsiteX3" fmla="*/ 458354 w 876851"/>
                  <a:gd name="connsiteY3" fmla="*/ 59785 h 876851"/>
                  <a:gd name="connsiteX4" fmla="*/ 856923 w 876851"/>
                  <a:gd name="connsiteY4" fmla="*/ 458354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851" h="876851">
                    <a:moveTo>
                      <a:pt x="856923" y="458354"/>
                    </a:moveTo>
                    <a:cubicBezTo>
                      <a:pt x="856923" y="678478"/>
                      <a:pt x="678478" y="856923"/>
                      <a:pt x="458354" y="856923"/>
                    </a:cubicBezTo>
                    <a:cubicBezTo>
                      <a:pt x="238231" y="856923"/>
                      <a:pt x="59785" y="678478"/>
                      <a:pt x="59785" y="458354"/>
                    </a:cubicBezTo>
                    <a:cubicBezTo>
                      <a:pt x="59785" y="238231"/>
                      <a:pt x="238231" y="59785"/>
                      <a:pt x="458354" y="59785"/>
                    </a:cubicBezTo>
                    <a:cubicBezTo>
                      <a:pt x="678478" y="59785"/>
                      <a:pt x="856923" y="238231"/>
                      <a:pt x="856923" y="4583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900B6F1A-FDAA-49F1-B036-20EAA5968E73}"/>
                  </a:ext>
                </a:extLst>
              </p:cNvPr>
              <p:cNvSpPr/>
              <p:nvPr/>
            </p:nvSpPr>
            <p:spPr>
              <a:xfrm>
                <a:off x="570399" y="2531841"/>
                <a:ext cx="1514561" cy="876849"/>
              </a:xfrm>
              <a:custGeom>
                <a:avLst/>
                <a:gdLst>
                  <a:gd name="connsiteX0" fmla="*/ 772227 w 1514561"/>
                  <a:gd name="connsiteY0" fmla="*/ 59785 h 876851"/>
                  <a:gd name="connsiteX1" fmla="*/ 485752 w 1514561"/>
                  <a:gd name="connsiteY1" fmla="*/ 119571 h 876851"/>
                  <a:gd name="connsiteX2" fmla="*/ 59785 w 1514561"/>
                  <a:gd name="connsiteY2" fmla="*/ 697495 h 876851"/>
                  <a:gd name="connsiteX3" fmla="*/ 214231 w 1514561"/>
                  <a:gd name="connsiteY3" fmla="*/ 856923 h 876851"/>
                  <a:gd name="connsiteX4" fmla="*/ 1330223 w 1514561"/>
                  <a:gd name="connsiteY4" fmla="*/ 856923 h 876851"/>
                  <a:gd name="connsiteX5" fmla="*/ 1484708 w 1514561"/>
                  <a:gd name="connsiteY5" fmla="*/ 697495 h 876851"/>
                  <a:gd name="connsiteX6" fmla="*/ 1058718 w 1514561"/>
                  <a:gd name="connsiteY6" fmla="*/ 119571 h 876851"/>
                  <a:gd name="connsiteX7" fmla="*/ 772227 w 1514561"/>
                  <a:gd name="connsiteY7" fmla="*/ 59785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4561" h="876851">
                    <a:moveTo>
                      <a:pt x="772227" y="59785"/>
                    </a:moveTo>
                    <a:cubicBezTo>
                      <a:pt x="670432" y="59785"/>
                      <a:pt x="573397" y="81228"/>
                      <a:pt x="485752" y="119571"/>
                    </a:cubicBezTo>
                    <a:cubicBezTo>
                      <a:pt x="255730" y="220169"/>
                      <a:pt x="88929" y="438186"/>
                      <a:pt x="59785" y="697495"/>
                    </a:cubicBezTo>
                    <a:cubicBezTo>
                      <a:pt x="59785" y="785579"/>
                      <a:pt x="126179" y="856923"/>
                      <a:pt x="214231" y="856923"/>
                    </a:cubicBezTo>
                    <a:lnTo>
                      <a:pt x="1330223" y="856923"/>
                    </a:lnTo>
                    <a:cubicBezTo>
                      <a:pt x="1418307" y="856923"/>
                      <a:pt x="1484708" y="785579"/>
                      <a:pt x="1484708" y="697495"/>
                    </a:cubicBezTo>
                    <a:cubicBezTo>
                      <a:pt x="1455533" y="438186"/>
                      <a:pt x="1288692" y="220169"/>
                      <a:pt x="1058718" y="119571"/>
                    </a:cubicBezTo>
                    <a:cubicBezTo>
                      <a:pt x="971033" y="81228"/>
                      <a:pt x="874021" y="59785"/>
                      <a:pt x="772227" y="5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9558BA0-7736-4689-B374-F483057D19C0}"/>
                </a:ext>
              </a:extLst>
            </p:cNvPr>
            <p:cNvSpPr/>
            <p:nvPr/>
          </p:nvSpPr>
          <p:spPr>
            <a:xfrm>
              <a:off x="4935188" y="3461656"/>
              <a:ext cx="2925889" cy="285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9140B3-CD9E-4C3D-9FE0-59E5E57ED10B}"/>
                </a:ext>
              </a:extLst>
            </p:cNvPr>
            <p:cNvSpPr txBox="1"/>
            <p:nvPr/>
          </p:nvSpPr>
          <p:spPr>
            <a:xfrm flipH="1">
              <a:off x="6747013" y="3465432"/>
              <a:ext cx="8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DA4679E-E7C4-4BAB-85E4-92E853BB2156}"/>
                </a:ext>
              </a:extLst>
            </p:cNvPr>
            <p:cNvGrpSpPr/>
            <p:nvPr/>
          </p:nvGrpSpPr>
          <p:grpSpPr>
            <a:xfrm>
              <a:off x="5468395" y="5158513"/>
              <a:ext cx="729343" cy="881743"/>
              <a:chOff x="1743888" y="5158513"/>
              <a:chExt cx="729343" cy="881743"/>
            </a:xfrm>
          </p:grpSpPr>
          <p:sp>
            <p:nvSpPr>
              <p:cNvPr id="59" name="순서도: 자기 디스크 58">
                <a:extLst>
                  <a:ext uri="{FF2B5EF4-FFF2-40B4-BE49-F238E27FC236}">
                    <a16:creationId xmlns:a16="http://schemas.microsoft.com/office/drawing/2014/main" id="{A4A2251E-3A2B-4F85-AC46-3CDEE3E50215}"/>
                  </a:ext>
                </a:extLst>
              </p:cNvPr>
              <p:cNvSpPr/>
              <p:nvPr/>
            </p:nvSpPr>
            <p:spPr>
              <a:xfrm>
                <a:off x="1743888" y="5158513"/>
                <a:ext cx="729343" cy="881743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5DCCB5B-46EB-4C0C-8FAF-138251B41249}"/>
                  </a:ext>
                </a:extLst>
              </p:cNvPr>
              <p:cNvSpPr/>
              <p:nvPr/>
            </p:nvSpPr>
            <p:spPr>
              <a:xfrm>
                <a:off x="1924049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49E513B4-5D61-4FAD-827C-7369E3D11935}"/>
                  </a:ext>
                </a:extLst>
              </p:cNvPr>
              <p:cNvSpPr/>
              <p:nvPr/>
            </p:nvSpPr>
            <p:spPr>
              <a:xfrm>
                <a:off x="2080593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613E349-4D03-47BC-8C3A-4F4651529888}"/>
                  </a:ext>
                </a:extLst>
              </p:cNvPr>
              <p:cNvSpPr/>
              <p:nvPr/>
            </p:nvSpPr>
            <p:spPr>
              <a:xfrm>
                <a:off x="2240912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5ECFBB2-F4CF-4BA7-A6AF-70F22B29C47A}"/>
                  </a:ext>
                </a:extLst>
              </p:cNvPr>
              <p:cNvGrpSpPr/>
              <p:nvPr/>
            </p:nvGrpSpPr>
            <p:grpSpPr>
              <a:xfrm>
                <a:off x="1795460" y="5692619"/>
                <a:ext cx="457237" cy="36000"/>
                <a:chOff x="1795460" y="5692619"/>
                <a:chExt cx="457237" cy="36000"/>
              </a:xfrm>
            </p:grpSpPr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E4B809DB-C638-4E54-A6AB-3AB647C8388A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BFE7E51B-F393-46A9-8076-9553CBE85111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3D3CB2CC-0BE5-45BD-A7E8-2F089538395D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96E57FE2-41A3-4106-914D-474496FE9A93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06838302-24B6-431C-AC35-6FCB25A867C0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3090F9E7-35CB-4300-94AB-1BA4C88C2C30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6AA73627-C11A-42EC-9893-B33B7825B812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ECCF8819-403F-4491-B5FC-24D3FE5CDA03}"/>
                  </a:ext>
                </a:extLst>
              </p:cNvPr>
              <p:cNvGrpSpPr/>
              <p:nvPr/>
            </p:nvGrpSpPr>
            <p:grpSpPr>
              <a:xfrm>
                <a:off x="1795460" y="5762857"/>
                <a:ext cx="457237" cy="36000"/>
                <a:chOff x="1795460" y="5692619"/>
                <a:chExt cx="457237" cy="36000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68FC7E5C-3618-4478-AE57-FA0C5103A9B3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DD90B845-D2FB-4FEE-9C6A-F90400396E39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AF356388-96D4-4065-A8B1-E45DF2785501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B5F61269-B44D-4656-A65A-E9EA04512A42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BA285C66-0C3F-4081-A8BA-DE5AEC435F77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EF9A2D57-1BE2-4B49-A328-52FD828F8C77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D3EE90AB-3477-494D-A3BA-E384A1CFB679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F61F4FD-6528-4478-B17B-8A65B2A260D3}"/>
                  </a:ext>
                </a:extLst>
              </p:cNvPr>
              <p:cNvGrpSpPr/>
              <p:nvPr/>
            </p:nvGrpSpPr>
            <p:grpSpPr>
              <a:xfrm>
                <a:off x="1795460" y="5833095"/>
                <a:ext cx="457237" cy="36000"/>
                <a:chOff x="1795460" y="5692619"/>
                <a:chExt cx="457237" cy="36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36D4CE7-8FB4-42F6-BD23-7B6471E94EF1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31BDC643-954D-4606-BB9A-38F7DF212949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6B45A00F-4591-45C8-882A-44FE80ABA7C1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C259254-30BB-4667-963F-0D7E41F74D9D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F2607AF5-90E1-4F0E-944E-0CD23005A286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1A1C0FC7-B47F-4C6A-9A91-D6E5B8ECB2FB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FCFE810C-4826-47F2-BDD8-8ED7654EB35D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643EFBF-8700-40DA-BBFF-D3CD6F727701}"/>
                  </a:ext>
                </a:extLst>
              </p:cNvPr>
              <p:cNvGrpSpPr/>
              <p:nvPr/>
            </p:nvGrpSpPr>
            <p:grpSpPr>
              <a:xfrm>
                <a:off x="1795460" y="5903333"/>
                <a:ext cx="457237" cy="36000"/>
                <a:chOff x="1795460" y="5692619"/>
                <a:chExt cx="457237" cy="36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CF890596-4E0E-4A7A-8B8B-851F3542A201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C081A377-DF68-486A-9434-D5BB551C82E0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9106B63E-BB00-483D-A141-8BF66842D294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FB9448F5-09A8-47E2-8FCC-E185B6036369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8526ACEA-3C04-4ACA-87E9-717D2852E9E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EE6E921C-85DE-4DE7-8115-82A01E07048C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E8075087-0143-4ACD-9256-5B1614F90EF2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AC2601A3-AB88-47DC-9FF5-5FCC1267FCBA}"/>
                </a:ext>
              </a:extLst>
            </p:cNvPr>
            <p:cNvSpPr/>
            <p:nvPr/>
          </p:nvSpPr>
          <p:spPr>
            <a:xfrm>
              <a:off x="6534616" y="3931926"/>
              <a:ext cx="1002756" cy="604145"/>
            </a:xfrm>
            <a:prstGeom prst="wedgeRoundRectCallout">
              <a:avLst>
                <a:gd name="adj1" fmla="val -83108"/>
                <a:gd name="adj2" fmla="val -297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You’re a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en-US" altLang="ko-KR" sz="1600" dirty="0">
                  <a:solidFill>
                    <a:schemeClr val="tx1"/>
                  </a:solidFill>
                </a:rPr>
                <a:t>can, idiot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52D69E7-7BE0-4564-A4C4-140092B49852}"/>
              </a:ext>
            </a:extLst>
          </p:cNvPr>
          <p:cNvGrpSpPr/>
          <p:nvPr/>
        </p:nvGrpSpPr>
        <p:grpSpPr>
          <a:xfrm>
            <a:off x="8582565" y="2611516"/>
            <a:ext cx="2925889" cy="2698040"/>
            <a:chOff x="4935188" y="3447455"/>
            <a:chExt cx="2925889" cy="2864444"/>
          </a:xfrm>
        </p:grpSpPr>
        <p:grpSp>
          <p:nvGrpSpPr>
            <p:cNvPr id="98" name="그래픽 17">
              <a:extLst>
                <a:ext uri="{FF2B5EF4-FFF2-40B4-BE49-F238E27FC236}">
                  <a16:creationId xmlns:a16="http://schemas.microsoft.com/office/drawing/2014/main" id="{EE00DF7D-9DFB-497A-BBC5-BE2BC6EC34BE}"/>
                </a:ext>
              </a:extLst>
            </p:cNvPr>
            <p:cNvGrpSpPr/>
            <p:nvPr/>
          </p:nvGrpSpPr>
          <p:grpSpPr>
            <a:xfrm>
              <a:off x="5392243" y="3659093"/>
              <a:ext cx="903659" cy="951216"/>
              <a:chOff x="570399" y="1814416"/>
              <a:chExt cx="1514561" cy="1594267"/>
            </a:xfrm>
            <a:solidFill>
              <a:schemeClr val="tx1"/>
            </a:solidFill>
          </p:grpSpPr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BC5EB1BE-EEDB-4FDE-ACC2-0A15D5408322}"/>
                  </a:ext>
                </a:extLst>
              </p:cNvPr>
              <p:cNvSpPr/>
              <p:nvPr/>
            </p:nvSpPr>
            <p:spPr>
              <a:xfrm>
                <a:off x="884273" y="1814416"/>
                <a:ext cx="876851" cy="876850"/>
              </a:xfrm>
              <a:custGeom>
                <a:avLst/>
                <a:gdLst>
                  <a:gd name="connsiteX0" fmla="*/ 856923 w 876851"/>
                  <a:gd name="connsiteY0" fmla="*/ 458354 h 876851"/>
                  <a:gd name="connsiteX1" fmla="*/ 458354 w 876851"/>
                  <a:gd name="connsiteY1" fmla="*/ 856923 h 876851"/>
                  <a:gd name="connsiteX2" fmla="*/ 59785 w 876851"/>
                  <a:gd name="connsiteY2" fmla="*/ 458354 h 876851"/>
                  <a:gd name="connsiteX3" fmla="*/ 458354 w 876851"/>
                  <a:gd name="connsiteY3" fmla="*/ 59785 h 876851"/>
                  <a:gd name="connsiteX4" fmla="*/ 856923 w 876851"/>
                  <a:gd name="connsiteY4" fmla="*/ 458354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851" h="876851">
                    <a:moveTo>
                      <a:pt x="856923" y="458354"/>
                    </a:moveTo>
                    <a:cubicBezTo>
                      <a:pt x="856923" y="678478"/>
                      <a:pt x="678478" y="856923"/>
                      <a:pt x="458354" y="856923"/>
                    </a:cubicBezTo>
                    <a:cubicBezTo>
                      <a:pt x="238231" y="856923"/>
                      <a:pt x="59785" y="678478"/>
                      <a:pt x="59785" y="458354"/>
                    </a:cubicBezTo>
                    <a:cubicBezTo>
                      <a:pt x="59785" y="238231"/>
                      <a:pt x="238231" y="59785"/>
                      <a:pt x="458354" y="59785"/>
                    </a:cubicBezTo>
                    <a:cubicBezTo>
                      <a:pt x="678478" y="59785"/>
                      <a:pt x="856923" y="238231"/>
                      <a:pt x="856923" y="4583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913967CF-B45F-4ECD-9FD5-3D7360279A65}"/>
                  </a:ext>
                </a:extLst>
              </p:cNvPr>
              <p:cNvSpPr/>
              <p:nvPr/>
            </p:nvSpPr>
            <p:spPr>
              <a:xfrm>
                <a:off x="570399" y="2531835"/>
                <a:ext cx="1514561" cy="876848"/>
              </a:xfrm>
              <a:custGeom>
                <a:avLst/>
                <a:gdLst>
                  <a:gd name="connsiteX0" fmla="*/ 772227 w 1514561"/>
                  <a:gd name="connsiteY0" fmla="*/ 59785 h 876851"/>
                  <a:gd name="connsiteX1" fmla="*/ 485752 w 1514561"/>
                  <a:gd name="connsiteY1" fmla="*/ 119571 h 876851"/>
                  <a:gd name="connsiteX2" fmla="*/ 59785 w 1514561"/>
                  <a:gd name="connsiteY2" fmla="*/ 697495 h 876851"/>
                  <a:gd name="connsiteX3" fmla="*/ 214231 w 1514561"/>
                  <a:gd name="connsiteY3" fmla="*/ 856923 h 876851"/>
                  <a:gd name="connsiteX4" fmla="*/ 1330223 w 1514561"/>
                  <a:gd name="connsiteY4" fmla="*/ 856923 h 876851"/>
                  <a:gd name="connsiteX5" fmla="*/ 1484708 w 1514561"/>
                  <a:gd name="connsiteY5" fmla="*/ 697495 h 876851"/>
                  <a:gd name="connsiteX6" fmla="*/ 1058718 w 1514561"/>
                  <a:gd name="connsiteY6" fmla="*/ 119571 h 876851"/>
                  <a:gd name="connsiteX7" fmla="*/ 772227 w 1514561"/>
                  <a:gd name="connsiteY7" fmla="*/ 59785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4561" h="876851">
                    <a:moveTo>
                      <a:pt x="772227" y="59785"/>
                    </a:moveTo>
                    <a:cubicBezTo>
                      <a:pt x="670432" y="59785"/>
                      <a:pt x="573397" y="81228"/>
                      <a:pt x="485752" y="119571"/>
                    </a:cubicBezTo>
                    <a:cubicBezTo>
                      <a:pt x="255730" y="220169"/>
                      <a:pt x="88929" y="438186"/>
                      <a:pt x="59785" y="697495"/>
                    </a:cubicBezTo>
                    <a:cubicBezTo>
                      <a:pt x="59785" y="785579"/>
                      <a:pt x="126179" y="856923"/>
                      <a:pt x="214231" y="856923"/>
                    </a:cubicBezTo>
                    <a:lnTo>
                      <a:pt x="1330223" y="856923"/>
                    </a:lnTo>
                    <a:cubicBezTo>
                      <a:pt x="1418307" y="856923"/>
                      <a:pt x="1484708" y="785579"/>
                      <a:pt x="1484708" y="697495"/>
                    </a:cubicBezTo>
                    <a:cubicBezTo>
                      <a:pt x="1455533" y="438186"/>
                      <a:pt x="1288692" y="220169"/>
                      <a:pt x="1058718" y="119571"/>
                    </a:cubicBezTo>
                    <a:cubicBezTo>
                      <a:pt x="971033" y="81228"/>
                      <a:pt x="874021" y="59785"/>
                      <a:pt x="772227" y="5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78CA052-59B4-4921-8A0E-93EE9F425AFC}"/>
                </a:ext>
              </a:extLst>
            </p:cNvPr>
            <p:cNvSpPr/>
            <p:nvPr/>
          </p:nvSpPr>
          <p:spPr>
            <a:xfrm>
              <a:off x="4935188" y="3461656"/>
              <a:ext cx="2925889" cy="285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A6E6EF-4E8A-4D4A-9453-2EB753BE2EE5}"/>
                </a:ext>
              </a:extLst>
            </p:cNvPr>
            <p:cNvSpPr txBox="1"/>
            <p:nvPr/>
          </p:nvSpPr>
          <p:spPr>
            <a:xfrm flipH="1">
              <a:off x="6747013" y="3447455"/>
              <a:ext cx="8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Home</a:t>
              </a:r>
              <a:endParaRPr lang="ko-KR" altLang="en-US" dirty="0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F94A8AA-8D06-4E1C-B96D-CD02E659C7C6}"/>
                </a:ext>
              </a:extLst>
            </p:cNvPr>
            <p:cNvGrpSpPr/>
            <p:nvPr/>
          </p:nvGrpSpPr>
          <p:grpSpPr>
            <a:xfrm>
              <a:off x="5468395" y="5158513"/>
              <a:ext cx="729343" cy="881743"/>
              <a:chOff x="1743888" y="5158513"/>
              <a:chExt cx="729343" cy="881743"/>
            </a:xfrm>
          </p:grpSpPr>
          <p:sp>
            <p:nvSpPr>
              <p:cNvPr id="103" name="순서도: 자기 디스크 102">
                <a:extLst>
                  <a:ext uri="{FF2B5EF4-FFF2-40B4-BE49-F238E27FC236}">
                    <a16:creationId xmlns:a16="http://schemas.microsoft.com/office/drawing/2014/main" id="{6BD6234D-7221-47A9-8D01-4F0F70742A18}"/>
                  </a:ext>
                </a:extLst>
              </p:cNvPr>
              <p:cNvSpPr/>
              <p:nvPr/>
            </p:nvSpPr>
            <p:spPr>
              <a:xfrm>
                <a:off x="1743888" y="5158513"/>
                <a:ext cx="729343" cy="881743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1C05450-9FA5-4215-97AE-DA4C71C671A0}"/>
                  </a:ext>
                </a:extLst>
              </p:cNvPr>
              <p:cNvSpPr/>
              <p:nvPr/>
            </p:nvSpPr>
            <p:spPr>
              <a:xfrm>
                <a:off x="1924049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C9598CE-378F-46C2-8D1E-6AEF13C0F909}"/>
                  </a:ext>
                </a:extLst>
              </p:cNvPr>
              <p:cNvSpPr/>
              <p:nvPr/>
            </p:nvSpPr>
            <p:spPr>
              <a:xfrm>
                <a:off x="2080593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7A73443-CD30-4F73-B699-6DC97B267BA0}"/>
                  </a:ext>
                </a:extLst>
              </p:cNvPr>
              <p:cNvSpPr/>
              <p:nvPr/>
            </p:nvSpPr>
            <p:spPr>
              <a:xfrm>
                <a:off x="2240912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0C8415D-6E52-4A0B-A91C-19115F7F9F6B}"/>
                  </a:ext>
                </a:extLst>
              </p:cNvPr>
              <p:cNvGrpSpPr/>
              <p:nvPr/>
            </p:nvGrpSpPr>
            <p:grpSpPr>
              <a:xfrm>
                <a:off x="1795460" y="5692619"/>
                <a:ext cx="457237" cy="36000"/>
                <a:chOff x="1795460" y="5692619"/>
                <a:chExt cx="457237" cy="36000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29F0FF8-1D3D-4F68-A89E-B060CD178086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B0D379DA-15B6-488A-A5FC-E1BE602F34FC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555155E8-A150-47D5-A9ED-C1AAE507B58D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F97B17A9-0508-4DB3-B8C0-DE9FBA34E2BA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070B4780-530C-45C2-8CF6-03082748413C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F9D344CC-A57F-400A-81B1-49B5F1EE7F94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2F9F8381-173E-4F14-80AF-211D42CA38A6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99C1A881-70C4-45D8-BC2F-FD18886B5664}"/>
                  </a:ext>
                </a:extLst>
              </p:cNvPr>
              <p:cNvGrpSpPr/>
              <p:nvPr/>
            </p:nvGrpSpPr>
            <p:grpSpPr>
              <a:xfrm>
                <a:off x="1795460" y="5762857"/>
                <a:ext cx="457237" cy="36000"/>
                <a:chOff x="1795460" y="5692619"/>
                <a:chExt cx="457237" cy="36000"/>
              </a:xfrm>
            </p:grpSpPr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4013C52C-AF67-4F4B-B6C3-333E8D2523E5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462292D-881D-4717-B51F-06F528F96822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ED9DED0B-53F9-4084-9CCE-EE1FED8F2051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A27FF7D0-8204-4EF9-BFE9-773A73B04FE0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2BF60478-BA47-422B-A03E-FDCB863A557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3AD58A22-99D6-4DD2-921C-4D684A0CD06C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F0469E81-73BA-4EF1-9DE0-CF29D72E7FA8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B7AC9F9-1830-4D6F-8D0E-AE989F6B916D}"/>
                  </a:ext>
                </a:extLst>
              </p:cNvPr>
              <p:cNvGrpSpPr/>
              <p:nvPr/>
            </p:nvGrpSpPr>
            <p:grpSpPr>
              <a:xfrm>
                <a:off x="1795460" y="5833095"/>
                <a:ext cx="457237" cy="36000"/>
                <a:chOff x="1795460" y="5692619"/>
                <a:chExt cx="457237" cy="36000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6665C8EF-F9FA-4E4B-88F3-B1F2C1A1089D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9336DB6C-8CB1-4F9E-9106-D1C8A31CE421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4F0CEA3-D25C-433F-9755-88D3702BDF75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5FBE2D-A7B1-4AC4-ADB2-4A9CDDA07C8B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3118CF70-77D8-4908-90BF-FA6B8D74856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DAE9800B-51B9-4299-9087-ACB04FB0A36D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B252435B-130C-46FD-BD03-B7E9D6857081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49435BA-7809-4C06-A3CB-A79A418D9228}"/>
                  </a:ext>
                </a:extLst>
              </p:cNvPr>
              <p:cNvGrpSpPr/>
              <p:nvPr/>
            </p:nvGrpSpPr>
            <p:grpSpPr>
              <a:xfrm>
                <a:off x="1795460" y="5903333"/>
                <a:ext cx="457237" cy="36000"/>
                <a:chOff x="1795460" y="5692619"/>
                <a:chExt cx="457237" cy="36000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45F2B699-4FE4-4F10-9EB0-012F69E5F234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13CD168-586F-48E5-87E5-A674A2F9034B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DE216B4E-2D91-4A90-A79B-0C8BF9DD3615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0F3A5AA7-A54E-4E18-804B-91BCA35617D2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E102B529-51A4-48D9-91C6-26930D5F4DE4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485CEB06-B4D0-4052-BF02-B780B26679C6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DD94FA1-C699-437B-8CDA-914C6AF2492E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2" name="말풍선: 모서리가 둥근 사각형 101">
              <a:extLst>
                <a:ext uri="{FF2B5EF4-FFF2-40B4-BE49-F238E27FC236}">
                  <a16:creationId xmlns:a16="http://schemas.microsoft.com/office/drawing/2014/main" id="{C55F29CF-4FEE-40E7-99BF-A2BAE8E8C54C}"/>
                </a:ext>
              </a:extLst>
            </p:cNvPr>
            <p:cNvSpPr/>
            <p:nvPr/>
          </p:nvSpPr>
          <p:spPr>
            <a:xfrm>
              <a:off x="6534616" y="3904959"/>
              <a:ext cx="1002756" cy="604145"/>
            </a:xfrm>
            <a:prstGeom prst="wedgeRoundRectCallout">
              <a:avLst>
                <a:gd name="adj1" fmla="val -83108"/>
                <a:gd name="adj2" fmla="val -297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You are 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en-US" altLang="ko-KR" sz="1600" dirty="0">
                  <a:solidFill>
                    <a:schemeClr val="tx1"/>
                  </a:solidFill>
                </a:rPr>
                <a:t>a can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99C3C40-A2E7-45FE-8013-BA0B47CE6399}"/>
              </a:ext>
            </a:extLst>
          </p:cNvPr>
          <p:cNvSpPr txBox="1"/>
          <p:nvPr/>
        </p:nvSpPr>
        <p:spPr>
          <a:xfrm>
            <a:off x="2196787" y="4603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30D9E91-B8FE-4CC6-A558-74EC0EA45E22}"/>
              </a:ext>
            </a:extLst>
          </p:cNvPr>
          <p:cNvSpPr txBox="1"/>
          <p:nvPr/>
        </p:nvSpPr>
        <p:spPr>
          <a:xfrm>
            <a:off x="5879717" y="4603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D37D997-F304-4320-927C-84606851C316}"/>
              </a:ext>
            </a:extLst>
          </p:cNvPr>
          <p:cNvSpPr txBox="1"/>
          <p:nvPr/>
        </p:nvSpPr>
        <p:spPr>
          <a:xfrm>
            <a:off x="9568017" y="4603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5B1599B-A0C7-4D77-9706-B70766A8D40A}"/>
              </a:ext>
            </a:extLst>
          </p:cNvPr>
          <p:cNvCxnSpPr/>
          <p:nvPr/>
        </p:nvCxnSpPr>
        <p:spPr>
          <a:xfrm>
            <a:off x="2653991" y="4866752"/>
            <a:ext cx="2564781" cy="0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F95C10C-4A36-4877-8E02-578FFCEB896E}"/>
              </a:ext>
            </a:extLst>
          </p:cNvPr>
          <p:cNvCxnSpPr/>
          <p:nvPr/>
        </p:nvCxnSpPr>
        <p:spPr>
          <a:xfrm>
            <a:off x="6318725" y="4855601"/>
            <a:ext cx="2564781" cy="0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C9F155F-CCAE-44D5-8B60-7DD1142D5C55}"/>
              </a:ext>
            </a:extLst>
          </p:cNvPr>
          <p:cNvSpPr txBox="1"/>
          <p:nvPr/>
        </p:nvSpPr>
        <p:spPr>
          <a:xfrm>
            <a:off x="3241909" y="4848952"/>
            <a:ext cx="1535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14567F-5903-4FE0-84E0-E2DCAD91BCD6}"/>
              </a:ext>
            </a:extLst>
          </p:cNvPr>
          <p:cNvSpPr txBox="1"/>
          <p:nvPr/>
        </p:nvSpPr>
        <p:spPr>
          <a:xfrm>
            <a:off x="6919171" y="4812401"/>
            <a:ext cx="15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C23372-BF37-4EFD-AEE0-CB1B49B3B92C}"/>
              </a:ext>
            </a:extLst>
          </p:cNvPr>
          <p:cNvSpPr txBox="1"/>
          <p:nvPr/>
        </p:nvSpPr>
        <p:spPr>
          <a:xfrm>
            <a:off x="5385918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0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8E10E1-7A99-48BD-A5DA-BD78B4BD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" y="168025"/>
            <a:ext cx="7492633" cy="1194920"/>
          </a:xfrm>
          <a:prstGeom prst="rect">
            <a:avLst/>
          </a:prstGeom>
        </p:spPr>
      </p:pic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061A9F5-0DD0-4B3C-AEA1-515A64B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신규 프로토콜 및 시스템 설계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AD9CAF7-DE0D-4B5C-824B-C7D90EF4E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9" y="2019717"/>
            <a:ext cx="7585668" cy="4265513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743F4648-EBE2-4896-81C5-D6571961D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91" y="4864017"/>
            <a:ext cx="989530" cy="646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49ECE-3629-4B40-BEB1-AAD78A531DED}"/>
              </a:ext>
            </a:extLst>
          </p:cNvPr>
          <p:cNvSpPr txBox="1"/>
          <p:nvPr/>
        </p:nvSpPr>
        <p:spPr>
          <a:xfrm>
            <a:off x="3888717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8E10E1-7A99-48BD-A5DA-BD78B4BD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" y="168025"/>
            <a:ext cx="7492633" cy="1194920"/>
          </a:xfrm>
          <a:prstGeom prst="rect">
            <a:avLst/>
          </a:prstGeom>
        </p:spPr>
      </p:pic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061A9F5-0DD0-4B3C-AEA1-515A64B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보안 요구사항</a:t>
            </a:r>
            <a:endParaRPr lang="en-US" altLang="ko-KR" dirty="0"/>
          </a:p>
          <a:p>
            <a:pPr lvl="1"/>
            <a:r>
              <a:rPr lang="en-US" altLang="ko-KR" dirty="0"/>
              <a:t>RSA Key size: 2048 bit</a:t>
            </a:r>
          </a:p>
          <a:p>
            <a:pPr lvl="1"/>
            <a:r>
              <a:rPr lang="en-US" altLang="ko-KR" dirty="0"/>
              <a:t>RSA Padding: OAEPwithSHA-256andMGF1</a:t>
            </a:r>
          </a:p>
          <a:p>
            <a:pPr lvl="1"/>
            <a:r>
              <a:rPr lang="en-US" altLang="ko-KR" dirty="0"/>
              <a:t>Digital Signature: SHA256withRSA/PSS</a:t>
            </a:r>
          </a:p>
          <a:p>
            <a:pPr lvl="1"/>
            <a:r>
              <a:rPr lang="en-US" altLang="ko-KR" dirty="0"/>
              <a:t>Signature padding: MGF1 SHA256</a:t>
            </a:r>
          </a:p>
          <a:p>
            <a:pPr lvl="1"/>
            <a:r>
              <a:rPr lang="en-US" altLang="ko-KR" dirty="0"/>
              <a:t>Keystore: PKCS12</a:t>
            </a:r>
          </a:p>
          <a:p>
            <a:pPr lvl="1"/>
            <a:r>
              <a:rPr lang="en-US" altLang="ko-KR" dirty="0"/>
              <a:t>Model encryption: AES256 / CBC block mode</a:t>
            </a:r>
          </a:p>
          <a:p>
            <a:pPr lvl="1"/>
            <a:r>
              <a:rPr lang="en-US" altLang="ko-KR" dirty="0"/>
              <a:t>Nonce: SecureRandom</a:t>
            </a:r>
            <a:r>
              <a:rPr lang="en-US" altLang="ko-KR" baseline="30000" dirty="0"/>
              <a:t>3)</a:t>
            </a:r>
            <a:r>
              <a:rPr lang="en-US" altLang="ko-KR" dirty="0"/>
              <a:t> (complies FIPS140-2)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결과물의 임팩트</a:t>
            </a:r>
            <a:endParaRPr lang="en-US" altLang="ko-KR" dirty="0"/>
          </a:p>
          <a:p>
            <a:pPr lvl="1"/>
            <a:r>
              <a:rPr lang="ko-KR" altLang="en-US" dirty="0"/>
              <a:t>안전한 </a:t>
            </a:r>
            <a:r>
              <a:rPr lang="en-US" altLang="ko-KR" dirty="0"/>
              <a:t>AI</a:t>
            </a:r>
            <a:r>
              <a:rPr lang="ko-KR" altLang="en-US" dirty="0"/>
              <a:t>스피커 서비스를 위한 </a:t>
            </a:r>
            <a:r>
              <a:rPr lang="en-US" altLang="ko-KR" dirty="0"/>
              <a:t>NIST</a:t>
            </a:r>
            <a:r>
              <a:rPr lang="en-US" altLang="ko-KR" baseline="30000" dirty="0"/>
              <a:t>4)</a:t>
            </a:r>
            <a:r>
              <a:rPr lang="en-US" altLang="ko-KR" dirty="0"/>
              <a:t> </a:t>
            </a:r>
            <a:r>
              <a:rPr lang="ko-KR" altLang="en-US" dirty="0"/>
              <a:t>권고</a:t>
            </a:r>
            <a:r>
              <a:rPr lang="en-US" altLang="ko-KR" dirty="0"/>
              <a:t> </a:t>
            </a:r>
            <a:r>
              <a:rPr lang="ko-KR" altLang="en-US" dirty="0"/>
              <a:t>보안 수준의 분산 학습 인프라 설계 및 구현</a:t>
            </a:r>
            <a:endParaRPr lang="en-US" altLang="ko-KR" dirty="0"/>
          </a:p>
          <a:p>
            <a:pPr lvl="1"/>
            <a:r>
              <a:rPr lang="ko-KR" altLang="en-US" dirty="0"/>
              <a:t>비결정적 암호화</a:t>
            </a:r>
            <a:r>
              <a:rPr lang="en-US" altLang="ko-KR" dirty="0"/>
              <a:t>(OAEP</a:t>
            </a:r>
            <a:r>
              <a:rPr lang="en-US" altLang="ko-KR" baseline="30000" dirty="0"/>
              <a:t>5)</a:t>
            </a:r>
            <a:r>
              <a:rPr lang="en-US" altLang="ko-KR" dirty="0"/>
              <a:t>, PSS</a:t>
            </a:r>
            <a:r>
              <a:rPr lang="en-US" altLang="ko-KR" baseline="30000" dirty="0"/>
              <a:t>6)</a:t>
            </a:r>
            <a:r>
              <a:rPr lang="en-US" altLang="ko-KR" dirty="0"/>
              <a:t>)</a:t>
            </a:r>
            <a:r>
              <a:rPr lang="ko-KR" altLang="en-US" dirty="0"/>
              <a:t>를 통한 제한적인 양자 내성 지원</a:t>
            </a:r>
            <a:r>
              <a:rPr lang="en-US" altLang="ko-KR" baseline="30000" dirty="0"/>
              <a:t>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79BC1-B982-41E9-8064-09098BF55A79}"/>
              </a:ext>
            </a:extLst>
          </p:cNvPr>
          <p:cNvSpPr txBox="1"/>
          <p:nvPr/>
        </p:nvSpPr>
        <p:spPr>
          <a:xfrm>
            <a:off x="255168" y="5832563"/>
            <a:ext cx="6563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https://docs.oracle.com/javase/8/docs/api/java/security/SecureRandom.html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미국 국립표준기술연구소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(NIST, National Institute of Standards and Technology)</a:t>
            </a: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최적 비대칭 암호화 패딩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(Optimal Asymmetric Encryption Padding)</a:t>
            </a: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확률적 서명 체계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(Probabilistic Signature Scheme)</a:t>
            </a: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관련 연구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Ebrahimi, Ehsan. "Post-quantum Security of OAEP Transform." IACR </a:t>
            </a:r>
            <a:r>
              <a:rPr lang="en-US" altLang="ko-KR" sz="10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Cryptol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en-US" altLang="ko-KR" sz="10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ePrint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Arch. 2021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30076-39F5-4070-BE01-5D71F0C929B3}"/>
              </a:ext>
            </a:extLst>
          </p:cNvPr>
          <p:cNvSpPr txBox="1"/>
          <p:nvPr/>
        </p:nvSpPr>
        <p:spPr>
          <a:xfrm>
            <a:off x="3888717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76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30F7041-FC7D-438B-9B15-986BCECE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추진일정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개발 언어</a:t>
            </a:r>
            <a:r>
              <a:rPr lang="en-US" altLang="ko-KR" dirty="0"/>
              <a:t>: Python(</a:t>
            </a:r>
            <a:r>
              <a:rPr lang="ko-KR" altLang="en-US" dirty="0"/>
              <a:t>음성</a:t>
            </a:r>
            <a:r>
              <a:rPr lang="en-US" altLang="ko-KR" dirty="0"/>
              <a:t>AI </a:t>
            </a:r>
            <a:r>
              <a:rPr lang="ko-KR" altLang="en-US" dirty="0"/>
              <a:t>관련 모듈</a:t>
            </a:r>
            <a:r>
              <a:rPr lang="en-US" altLang="ko-KR" dirty="0"/>
              <a:t>), Java(Python </a:t>
            </a:r>
            <a:r>
              <a:rPr lang="ko-KR" altLang="en-US" dirty="0"/>
              <a:t>연동 및 기타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형상 관리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baseline="30000" dirty="0"/>
              <a:t>8)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248C73-CE5E-49BE-93F2-7AA74B2D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04461"/>
              </p:ext>
            </p:extLst>
          </p:nvPr>
        </p:nvGraphicFramePr>
        <p:xfrm>
          <a:off x="1214731" y="1982964"/>
          <a:ext cx="1040116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695">
                  <a:extLst>
                    <a:ext uri="{9D8B030D-6E8A-4147-A177-3AD203B41FA5}">
                      <a16:colId xmlns:a16="http://schemas.microsoft.com/office/drawing/2014/main" val="3886329479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3896111224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2416789931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871306527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3423067516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2006737739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2027397293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4173371600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1446152744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774797084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3219382657"/>
                    </a:ext>
                  </a:extLst>
                </a:gridCol>
                <a:gridCol w="1300145">
                  <a:extLst>
                    <a:ext uri="{9D8B030D-6E8A-4147-A177-3AD203B41FA5}">
                      <a16:colId xmlns:a16="http://schemas.microsoft.com/office/drawing/2014/main" val="524940280"/>
                    </a:ext>
                  </a:extLst>
                </a:gridCol>
              </a:tblGrid>
              <a:tr h="1576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TODO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Note.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481707"/>
                  </a:ext>
                </a:extLst>
              </a:tr>
              <a:tr h="157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73878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주제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604885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과제 계획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326749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연구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10898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시스템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456392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Output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681338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Output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686793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시연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과제 일정 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69180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A9A15FA-46AD-4BBF-A6F5-3D7A625F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" y="168025"/>
            <a:ext cx="7492633" cy="120101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E5410E-A672-47AC-8D28-1832C4AC8280}"/>
              </a:ext>
            </a:extLst>
          </p:cNvPr>
          <p:cNvCxnSpPr>
            <a:cxnSpLocks/>
          </p:cNvCxnSpPr>
          <p:nvPr/>
        </p:nvCxnSpPr>
        <p:spPr>
          <a:xfrm>
            <a:off x="2677049" y="2875931"/>
            <a:ext cx="1519674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42DA91-048C-407D-BD89-005835719219}"/>
              </a:ext>
            </a:extLst>
          </p:cNvPr>
          <p:cNvCxnSpPr>
            <a:cxnSpLocks/>
          </p:cNvCxnSpPr>
          <p:nvPr/>
        </p:nvCxnSpPr>
        <p:spPr>
          <a:xfrm>
            <a:off x="3451749" y="3172915"/>
            <a:ext cx="1506974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125993-124B-4316-A540-D33FB9DD7F5E}"/>
              </a:ext>
            </a:extLst>
          </p:cNvPr>
          <p:cNvCxnSpPr>
            <a:cxnSpLocks/>
          </p:cNvCxnSpPr>
          <p:nvPr/>
        </p:nvCxnSpPr>
        <p:spPr>
          <a:xfrm>
            <a:off x="3433185" y="3474639"/>
            <a:ext cx="2290187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CA7A5F-2F07-4C33-B82E-195A2E48B599}"/>
              </a:ext>
            </a:extLst>
          </p:cNvPr>
          <p:cNvCxnSpPr>
            <a:cxnSpLocks/>
          </p:cNvCxnSpPr>
          <p:nvPr/>
        </p:nvCxnSpPr>
        <p:spPr>
          <a:xfrm>
            <a:off x="4206769" y="3786973"/>
            <a:ext cx="2290187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1283B1-5B9C-426A-9277-C280B1E34D1A}"/>
              </a:ext>
            </a:extLst>
          </p:cNvPr>
          <p:cNvCxnSpPr>
            <a:cxnSpLocks/>
          </p:cNvCxnSpPr>
          <p:nvPr/>
        </p:nvCxnSpPr>
        <p:spPr>
          <a:xfrm>
            <a:off x="4968771" y="4104049"/>
            <a:ext cx="3848100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5C2C5E-4EDA-443E-BE8A-2A0E381B2C63}"/>
              </a:ext>
            </a:extLst>
          </p:cNvPr>
          <p:cNvCxnSpPr>
            <a:cxnSpLocks/>
          </p:cNvCxnSpPr>
          <p:nvPr/>
        </p:nvCxnSpPr>
        <p:spPr>
          <a:xfrm>
            <a:off x="8784069" y="4708072"/>
            <a:ext cx="1536700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A7F152-0A99-4D26-901D-CDF3DCAB6395}"/>
              </a:ext>
            </a:extLst>
          </p:cNvPr>
          <p:cNvCxnSpPr>
            <a:cxnSpLocks/>
          </p:cNvCxnSpPr>
          <p:nvPr/>
        </p:nvCxnSpPr>
        <p:spPr>
          <a:xfrm>
            <a:off x="8012023" y="4388330"/>
            <a:ext cx="1536700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C2350-FAEA-43A4-A9F5-C1F6EF328108}"/>
              </a:ext>
            </a:extLst>
          </p:cNvPr>
          <p:cNvSpPr txBox="1"/>
          <p:nvPr/>
        </p:nvSpPr>
        <p:spPr>
          <a:xfrm>
            <a:off x="255168" y="5832563"/>
            <a:ext cx="4322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https://github.com/sungmin-net/java-sktNuguBasedAi-courseWork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4C06A-B43E-441C-B524-A47997B064EE}"/>
              </a:ext>
            </a:extLst>
          </p:cNvPr>
          <p:cNvSpPr txBox="1"/>
          <p:nvPr/>
        </p:nvSpPr>
        <p:spPr>
          <a:xfrm>
            <a:off x="1028700" y="1054100"/>
            <a:ext cx="37385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Thanks</a:t>
            </a:r>
            <a:endParaRPr lang="ko-KR" alt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FC467-3B1E-469D-BDCF-B5D13F2106E9}"/>
              </a:ext>
            </a:extLst>
          </p:cNvPr>
          <p:cNvSpPr txBox="1"/>
          <p:nvPr/>
        </p:nvSpPr>
        <p:spPr>
          <a:xfrm>
            <a:off x="7893418" y="4190860"/>
            <a:ext cx="27238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Q&amp;A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052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497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a타이틀고딕2</vt:lpstr>
      <vt:lpstr>HY헤드라인M</vt:lpstr>
      <vt:lpstr>나눔스퀘어라운드 Bold</vt:lpstr>
      <vt:lpstr>나눔스퀘어라운드 Light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이성민</cp:lastModifiedBy>
  <cp:revision>26</cp:revision>
  <dcterms:created xsi:type="dcterms:W3CDTF">2021-04-15T00:24:41Z</dcterms:created>
  <dcterms:modified xsi:type="dcterms:W3CDTF">2021-10-19T07:19:30Z</dcterms:modified>
</cp:coreProperties>
</file>