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68" r:id="rId4"/>
    <p:sldId id="269" r:id="rId5"/>
    <p:sldId id="270" r:id="rId6"/>
    <p:sldId id="281" r:id="rId7"/>
    <p:sldId id="277" r:id="rId8"/>
    <p:sldId id="273" r:id="rId9"/>
    <p:sldId id="278" r:id="rId10"/>
    <p:sldId id="272" r:id="rId11"/>
    <p:sldId id="274" r:id="rId12"/>
    <p:sldId id="280" r:id="rId13"/>
    <p:sldId id="265" r:id="rId14"/>
    <p:sldId id="275" r:id="rId15"/>
    <p:sldId id="276" r:id="rId16"/>
    <p:sldId id="279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ongchan" initials="kj" lastIdx="1" clrIdx="0">
    <p:extLst>
      <p:ext uri="{19B8F6BF-5375-455C-9EA6-DF929625EA0E}">
        <p15:presenceInfo xmlns:p15="http://schemas.microsoft.com/office/powerpoint/2012/main" userId="576e5c0ed3f739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41"/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 autoAdjust="0"/>
    <p:restoredTop sz="88269" autoAdjust="0"/>
  </p:normalViewPr>
  <p:slideViewPr>
    <p:cSldViewPr snapToGrid="0">
      <p:cViewPr varScale="1">
        <p:scale>
          <a:sx n="82" d="100"/>
          <a:sy n="82" d="100"/>
        </p:scale>
        <p:origin x="701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209B-3D75-4689-9482-79CA9C09568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8E0D-1C25-4645-8D7B-D0A802C1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팀은 컴퓨터 하드웨어를 전공하고 있는 저와 보안 분야를 전공하고 계시는 이성민 씨가 만나 이룬 팀인 만큼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 만나 이야기 할 때부터 서로의 분야에 대한 무지를 드러내며 프로젝트의 난항이 예상되었습니다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SKT</a:t>
            </a:r>
            <a:r>
              <a:rPr lang="ko-KR" altLang="en-US" baseline="0" dirty="0" smtClean="0"/>
              <a:t>에서 진행한 수업을 통해 현재 상용화 중이거나 상용화 예정 중인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비즈니스 모델에 대해 알아가다 보니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저희가 전공하는 분야가 인공지능의 처음과 끝을 책임지고 있는 분야라는 인식을 갖게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인식을 갖게 되니 지구 반대편에 살고 있는 것만 같았던 저희 두 팀원은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인공지능 기술을 통해 비로소 소통할 수 있게 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저희는 전공 분야 지식을 십분 활용하여 가까운 미래에 서비스 될 것으로 보이는 하나의 비즈니스 모델인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federated learning</a:t>
            </a:r>
            <a:r>
              <a:rPr lang="ko-KR" altLang="en-US" baseline="0" dirty="0" smtClean="0"/>
              <a:t>에서 발생할 수 </a:t>
            </a:r>
            <a:r>
              <a:rPr lang="ko-KR" altLang="en-US" baseline="0" smtClean="0"/>
              <a:t>있는 보안상의 문제점을 </a:t>
            </a:r>
            <a:r>
              <a:rPr lang="ko-KR" altLang="en-US" baseline="0" dirty="0" smtClean="0"/>
              <a:t>해결하고 이 효과를 </a:t>
            </a:r>
            <a:r>
              <a:rPr lang="ko-KR" altLang="en-US" baseline="0" smtClean="0"/>
              <a:t>간접적으로 보여 줄 수 있는 </a:t>
            </a:r>
            <a:r>
              <a:rPr lang="ko-KR" altLang="en-US" baseline="0" dirty="0" smtClean="0"/>
              <a:t>데모를 준비하였습니다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7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8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4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3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48E0D-1C25-4645-8D7B-D0A802C180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1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47A18-533E-4FDA-8677-837789EC9132}"/>
              </a:ext>
            </a:extLst>
          </p:cNvPr>
          <p:cNvSpPr txBox="1"/>
          <p:nvPr userDrawn="1"/>
        </p:nvSpPr>
        <p:spPr>
          <a:xfrm>
            <a:off x="785924" y="675225"/>
            <a:ext cx="939027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NUGU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기반의</a:t>
            </a: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AI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기술 및 상용화 이해</a:t>
            </a:r>
            <a:endParaRPr lang="en-US" altLang="ko-KR" sz="4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팀 프로젝트 연구 계획서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2B0CE-DE57-44B8-843F-9E264970CE3C}"/>
              </a:ext>
            </a:extLst>
          </p:cNvPr>
          <p:cNvSpPr txBox="1"/>
          <p:nvPr userDrawn="1"/>
        </p:nvSpPr>
        <p:spPr>
          <a:xfrm>
            <a:off x="785924" y="3080897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연구 주제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7CD58B-A304-411E-9381-6EDE00C2A6CD}"/>
              </a:ext>
            </a:extLst>
          </p:cNvPr>
          <p:cNvCxnSpPr/>
          <p:nvPr userDrawn="1"/>
        </p:nvCxnSpPr>
        <p:spPr>
          <a:xfrm>
            <a:off x="891756" y="4106145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1630E-809C-4479-94F4-977AE5FA8542}"/>
              </a:ext>
            </a:extLst>
          </p:cNvPr>
          <p:cNvSpPr txBox="1"/>
          <p:nvPr userDrawn="1"/>
        </p:nvSpPr>
        <p:spPr>
          <a:xfrm>
            <a:off x="785924" y="4666975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팀원 이름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2C15A-7E3A-48B3-B946-2BDE05C4BB4E}"/>
              </a:ext>
            </a:extLst>
          </p:cNvPr>
          <p:cNvCxnSpPr/>
          <p:nvPr userDrawn="1"/>
        </p:nvCxnSpPr>
        <p:spPr>
          <a:xfrm>
            <a:off x="891756" y="5692223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EBEE3FC-1328-457C-AD98-6619C30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8061E-29FA-4CAA-90AA-BFA3BFB509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7" y="6001239"/>
            <a:ext cx="1300692" cy="5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C54DB-5BD9-4B50-9DD8-C47635C68E3A}"/>
              </a:ext>
            </a:extLst>
          </p:cNvPr>
          <p:cNvSpPr txBox="1"/>
          <p:nvPr/>
        </p:nvSpPr>
        <p:spPr>
          <a:xfrm>
            <a:off x="2489199" y="2975183"/>
            <a:ext cx="927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음성 연합 학습을 위한 안전한 모델 동기화 </a:t>
            </a:r>
            <a:r>
              <a:rPr lang="ko-KR" altLang="en-US" sz="2800" b="1" dirty="0" smtClean="0"/>
              <a:t>프레임워크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Secure Model Synchronization Framework for Federated Voice Learning)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2BD2-9271-46C1-8E6B-6ADAFCA598BE}"/>
              </a:ext>
            </a:extLst>
          </p:cNvPr>
          <p:cNvSpPr txBox="1"/>
          <p:nvPr/>
        </p:nvSpPr>
        <p:spPr>
          <a:xfrm>
            <a:off x="2489199" y="4720163"/>
            <a:ext cx="829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이성민</a:t>
            </a:r>
            <a:r>
              <a:rPr lang="en-US" altLang="ko-KR" sz="2000" dirty="0"/>
              <a:t>, </a:t>
            </a:r>
            <a:r>
              <a:rPr lang="ko-KR" altLang="en-US" sz="2000" dirty="0"/>
              <a:t>김종찬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7840" y="426720"/>
            <a:ext cx="10546080" cy="2072640"/>
            <a:chOff x="457200" y="375920"/>
            <a:chExt cx="10546080" cy="2072640"/>
          </a:xfrm>
        </p:grpSpPr>
        <p:sp>
          <p:nvSpPr>
            <p:cNvPr id="5" name="직사각형 4"/>
            <p:cNvSpPr/>
            <p:nvPr/>
          </p:nvSpPr>
          <p:spPr>
            <a:xfrm>
              <a:off x="457200" y="375920"/>
              <a:ext cx="10546080" cy="207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1840" y="628958"/>
              <a:ext cx="8973932" cy="17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NUGU </a:t>
              </a: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기반의 </a:t>
              </a:r>
              <a:r>
                <a:rPr lang="en-US" altLang="ko-KR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AI </a:t>
              </a: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기술 및 상용화 이해</a:t>
              </a:r>
              <a:endParaRPr lang="en-US" altLang="ko-KR" sz="40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팀 프로젝트 발표 자료</a:t>
              </a:r>
              <a:endPara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4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095" y="1313324"/>
            <a:ext cx="4845080" cy="61682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 </a:t>
            </a:r>
            <a:r>
              <a:rPr lang="ko-KR" altLang="en-US" dirty="0" err="1" smtClean="0"/>
              <a:t>스피킹</a:t>
            </a:r>
            <a:r>
              <a:rPr lang="ko-KR" altLang="en-US" dirty="0" smtClean="0"/>
              <a:t> 학습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 descr="Service Provide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87" y="2223423"/>
            <a:ext cx="1682630" cy="16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2799" y="416842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제공자</a:t>
            </a:r>
            <a:endParaRPr lang="ko-KR" altLang="en-US" b="1" dirty="0"/>
          </a:p>
        </p:txBody>
      </p:sp>
      <p:pic>
        <p:nvPicPr>
          <p:cNvPr id="2052" name="Picture 4" descr="클라우드 서버 - 무료 컴퓨터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" y="1947599"/>
            <a:ext cx="2192693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4511" y="4133591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err="1" smtClean="0"/>
              <a:t>클라우드</a:t>
            </a:r>
            <a:r>
              <a:rPr lang="ko-KR" altLang="en-US" b="1" dirty="0" smtClean="0"/>
              <a:t> 플랫폼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(e.g., Google, SKT)</a:t>
            </a:r>
            <a:endParaRPr lang="ko-KR" altLang="en-US" b="1" dirty="0"/>
          </a:p>
        </p:txBody>
      </p:sp>
      <p:pic>
        <p:nvPicPr>
          <p:cNvPr id="2054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25" y="1363035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03509" y="48392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사용자</a:t>
            </a:r>
            <a:endParaRPr lang="ko-KR" altLang="en-US" b="1" dirty="0"/>
          </a:p>
        </p:txBody>
      </p:sp>
      <p:pic>
        <p:nvPicPr>
          <p:cNvPr id="12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23" y="3537703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32" y="2609974"/>
            <a:ext cx="1234781" cy="8728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952864" y="2554810"/>
            <a:ext cx="1369539" cy="22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952864" y="3008563"/>
            <a:ext cx="1369539" cy="22934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9340" y="21461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기본 언어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모델 제공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048" y="33530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모델 특화 학습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20456371">
            <a:off x="6106627" y="2089169"/>
            <a:ext cx="2262187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394612" y="2946440"/>
            <a:ext cx="1931574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00000">
            <a:off x="6168673" y="3889213"/>
            <a:ext cx="2183211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93630" y="1248630"/>
            <a:ext cx="1386959" cy="35906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61896" y="26241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스피킹</a:t>
            </a:r>
            <a:r>
              <a:rPr lang="ko-KR" altLang="en-US" dirty="0" smtClean="0">
                <a:solidFill>
                  <a:srgbClr val="0070C0"/>
                </a:solidFill>
              </a:rPr>
              <a:t> 서비스 제공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8887" y="698306"/>
            <a:ext cx="2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Federated Learning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9946452" y="2467087"/>
            <a:ext cx="690880" cy="131229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37351" y="2624120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피드백을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통한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개인화 학습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6364465" y="3194742"/>
            <a:ext cx="1931574" cy="2463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59596" y="33372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비식별</a:t>
            </a:r>
            <a:r>
              <a:rPr lang="ko-KR" altLang="en-US" dirty="0" smtClean="0">
                <a:solidFill>
                  <a:srgbClr val="0070C0"/>
                </a:solidFill>
              </a:rPr>
              <a:t> 데이터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511" y="5191144"/>
            <a:ext cx="10197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강화된 보안으로 사용자는 스스로 </a:t>
            </a:r>
            <a:r>
              <a:rPr lang="en-US" altLang="ko-KR" sz="2400" dirty="0" smtClean="0"/>
              <a:t>AI</a:t>
            </a:r>
            <a:r>
              <a:rPr lang="ko-KR" altLang="en-US" sz="2400" dirty="0" smtClean="0"/>
              <a:t>를 학습시킬 수 있고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학습된 데이터 및 개인 정보는 사용자의 활동 반경 내에서만 공유된다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 서비스 제공자는 식별 가능하지 않은 데이터만을 수집하여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서비스 개선에 활용한다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시나리오</a:t>
            </a:r>
            <a:r>
              <a:rPr lang="en-US" altLang="ko-KR" sz="4000" b="1" dirty="0" smtClean="0"/>
              <a:t>(3)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388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래픽 17">
            <a:extLst>
              <a:ext uri="{FF2B5EF4-FFF2-40B4-BE49-F238E27FC236}">
                <a16:creationId xmlns:a16="http://schemas.microsoft.com/office/drawing/2014/main" id="{5047BAD8-F196-4916-9816-84803A9163D6}"/>
              </a:ext>
            </a:extLst>
          </p:cNvPr>
          <p:cNvGrpSpPr/>
          <p:nvPr/>
        </p:nvGrpSpPr>
        <p:grpSpPr>
          <a:xfrm>
            <a:off x="1173646" y="3368907"/>
            <a:ext cx="903659" cy="951220"/>
            <a:chOff x="570399" y="2070531"/>
            <a:chExt cx="1514561" cy="1594275"/>
          </a:xfrm>
          <a:solidFill>
            <a:schemeClr val="tx1"/>
          </a:solidFill>
        </p:grpSpPr>
        <p:sp>
          <p:nvSpPr>
            <p:cNvPr id="28" name="자유형: 도형 5">
              <a:extLst>
                <a:ext uri="{FF2B5EF4-FFF2-40B4-BE49-F238E27FC236}">
                  <a16:creationId xmlns:a16="http://schemas.microsoft.com/office/drawing/2014/main" id="{928B3198-CDD6-4F5F-ABAC-21A21AE0DB6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6">
              <a:extLst>
                <a:ext uri="{FF2B5EF4-FFF2-40B4-BE49-F238E27FC236}">
                  <a16:creationId xmlns:a16="http://schemas.microsoft.com/office/drawing/2014/main" id="{0D91C2D0-01A4-4606-8FCF-EB870E4795A5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EFFD641-CAF1-442D-9C8E-E7DA4807D61F}"/>
              </a:ext>
            </a:extLst>
          </p:cNvPr>
          <p:cNvSpPr/>
          <p:nvPr/>
        </p:nvSpPr>
        <p:spPr>
          <a:xfrm>
            <a:off x="804724" y="1926591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CDFBB-4B46-48BC-B667-2FB76A628E94}"/>
              </a:ext>
            </a:extLst>
          </p:cNvPr>
          <p:cNvSpPr txBox="1"/>
          <p:nvPr/>
        </p:nvSpPr>
        <p:spPr>
          <a:xfrm flipH="1">
            <a:off x="2616549" y="1926591"/>
            <a:ext cx="8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576A2A-359B-410E-A8E3-FE1B0FF21A6B}"/>
              </a:ext>
            </a:extLst>
          </p:cNvPr>
          <p:cNvGrpSpPr/>
          <p:nvPr/>
        </p:nvGrpSpPr>
        <p:grpSpPr>
          <a:xfrm>
            <a:off x="1242879" y="2178313"/>
            <a:ext cx="729343" cy="881743"/>
            <a:chOff x="1743888" y="5158513"/>
            <a:chExt cx="729343" cy="881743"/>
          </a:xfrm>
        </p:grpSpPr>
        <p:sp>
          <p:nvSpPr>
            <p:cNvPr id="35" name="순서도: 자기 디스크 34">
              <a:extLst>
                <a:ext uri="{FF2B5EF4-FFF2-40B4-BE49-F238E27FC236}">
                  <a16:creationId xmlns:a16="http://schemas.microsoft.com/office/drawing/2014/main" id="{9D5AD6A5-7091-4C9C-A00C-B5B29B76873B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046CED5-F7DF-4288-82F0-39C28ADBAE71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1E80EDA-8EA5-471B-9109-3A90F4218D16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886D6BC-51BC-4F5D-AE1B-575F8A81994F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04A906C-2CF9-4334-8E64-EE3662EA8705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1D5D376-3010-4F64-B72D-F154F3EB60D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82E6B6B-BCEF-4167-9975-F8CDBEB31FB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5B5FD89-D257-4FC7-A180-4447C1803D72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CE32D7D-0AD6-45FA-91F2-8155CA15EEB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2C35928-B1F9-4689-89A4-F19B5F9B342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BB56F16-21D2-4FD0-B8C3-9F7B34ACC36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1FC5959-A58A-4FE5-91E0-D526FD13DD1B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DE7CA9D-C3F3-4428-B499-F4DC947F2E9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56532E3-066F-44E6-BA74-F02B6F56998C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D7F7E65-57D7-4BBC-AEA6-CFB0CCAC320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44ED859-FF45-4955-B137-032E8AAF5D0C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0B8366D-6E47-4661-BAA9-CB850DCC6735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B0CD803-4F52-46CB-8AF6-8332AAFE5B0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3973442-9759-47CD-8070-A0522C17FDF2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F7DE460-1D0F-4B28-B7E7-A3D6A662B057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4866586-6210-4E57-8F18-20B0B6968AF1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CE972A0-13D7-4270-84B6-BAEC7A740D3F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BD104EF-47D4-4DA5-96A5-179DDFBFACC8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38D565B-5791-4235-960D-0B33F6BAA5F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3A35CA8-331B-475E-9E01-855CDF1BA79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5CD47CC-CB76-4EAE-8E29-A4E9AEB3A5B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9B95E42-CBAA-446F-9F97-45CB6FDAE2C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ED1FDE3-1F7C-49D9-957E-CD93BF36DBEC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02117A3-7A35-4830-BDC1-76B60004414D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F46628C-A1A9-4813-A30F-7A1814F6C34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B5E4C72-CEB6-4A7D-A750-0EB020358FD7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5AA8F65-899E-45D1-9642-96CAAF83A12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7652DDF-09DB-475D-8C91-0C1D61F4FFD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9DD3637-D47A-445F-92CF-DA2E4EF2F8B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063CDB6-6C3A-44AF-AA21-2CECF2E15081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EA87C76-31D9-4617-AC97-E6C18A1DEB1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1" name="말풍선: 모서리가 둥근 사각형 48">
            <a:extLst>
              <a:ext uri="{FF2B5EF4-FFF2-40B4-BE49-F238E27FC236}">
                <a16:creationId xmlns:a16="http://schemas.microsoft.com/office/drawing/2014/main" id="{B2C40939-A03D-4868-B4BD-22443FA05C47}"/>
              </a:ext>
            </a:extLst>
          </p:cNvPr>
          <p:cNvSpPr/>
          <p:nvPr/>
        </p:nvSpPr>
        <p:spPr>
          <a:xfrm>
            <a:off x="2404152" y="2375105"/>
            <a:ext cx="1165768" cy="604145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Where are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you going?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말풍선: 모서리가 둥근 사각형 49">
            <a:extLst>
              <a:ext uri="{FF2B5EF4-FFF2-40B4-BE49-F238E27FC236}">
                <a16:creationId xmlns:a16="http://schemas.microsoft.com/office/drawing/2014/main" id="{EFFC20B8-D70D-4583-A78B-D6B38B65E6DA}"/>
              </a:ext>
            </a:extLst>
          </p:cNvPr>
          <p:cNvSpPr/>
          <p:nvPr/>
        </p:nvSpPr>
        <p:spPr>
          <a:xfrm>
            <a:off x="2404152" y="3367557"/>
            <a:ext cx="1002756" cy="604145"/>
          </a:xfrm>
          <a:prstGeom prst="wedgeRoundRectCallout">
            <a:avLst>
              <a:gd name="adj1" fmla="val -75324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 Go to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W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rk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말풍선: 모서리가 둥근 사각형 50">
            <a:extLst>
              <a:ext uri="{FF2B5EF4-FFF2-40B4-BE49-F238E27FC236}">
                <a16:creationId xmlns:a16="http://schemas.microsoft.com/office/drawing/2014/main" id="{7E215F8D-3763-42F6-9C48-A9A39A6EE46C}"/>
              </a:ext>
            </a:extLst>
          </p:cNvPr>
          <p:cNvSpPr/>
          <p:nvPr/>
        </p:nvSpPr>
        <p:spPr>
          <a:xfrm>
            <a:off x="6098252" y="3367557"/>
            <a:ext cx="1083806" cy="604145"/>
          </a:xfrm>
          <a:prstGeom prst="wedgeRoundRectCallout">
            <a:avLst>
              <a:gd name="adj1" fmla="val -74212"/>
              <a:gd name="adj2" fmla="val -2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I’m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bu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SH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now.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9761648" y="4247296"/>
            <a:ext cx="1568285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Your pronunciations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of ‘work’ and ‘busy’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are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래픽 17">
            <a:extLst>
              <a:ext uri="{FF2B5EF4-FFF2-40B4-BE49-F238E27FC236}">
                <a16:creationId xmlns:a16="http://schemas.microsoft.com/office/drawing/2014/main" id="{A1D60193-5617-4583-A9DA-114AF38E683C}"/>
              </a:ext>
            </a:extLst>
          </p:cNvPr>
          <p:cNvGrpSpPr/>
          <p:nvPr/>
        </p:nvGrpSpPr>
        <p:grpSpPr>
          <a:xfrm>
            <a:off x="4833379" y="3451108"/>
            <a:ext cx="903659" cy="895957"/>
            <a:chOff x="3517518" y="-782181"/>
            <a:chExt cx="1514561" cy="1594272"/>
          </a:xfrm>
          <a:solidFill>
            <a:schemeClr val="tx1"/>
          </a:solidFill>
        </p:grpSpPr>
        <p:sp>
          <p:nvSpPr>
            <p:cNvPr id="117" name="자유형: 도형 94">
              <a:extLst>
                <a:ext uri="{FF2B5EF4-FFF2-40B4-BE49-F238E27FC236}">
                  <a16:creationId xmlns:a16="http://schemas.microsoft.com/office/drawing/2014/main" id="{CB37DC6A-35BA-4CF8-8559-20760C6E3FE1}"/>
                </a:ext>
              </a:extLst>
            </p:cNvPr>
            <p:cNvSpPr/>
            <p:nvPr/>
          </p:nvSpPr>
          <p:spPr>
            <a:xfrm>
              <a:off x="3831392" y="-782181"/>
              <a:ext cx="876851" cy="876847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8" name="자유형: 도형 95">
              <a:extLst>
                <a:ext uri="{FF2B5EF4-FFF2-40B4-BE49-F238E27FC236}">
                  <a16:creationId xmlns:a16="http://schemas.microsoft.com/office/drawing/2014/main" id="{900B6F1A-FDAA-49F1-B036-20EAA5968E73}"/>
                </a:ext>
              </a:extLst>
            </p:cNvPr>
            <p:cNvSpPr/>
            <p:nvPr/>
          </p:nvSpPr>
          <p:spPr>
            <a:xfrm>
              <a:off x="3517518" y="-64758"/>
              <a:ext cx="1514561" cy="876849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7" name="사각형: 둥근 모서리 54">
            <a:extLst>
              <a:ext uri="{FF2B5EF4-FFF2-40B4-BE49-F238E27FC236}">
                <a16:creationId xmlns:a16="http://schemas.microsoft.com/office/drawing/2014/main" id="{19558BA0-7736-4689-B374-F483057D19C0}"/>
              </a:ext>
            </a:extLst>
          </p:cNvPr>
          <p:cNvSpPr/>
          <p:nvPr/>
        </p:nvSpPr>
        <p:spPr>
          <a:xfrm>
            <a:off x="4490666" y="1926591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9140B3-CD9E-4C3D-9FE0-59E5E57ED10B}"/>
              </a:ext>
            </a:extLst>
          </p:cNvPr>
          <p:cNvSpPr txBox="1"/>
          <p:nvPr/>
        </p:nvSpPr>
        <p:spPr>
          <a:xfrm flipH="1">
            <a:off x="6302491" y="1930148"/>
            <a:ext cx="879567" cy="34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DA4679E-E7C4-4BAB-85E4-92E853BB2156}"/>
              </a:ext>
            </a:extLst>
          </p:cNvPr>
          <p:cNvGrpSpPr/>
          <p:nvPr/>
        </p:nvGrpSpPr>
        <p:grpSpPr>
          <a:xfrm>
            <a:off x="4925709" y="2178313"/>
            <a:ext cx="729343" cy="830520"/>
            <a:chOff x="1743888" y="5158514"/>
            <a:chExt cx="729343" cy="881743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A4A2251E-3A2B-4F85-AC46-3CDEE3E50215}"/>
                </a:ext>
              </a:extLst>
            </p:cNvPr>
            <p:cNvSpPr/>
            <p:nvPr/>
          </p:nvSpPr>
          <p:spPr>
            <a:xfrm>
              <a:off x="1743888" y="5158514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5DCCB5B-46EB-4C0C-8FAF-138251B41249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9E513B4-5D61-4FAD-827C-7369E3D11935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613E349-4D03-47BC-8C3A-4F4651529888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5ECFBB2-F4CF-4BA7-A6AF-70F22B29C47A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4B809DB-C638-4E54-A6AB-3AB647C8388A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FE7E51B-F393-46A9-8076-9553CBE8511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3D3CB2CC-0BE5-45BD-A7E8-2F089538395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6E57FE2-41A3-4106-914D-474496FE9A93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06838302-24B6-431C-AC35-6FCB25A867C0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090F9E7-35CB-4300-94AB-1BA4C88C2C3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6AA73627-C11A-42EC-9893-B33B7825B812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CCF8819-403F-4491-B5FC-24D3FE5CDA0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8FC7E5C-3618-4478-AE57-FA0C5103A9B3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DD90B845-D2FB-4FEE-9C6A-F90400396E39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F356388-96D4-4065-A8B1-E45DF278550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B5F61269-B44D-4656-A65A-E9EA04512A4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BA285C66-0C3F-4081-A8BA-DE5AEC435F7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EF9A2D57-1BE2-4B49-A328-52FD828F8C77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D3EE90AB-3477-494D-A3BA-E384A1CFB679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AF61F4FD-6528-4478-B17B-8A65B2A260D3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36D4CE7-8FB4-42F6-BD23-7B6471E94EF1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1BDC643-954D-4606-BB9A-38F7DF212949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B45A00F-4591-45C8-882A-44FE80ABA7C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5C259254-30BB-4667-963F-0D7E41F74D9D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F2607AF5-90E1-4F0E-944E-0CD23005A28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A1C0FC7-B47F-4C6A-9A91-D6E5B8ECB2FB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CFE810C-4826-47F2-BDD8-8ED7654EB35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643EFBF-8700-40DA-BBFF-D3CD6F727701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CF890596-4E0E-4A7A-8B8B-851F3542A201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081A377-DF68-486A-9434-D5BB551C82E0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9106B63E-BB00-483D-A141-8BF66842D294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FB9448F5-09A8-47E2-8FCC-E185B603636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8526ACEA-3C04-4ACA-87E9-717D2852E9E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E6E921C-85DE-4DE7-8115-82A01E07048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8075087-0143-4ACD-9256-5B1614F90EF2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0" name="말풍선: 모서리가 둥근 사각형 57">
            <a:extLst>
              <a:ext uri="{FF2B5EF4-FFF2-40B4-BE49-F238E27FC236}">
                <a16:creationId xmlns:a16="http://schemas.microsoft.com/office/drawing/2014/main" id="{AC2601A3-AB88-47DC-9FF5-5FCC1267FCBA}"/>
              </a:ext>
            </a:extLst>
          </p:cNvPr>
          <p:cNvSpPr/>
          <p:nvPr/>
        </p:nvSpPr>
        <p:spPr>
          <a:xfrm>
            <a:off x="6090094" y="2369542"/>
            <a:ext cx="1002756" cy="569048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Are you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working?</a:t>
            </a:r>
          </a:p>
        </p:txBody>
      </p:sp>
      <p:grpSp>
        <p:nvGrpSpPr>
          <p:cNvPr id="120" name="그래픽 17">
            <a:extLst>
              <a:ext uri="{FF2B5EF4-FFF2-40B4-BE49-F238E27FC236}">
                <a16:creationId xmlns:a16="http://schemas.microsoft.com/office/drawing/2014/main" id="{EE00DF7D-9DFB-497A-BBC5-BE2BC6EC34BE}"/>
              </a:ext>
            </a:extLst>
          </p:cNvPr>
          <p:cNvGrpSpPr/>
          <p:nvPr/>
        </p:nvGrpSpPr>
        <p:grpSpPr>
          <a:xfrm>
            <a:off x="8985837" y="2776247"/>
            <a:ext cx="903659" cy="895957"/>
            <a:chOff x="570399" y="1814416"/>
            <a:chExt cx="1514561" cy="1594267"/>
          </a:xfrm>
          <a:solidFill>
            <a:schemeClr val="tx1"/>
          </a:solidFill>
        </p:grpSpPr>
        <p:sp>
          <p:nvSpPr>
            <p:cNvPr id="161" name="자유형: 도형 138">
              <a:extLst>
                <a:ext uri="{FF2B5EF4-FFF2-40B4-BE49-F238E27FC236}">
                  <a16:creationId xmlns:a16="http://schemas.microsoft.com/office/drawing/2014/main" id="{BC5EB1BE-EEDB-4FDE-ACC2-0A15D5408322}"/>
                </a:ext>
              </a:extLst>
            </p:cNvPr>
            <p:cNvSpPr/>
            <p:nvPr/>
          </p:nvSpPr>
          <p:spPr>
            <a:xfrm>
              <a:off x="884273" y="1814416"/>
              <a:ext cx="876851" cy="876850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39">
              <a:extLst>
                <a:ext uri="{FF2B5EF4-FFF2-40B4-BE49-F238E27FC236}">
                  <a16:creationId xmlns:a16="http://schemas.microsoft.com/office/drawing/2014/main" id="{913967CF-B45F-4ECD-9FD5-3D7360279A65}"/>
                </a:ext>
              </a:extLst>
            </p:cNvPr>
            <p:cNvSpPr/>
            <p:nvPr/>
          </p:nvSpPr>
          <p:spPr>
            <a:xfrm>
              <a:off x="570399" y="2531835"/>
              <a:ext cx="1514561" cy="876848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1" name="사각형: 둥근 모서리 98">
            <a:extLst>
              <a:ext uri="{FF2B5EF4-FFF2-40B4-BE49-F238E27FC236}">
                <a16:creationId xmlns:a16="http://schemas.microsoft.com/office/drawing/2014/main" id="{E78CA052-59B4-4921-8A0E-93EE9F425AFC}"/>
              </a:ext>
            </a:extLst>
          </p:cNvPr>
          <p:cNvSpPr/>
          <p:nvPr/>
        </p:nvSpPr>
        <p:spPr>
          <a:xfrm>
            <a:off x="8017002" y="174171"/>
            <a:ext cx="3445510" cy="5403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A6E6EF-4E8A-4D4A-9453-2EB753BE2EE5}"/>
              </a:ext>
            </a:extLst>
          </p:cNvPr>
          <p:cNvSpPr txBox="1"/>
          <p:nvPr/>
        </p:nvSpPr>
        <p:spPr>
          <a:xfrm flipH="1">
            <a:off x="10450366" y="262772"/>
            <a:ext cx="879567" cy="34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F94A8AA-8D06-4E1C-B96D-CD02E659C7C6}"/>
              </a:ext>
            </a:extLst>
          </p:cNvPr>
          <p:cNvGrpSpPr/>
          <p:nvPr/>
        </p:nvGrpSpPr>
        <p:grpSpPr>
          <a:xfrm>
            <a:off x="8703633" y="4404612"/>
            <a:ext cx="729343" cy="830520"/>
            <a:chOff x="1743888" y="5158513"/>
            <a:chExt cx="729343" cy="881743"/>
          </a:xfrm>
        </p:grpSpPr>
        <p:sp>
          <p:nvSpPr>
            <p:cNvPr id="125" name="순서도: 자기 디스크 124">
              <a:extLst>
                <a:ext uri="{FF2B5EF4-FFF2-40B4-BE49-F238E27FC236}">
                  <a16:creationId xmlns:a16="http://schemas.microsoft.com/office/drawing/2014/main" id="{6BD6234D-7221-47A9-8D01-4F0F70742A18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C05450-9FA5-4215-97AE-DA4C71C671A0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C9598CE-378F-46C2-8D1E-6AEF13C0F909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7A73443-CD30-4F73-B699-6DC97B267BA0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0C8415D-6E52-4A0B-A91C-19115F7F9F6B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9F0FF8-1D3D-4F68-A89E-B060CD17808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B0D379DA-15B6-488A-A5FC-E1BE602F34F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55155E8-A150-47D5-A9ED-C1AAE507B58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F97B17A9-0508-4DB3-B8C0-DE9FBA34E2BA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70B4780-530C-45C2-8CF6-03082748413C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D344CC-A57F-400A-81B1-49B5F1EE7F94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2F9F8381-173E-4F14-80AF-211D42CA38A6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99C1A881-70C4-45D8-BC2F-FD18886B5664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4013C52C-AF67-4F4B-B6C3-333E8D2523E5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462292D-881D-4717-B51F-06F528F96822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ED9DED0B-53F9-4084-9CCE-EE1FED8F205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27FF7D0-8204-4EF9-BFE9-773A73B04FE0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BF60478-BA47-422B-A03E-FDCB863A557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AD58A22-99D6-4DD2-921C-4D684A0CD06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F0469E81-73BA-4EF1-9DE0-CF29D72E7FA8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B7AC9F9-1830-4D6F-8D0E-AE989F6B916D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6665C8EF-F9FA-4E4B-88F3-B1F2C1A1089D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9336DB6C-8CB1-4F9E-9106-D1C8A31CE42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4F0CEA3-D25C-433F-9755-88D3702BDF7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A05FBE2D-A7B1-4AC4-ADB2-4A9CDDA07C8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3118CF70-77D8-4908-90BF-FA6B8D74856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DAE9800B-51B9-4299-9087-ACB04FB0A36D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B252435B-130C-46FD-BD03-B7E9D6857081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549435BA-7809-4C06-A3CB-A79A418D9228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45F2B699-4FE4-4F10-9EB0-012F69E5F23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13CD168-586F-48E5-87E5-A674A2F9034B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DE216B4E-2D91-4A90-A79B-0C8BF9DD361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0F3A5AA7-A54E-4E18-804B-91BCA35617D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102B529-51A4-48D9-91C6-26930D5F4DE4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85CEB06-B4D0-4052-BF02-B780B26679C6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DD94FA1-C699-437B-8CDA-914C6AF2492E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4" name="말풍선: 모서리가 둥근 사각형 101">
            <a:extLst>
              <a:ext uri="{FF2B5EF4-FFF2-40B4-BE49-F238E27FC236}">
                <a16:creationId xmlns:a16="http://schemas.microsoft.com/office/drawing/2014/main" id="{C55F29CF-4FEE-40E7-99BF-A2BAE8E8C54C}"/>
              </a:ext>
            </a:extLst>
          </p:cNvPr>
          <p:cNvSpPr/>
          <p:nvPr/>
        </p:nvSpPr>
        <p:spPr>
          <a:xfrm>
            <a:off x="10128210" y="3007830"/>
            <a:ext cx="1002756" cy="569048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Yes I am.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9C3C40-A2E7-45FE-8013-BA0B47CE6399}"/>
              </a:ext>
            </a:extLst>
          </p:cNvPr>
          <p:cNvSpPr txBox="1"/>
          <p:nvPr/>
        </p:nvSpPr>
        <p:spPr>
          <a:xfrm>
            <a:off x="1657806" y="2424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30D9E91-B8FE-4CC6-A558-74EC0EA45E22}"/>
              </a:ext>
            </a:extLst>
          </p:cNvPr>
          <p:cNvSpPr txBox="1"/>
          <p:nvPr/>
        </p:nvSpPr>
        <p:spPr>
          <a:xfrm>
            <a:off x="5352001" y="23990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142235" y="4654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5B1599B-A0C7-4D77-9706-B70766A8D40A}"/>
              </a:ext>
            </a:extLst>
          </p:cNvPr>
          <p:cNvCxnSpPr/>
          <p:nvPr/>
        </p:nvCxnSpPr>
        <p:spPr>
          <a:xfrm flipV="1">
            <a:off x="3496116" y="2322172"/>
            <a:ext cx="1387272" cy="12847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/>
          <p:nvPr/>
        </p:nvCxnSpPr>
        <p:spPr>
          <a:xfrm flipV="1">
            <a:off x="7066038" y="2342854"/>
            <a:ext cx="1964335" cy="8289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C9F155F-CCAE-44D5-8B60-7DD1142D5C55}"/>
              </a:ext>
            </a:extLst>
          </p:cNvPr>
          <p:cNvSpPr txBox="1"/>
          <p:nvPr/>
        </p:nvSpPr>
        <p:spPr>
          <a:xfrm>
            <a:off x="3616856" y="1885432"/>
            <a:ext cx="1535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E14567F-5903-4FE0-84E0-E2DCAD91BCD6}"/>
              </a:ext>
            </a:extLst>
          </p:cNvPr>
          <p:cNvSpPr txBox="1"/>
          <p:nvPr/>
        </p:nvSpPr>
        <p:spPr>
          <a:xfrm>
            <a:off x="7344141" y="1924362"/>
            <a:ext cx="15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7080" y="5688659"/>
            <a:ext cx="1054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개인의 사생활을 침해할 수 있는 데이터나 개인을 식별할 수 있는 정보는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개별 사용자의 </a:t>
            </a:r>
            <a:r>
              <a:rPr lang="ko-KR" altLang="en-US" sz="2400" dirty="0" smtClean="0">
                <a:solidFill>
                  <a:srgbClr val="FF0000"/>
                </a:solidFill>
              </a:rPr>
              <a:t>활동 반경 내</a:t>
            </a:r>
            <a:r>
              <a:rPr lang="ko-KR" altLang="en-US" sz="2400" dirty="0" smtClean="0"/>
              <a:t>에서만 공유된다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71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10122596" y="1558433"/>
            <a:ext cx="1002756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Are you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free now?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F94A8AA-8D06-4E1C-B96D-CD02E659C7C6}"/>
              </a:ext>
            </a:extLst>
          </p:cNvPr>
          <p:cNvGrpSpPr/>
          <p:nvPr/>
        </p:nvGrpSpPr>
        <p:grpSpPr>
          <a:xfrm>
            <a:off x="9064580" y="1715749"/>
            <a:ext cx="729343" cy="830520"/>
            <a:chOff x="1743888" y="5158513"/>
            <a:chExt cx="729343" cy="881743"/>
          </a:xfrm>
        </p:grpSpPr>
        <p:sp>
          <p:nvSpPr>
            <p:cNvPr id="173" name="순서도: 자기 디스크 172">
              <a:extLst>
                <a:ext uri="{FF2B5EF4-FFF2-40B4-BE49-F238E27FC236}">
                  <a16:creationId xmlns:a16="http://schemas.microsoft.com/office/drawing/2014/main" id="{6BD6234D-7221-47A9-8D01-4F0F70742A18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E1C05450-9FA5-4215-97AE-DA4C71C671A0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C9598CE-378F-46C2-8D1E-6AEF13C0F909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A7A73443-CD30-4F73-B699-6DC97B267BA0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70C8415D-6E52-4A0B-A91C-19115F7F9F6B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29F0FF8-1D3D-4F68-A89E-B060CD17808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B0D379DA-15B6-488A-A5FC-E1BE602F34F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55155E8-A150-47D5-A9ED-C1AAE507B58D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F97B17A9-0508-4DB3-B8C0-DE9FBA34E2BA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070B4780-530C-45C2-8CF6-03082748413C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F9D344CC-A57F-400A-81B1-49B5F1EE7F94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F9F8381-173E-4F14-80AF-211D42CA38A6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9C1A881-70C4-45D8-BC2F-FD18886B5664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013C52C-AF67-4F4B-B6C3-333E8D2523E5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1462292D-881D-4717-B51F-06F528F96822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ED9DED0B-53F9-4084-9CCE-EE1FED8F2051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A27FF7D0-8204-4EF9-BFE9-773A73B04FE0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2BF60478-BA47-422B-A03E-FDCB863A557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3AD58A22-99D6-4DD2-921C-4D684A0CD06C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F0469E81-73BA-4EF1-9DE0-CF29D72E7FA8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B7AC9F9-1830-4D6F-8D0E-AE989F6B916D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6665C8EF-F9FA-4E4B-88F3-B1F2C1A1089D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336DB6C-8CB1-4F9E-9106-D1C8A31CE421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4F0CEA3-D25C-433F-9755-88D3702BDF7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05FBE2D-A7B1-4AC4-ADB2-4A9CDDA07C8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3118CF70-77D8-4908-90BF-FA6B8D74856D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AE9800B-51B9-4299-9087-ACB04FB0A36D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B252435B-130C-46FD-BD03-B7E9D6857081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549435BA-7809-4C06-A3CB-A79A418D9228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45F2B699-4FE4-4F10-9EB0-012F69E5F23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C13CD168-586F-48E5-87E5-A674A2F9034B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DE216B4E-2D91-4A90-A79B-0C8BF9DD3615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0F3A5AA7-A54E-4E18-804B-91BCA35617D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102B529-51A4-48D9-91C6-26930D5F4DE4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485CEB06-B4D0-4052-BF02-B780B26679C6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FDD94FA1-C699-437B-8CDA-914C6AF2492E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503182" y="19656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62246" y="5388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시나리오</a:t>
            </a:r>
            <a:r>
              <a:rPr lang="en-US" altLang="ko-KR" sz="4000" b="1" dirty="0" smtClean="0"/>
              <a:t>(4)</a:t>
            </a:r>
            <a:endParaRPr lang="ko-KR" altLang="en-US" sz="4000" b="1" dirty="0"/>
          </a:p>
        </p:txBody>
      </p:sp>
      <p:pic>
        <p:nvPicPr>
          <p:cNvPr id="8194" name="Picture 2" descr="Gpu 아이콘 플랫 0명에 대한 스톡 벡터 아트 및 기타 이미지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 t="24287" r="24183" b="23662"/>
          <a:stretch/>
        </p:blipFill>
        <p:spPr bwMode="auto">
          <a:xfrm>
            <a:off x="9691043" y="391059"/>
            <a:ext cx="742869" cy="74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er Icon Graphic by rudezstudio · Creative Fabr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18040" r="21823" b="16137"/>
          <a:stretch/>
        </p:blipFill>
        <p:spPr bwMode="auto">
          <a:xfrm>
            <a:off x="8509291" y="279699"/>
            <a:ext cx="1223179" cy="9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>
            <a:stCxn id="8196" idx="2"/>
            <a:endCxn id="173" idx="1"/>
          </p:cNvCxnSpPr>
          <p:nvPr/>
        </p:nvCxnSpPr>
        <p:spPr>
          <a:xfrm>
            <a:off x="9120881" y="1248964"/>
            <a:ext cx="308371" cy="466785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80644" y="1181281"/>
            <a:ext cx="16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Local Training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4" name="내용 개체 틀 2"/>
          <p:cNvSpPr txBox="1">
            <a:spLocks/>
          </p:cNvSpPr>
          <p:nvPr/>
        </p:nvSpPr>
        <p:spPr>
          <a:xfrm>
            <a:off x="363095" y="1304615"/>
            <a:ext cx="4845080" cy="61682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71463" indent="-2714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533400" indent="-2619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806450" indent="-2730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1371600" indent="-565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 </a:t>
            </a:r>
            <a:r>
              <a:rPr lang="ko-KR" altLang="en-US" dirty="0" err="1" smtClean="0"/>
              <a:t>스피킹</a:t>
            </a:r>
            <a:r>
              <a:rPr lang="ko-KR" altLang="en-US" dirty="0" smtClean="0"/>
              <a:t> 학습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Federated Learning</a:t>
            </a:r>
            <a:r>
              <a:rPr lang="ko-KR" altLang="en-US" dirty="0" smtClean="0"/>
              <a:t>에서는 모델 </a:t>
            </a:r>
            <a:r>
              <a:rPr lang="ko-KR" altLang="en-US" dirty="0" err="1" smtClean="0"/>
              <a:t>파라미</a:t>
            </a:r>
            <a:r>
              <a:rPr lang="ko-KR" altLang="en-US" dirty="0" err="1" smtClean="0"/>
              <a:t>터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각 사용자에게 공개하는 형태이므로 다음의 잠재적 위협 요소들을 가지고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Model Update Poisoning</a:t>
            </a:r>
            <a:br>
              <a:rPr lang="en-US" altLang="ko-KR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모델의 성능을 국부적으로 또는 전체적으로 저하시키는 공격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Data Poisoning</a:t>
            </a:r>
            <a:br>
              <a:rPr lang="en-US" altLang="ko-KR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모델을 잘못된 방향으로 학습시키는 공격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Evasion Attack</a:t>
            </a:r>
            <a:br>
              <a:rPr lang="en-US" altLang="ko-KR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데이터에 노이즈를 추가하는 등 의도되지 않은 결과를 야기하는 공격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2246" y="5388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위협 모델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076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신규 프로토콜 및 시스템 설계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D9CAF7-DE0D-4B5C-824B-C7D90EF4E3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9" y="2019717"/>
            <a:ext cx="7585668" cy="4670258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743F4648-EBE2-4896-81C5-D6571961D5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91" y="4864017"/>
            <a:ext cx="989530" cy="6468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구현 방법</a:t>
            </a:r>
            <a:r>
              <a:rPr lang="en-US" altLang="ko-KR" sz="4000" b="1" dirty="0" smtClean="0"/>
              <a:t>(1)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66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구현 방법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142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1457504"/>
            <a:ext cx="8643151" cy="4350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/>
              <a:t>데모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26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단말 수준에서 보안을 강화한 개별적인 모델 학습을 지원하므로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단말기는 </a:t>
            </a:r>
            <a:r>
              <a:rPr lang="ko-KR" altLang="en-US" b="1" dirty="0" smtClean="0"/>
              <a:t>개인 비서 기능</a:t>
            </a:r>
            <a:r>
              <a:rPr lang="ko-KR" altLang="en-US" dirty="0" smtClean="0"/>
              <a:t>을 충족할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개인을 식별할 수 있는 데이터는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전송하지 않아서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최근 화두가 되고 있는 데이터 </a:t>
            </a:r>
            <a:r>
              <a:rPr lang="ko-KR" altLang="en-US" b="1" dirty="0" smtClean="0"/>
              <a:t>보안 문제</a:t>
            </a:r>
            <a:r>
              <a:rPr lang="ko-KR" altLang="en-US" dirty="0" smtClean="0"/>
              <a:t>에 있어서 자유롭다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개별적으로 학습된 모델을 다시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전송하여 베이스 모델의 성능을 향상시킬 수 있는 </a:t>
            </a:r>
            <a:r>
              <a:rPr lang="ko-KR" altLang="en-US" b="1" dirty="0" smtClean="0"/>
              <a:t>피드백</a:t>
            </a:r>
            <a:r>
              <a:rPr lang="ko-KR" altLang="en-US" dirty="0" smtClean="0"/>
              <a:t>을 얻을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결론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528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4C06A-B43E-441C-B524-A47997B064EE}"/>
              </a:ext>
            </a:extLst>
          </p:cNvPr>
          <p:cNvSpPr txBox="1"/>
          <p:nvPr/>
        </p:nvSpPr>
        <p:spPr>
          <a:xfrm>
            <a:off x="1028700" y="1054100"/>
            <a:ext cx="3738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Thanks</a:t>
            </a:r>
            <a:endParaRPr lang="ko-KR" alt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FC467-3B1E-469D-BDCF-B5D13F2106E9}"/>
              </a:ext>
            </a:extLst>
          </p:cNvPr>
          <p:cNvSpPr txBox="1"/>
          <p:nvPr/>
        </p:nvSpPr>
        <p:spPr>
          <a:xfrm>
            <a:off x="7893418" y="4190860"/>
            <a:ext cx="27238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52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서비스 배경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서비스 시나리오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위협 모델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338" y="57137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목차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3090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하드웨어 전공자</a:t>
            </a:r>
            <a:r>
              <a:rPr lang="en-US" altLang="ko-KR" dirty="0" smtClean="0"/>
              <a:t>							</a:t>
            </a:r>
            <a:r>
              <a:rPr lang="ko-KR" altLang="en-US" dirty="0" smtClean="0"/>
              <a:t>보안 전공자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469" y="57246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6" name="Picture 12" descr="itsecuritypage11 — Alliance Technology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2240003"/>
            <a:ext cx="2079625" cy="20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dwar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15" y="232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chine Learning Banner Web Icon Set Ai Data Mining Algorithm Algorithm Neural  Network Deep Learning And Autonomous Minimal Vector Infographic Concept  Stock Illustration - Download Image Now - i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47" y="2526707"/>
            <a:ext cx="4931728" cy="15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Weather Fog Icon - png, ico and icns formats for Windows, Mac OS X and  Linu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2062698"/>
            <a:ext cx="52101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63945" y="5014259"/>
            <a:ext cx="57711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“Federated Learning</a:t>
            </a:r>
            <a:r>
              <a:rPr lang="en-US" altLang="ko-KR" sz="4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”</a:t>
            </a:r>
            <a:br>
              <a:rPr lang="en-US" altLang="ko-KR" sz="40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ko-KR" altLang="en-US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연합 학습</a:t>
            </a:r>
            <a:r>
              <a:rPr lang="en-US" altLang="ko-KR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ko-KR" altLang="en-US" sz="28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4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342026"/>
            <a:ext cx="11353800" cy="19703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NUGU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인공지능 학습과 추론은 중앙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클라우드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이루어진다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사용자는 동일한 모델을 통해 추론된 결과를 제공받는다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+mj-lt"/>
                <a:ea typeface="+mj-ea"/>
              </a:rPr>
              <a:t>서비스 배경</a:t>
            </a:r>
            <a:r>
              <a:rPr lang="en-US" altLang="ko-KR" sz="4000" b="1" dirty="0" smtClean="0">
                <a:latin typeface="+mj-lt"/>
                <a:ea typeface="+mj-ea"/>
              </a:rPr>
              <a:t>(1)</a:t>
            </a:r>
            <a:endParaRPr lang="ko-KR" altLang="en-US" sz="4000" b="1" dirty="0">
              <a:latin typeface="+mj-lt"/>
              <a:ea typeface="+mj-ea"/>
            </a:endParaRPr>
          </a:p>
        </p:txBody>
      </p:sp>
      <p:pic>
        <p:nvPicPr>
          <p:cNvPr id="3076" name="Picture 4" descr="SK텔레콤 NUGU candle[정품]&amp;#39; 최저가 쇼핑 정보 - 에누리가격비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" y="3748821"/>
            <a:ext cx="2538781" cy="2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KT NUG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5" y="5091024"/>
            <a:ext cx="2327649" cy="11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최민정 / python Korean NLP · GitLab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08" y="4142895"/>
            <a:ext cx="2830213" cy="16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21" y="3390791"/>
            <a:ext cx="1234781" cy="8728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21" y="4514912"/>
            <a:ext cx="1234781" cy="872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21" y="5575517"/>
            <a:ext cx="1234781" cy="87283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082" idx="3"/>
            <a:endCxn id="9" idx="1"/>
          </p:cNvCxnSpPr>
          <p:nvPr/>
        </p:nvCxnSpPr>
        <p:spPr>
          <a:xfrm flipV="1">
            <a:off x="8154921" y="3827209"/>
            <a:ext cx="872100" cy="11241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082" idx="3"/>
            <a:endCxn id="10" idx="1"/>
          </p:cNvCxnSpPr>
          <p:nvPr/>
        </p:nvCxnSpPr>
        <p:spPr>
          <a:xfrm>
            <a:off x="8154921" y="4951330"/>
            <a:ext cx="87210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082" idx="3"/>
            <a:endCxn id="11" idx="1"/>
          </p:cNvCxnSpPr>
          <p:nvPr/>
        </p:nvCxnSpPr>
        <p:spPr>
          <a:xfrm>
            <a:off x="8154921" y="4951330"/>
            <a:ext cx="872100" cy="106060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6655" y="5860812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1-to-all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263638"/>
            <a:ext cx="11612479" cy="53417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&lt;Centralized </a:t>
            </a:r>
            <a:r>
              <a:rPr lang="ko-KR" altLang="en-US" dirty="0" smtClean="0"/>
              <a:t>서비스의 장점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인공지능 </a:t>
            </a:r>
            <a:r>
              <a:rPr lang="ko-KR" altLang="en-US" dirty="0" smtClean="0"/>
              <a:t>모델의 </a:t>
            </a:r>
            <a:r>
              <a:rPr lang="ko-KR" altLang="en-US" dirty="0" smtClean="0"/>
              <a:t>관리 및 개선이 용이하다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컴퓨팅 자원을 집중하여 비교적 높은 정확도로 빠른 학습과 추론이 가능하다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단말 기기가 경량화 되어 사용자의 비용적 부담이 적다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배경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  <p:pic>
        <p:nvPicPr>
          <p:cNvPr id="1028" name="Picture 4" descr="Information Maintenance Svg Png Icon Free Download (#103842) -  OnlineWebFonts.COM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70" y="4436227"/>
            <a:ext cx="1769478" cy="17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con-library.com/images/accurate-icon/accurate-icon-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15" y="43684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ghtweight Icon Vector Art, Icons, and Graphics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18" y="3934531"/>
            <a:ext cx="2485564" cy="24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9131" y="627346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Maintenance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6663" y="623609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Fast &amp; Accurate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3956" y="6236093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Lightweight endpoint</a:t>
            </a:r>
            <a:endParaRPr lang="ko-KR" altLang="en-US" sz="16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263638"/>
            <a:ext cx="11612479" cy="28902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&lt;Centralized </a:t>
            </a:r>
            <a:r>
              <a:rPr lang="ko-KR" altLang="en-US" dirty="0"/>
              <a:t>서비스의 단점</a:t>
            </a:r>
            <a:r>
              <a:rPr lang="en-US" altLang="ko-KR" dirty="0" smtClean="0"/>
              <a:t>&gt;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모든 사용자가 동일한 모델을 사용하기 때문에 개인 맞춤형 요소가 적다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000" i="1" dirty="0" smtClean="0"/>
              <a:t>(</a:t>
            </a:r>
            <a:r>
              <a:rPr lang="ko-KR" altLang="en-US" sz="2000" i="1" dirty="0" smtClean="0"/>
              <a:t>개인 비서라고 하기에는 아직 갈 길이 멀다</a:t>
            </a:r>
            <a:r>
              <a:rPr lang="en-US" altLang="ko-KR" sz="2000" i="1" dirty="0" smtClean="0"/>
              <a:t>…!)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서버에서 제공하는 모델 이외의 것은 사용하기 어렵다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플랫폼화 장애 요소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사용자 데이터 수집 등의 사생활 침해 문제가 대두될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배경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  <p:pic>
        <p:nvPicPr>
          <p:cNvPr id="2050" name="Picture 2" descr="Personalization Svg Png Icon Free Download (#501314) - OnlineWebFonts.COM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71" y="4523872"/>
            <a:ext cx="1381029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atform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21" y="4399963"/>
            <a:ext cx="1627438" cy="1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ser Privacy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80" y="42611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99369" y="61401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Personalization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6754" y="61785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Platform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7052" y="617857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Privacy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804" y="1263638"/>
            <a:ext cx="11353800" cy="53693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현재 추세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기기 보급이 확대되면서 </a:t>
            </a:r>
            <a:r>
              <a:rPr lang="ko-KR" altLang="en-US" sz="2000" dirty="0" smtClean="0"/>
              <a:t>한 사람이 사용하는 단말기의 수가 </a:t>
            </a:r>
            <a:r>
              <a:rPr lang="ko-KR" altLang="en-US" sz="2000" dirty="0" smtClean="0"/>
              <a:t>크게 </a:t>
            </a:r>
            <a:r>
              <a:rPr lang="ko-KR" altLang="en-US" sz="2000" dirty="0" smtClean="0"/>
              <a:t>증가했다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000" dirty="0" smtClean="0"/>
              <a:t>인공지능 학습이 가능한 수준의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GPU</a:t>
            </a:r>
            <a:r>
              <a:rPr lang="ko-KR" altLang="en-US" sz="2000" dirty="0"/>
              <a:t>는 꾸준히 </a:t>
            </a:r>
            <a:r>
              <a:rPr lang="ko-KR" altLang="en-US" sz="2000" dirty="0" smtClean="0"/>
              <a:t>보급되는 추세이다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ko-KR" altLang="en-US" sz="2000" dirty="0"/>
              <a:t>과 같은 </a:t>
            </a:r>
            <a:r>
              <a:rPr lang="en-US" altLang="ko-KR" sz="2000" dirty="0" smtClean="0"/>
              <a:t>AI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클라우드가</a:t>
            </a:r>
            <a:r>
              <a:rPr lang="ko-KR" altLang="en-US" sz="2000" dirty="0"/>
              <a:t> 국내외에서 상용화되고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서비스를 </a:t>
            </a:r>
            <a:r>
              <a:rPr lang="ko-KR" altLang="en-US" sz="2000" dirty="0"/>
              <a:t>통해 다양한 </a:t>
            </a:r>
            <a:r>
              <a:rPr lang="en-US" altLang="ko-KR" sz="2000" dirty="0"/>
              <a:t>AI </a:t>
            </a:r>
            <a:r>
              <a:rPr lang="ko-KR" altLang="en-US" sz="2000" dirty="0"/>
              <a:t>스타트업들이 </a:t>
            </a:r>
            <a:r>
              <a:rPr lang="ko-KR" altLang="en-US" sz="2000" dirty="0" smtClean="0"/>
              <a:t>등장하고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6804" y="55575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배경</a:t>
            </a:r>
            <a:r>
              <a:rPr lang="en-US" altLang="ko-KR" sz="4000" b="1" dirty="0" smtClean="0"/>
              <a:t>(3)</a:t>
            </a:r>
            <a:endParaRPr lang="ko-KR" altLang="en-US" sz="4000" b="1" dirty="0"/>
          </a:p>
        </p:txBody>
      </p:sp>
      <p:pic>
        <p:nvPicPr>
          <p:cNvPr id="5" name="Picture 2" descr="Google Colab: What is Google Colaboratory | Google Colab Notebook | How to  use Google Colab ? — Tech Foul | by Murtuja Shahmad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45" y="4268332"/>
            <a:ext cx="3763411" cy="2117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8331"/>
            <a:ext cx="3879436" cy="2117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381496" y="6401394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[Google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colab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클라우드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22135" y="6434033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[2021</a:t>
            </a:r>
            <a:r>
              <a:rPr lang="ko-KR" altLang="en-US" sz="1600" dirty="0" smtClean="0"/>
              <a:t>년 국내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AI </a:t>
            </a:r>
            <a:r>
              <a:rPr lang="ko-KR" altLang="en-US" sz="1600" dirty="0" err="1" smtClean="0"/>
              <a:t>스타트업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7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359955"/>
            <a:ext cx="11879178" cy="5040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양질의 인공지능 모델을 제공하기 위해 사용자의 개별 정보 수집은 </a:t>
            </a:r>
            <a:r>
              <a:rPr lang="ko-KR" altLang="en-US" dirty="0" smtClean="0"/>
              <a:t>필수적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이러한 시스템을 저렴하고 안전하게 구축하는 방법으로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Federated Learning</a:t>
            </a:r>
            <a:r>
              <a:rPr lang="ko-KR" altLang="en-US" dirty="0" smtClean="0"/>
              <a:t>을 들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시나리오</a:t>
            </a:r>
            <a:r>
              <a:rPr lang="en-US" altLang="ko-KR" sz="4000" b="1" dirty="0" smtClean="0"/>
              <a:t>(1)</a:t>
            </a:r>
            <a:endParaRPr lang="ko-KR" altLang="en-US" sz="4000" b="1" dirty="0"/>
          </a:p>
        </p:txBody>
      </p:sp>
      <p:pic>
        <p:nvPicPr>
          <p:cNvPr id="2050" name="Picture 2" descr="Service Provide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72" y="3653284"/>
            <a:ext cx="1681628" cy="16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8583" y="571328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제공자</a:t>
            </a:r>
            <a:endParaRPr lang="ko-KR" altLang="en-US" b="1" dirty="0"/>
          </a:p>
        </p:txBody>
      </p:sp>
      <p:pic>
        <p:nvPicPr>
          <p:cNvPr id="2052" name="Picture 4" descr="클라우드 서버 - 무료 컴퓨터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9" y="3491304"/>
            <a:ext cx="1951295" cy="19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3548" y="5689120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err="1" smtClean="0"/>
              <a:t>클라우드</a:t>
            </a:r>
            <a:r>
              <a:rPr lang="ko-KR" altLang="en-US" b="1" dirty="0" smtClean="0"/>
              <a:t> 플랫폼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(e.g., Google, SKT)</a:t>
            </a:r>
            <a:endParaRPr lang="ko-KR" altLang="en-US" b="1" dirty="0"/>
          </a:p>
        </p:txBody>
      </p:sp>
      <p:pic>
        <p:nvPicPr>
          <p:cNvPr id="2054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62" y="2918564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32546" y="63947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서비스 사용자</a:t>
            </a:r>
            <a:endParaRPr lang="ko-KR" altLang="en-US" b="1" dirty="0"/>
          </a:p>
        </p:txBody>
      </p:sp>
      <p:pic>
        <p:nvPicPr>
          <p:cNvPr id="12" name="Picture 6" descr="Client, computer, customer, laptop, user icon - Download on Iconfind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60" y="5093232"/>
            <a:ext cx="1191775" cy="11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69" y="4165503"/>
            <a:ext cx="1234781" cy="8728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981901" y="4110339"/>
            <a:ext cx="1369539" cy="22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981901" y="4564092"/>
            <a:ext cx="1369539" cy="22934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7845" y="373782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 </a:t>
            </a:r>
            <a:r>
              <a:rPr lang="ko-KR" altLang="en-US" dirty="0" smtClean="0"/>
              <a:t>모델 제공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0549" y="47904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모델 학습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20456371">
            <a:off x="6111996" y="3499354"/>
            <a:ext cx="2233515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423649" y="4501969"/>
            <a:ext cx="1931574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00000">
            <a:off x="6185332" y="5478235"/>
            <a:ext cx="2162272" cy="246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22667" y="2804159"/>
            <a:ext cx="1386959" cy="359063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60469" y="418496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서비스 제공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6398199" y="4766071"/>
            <a:ext cx="1931574" cy="2463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21928" y="3553158"/>
            <a:ext cx="23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Federated Learning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9975489" y="4022616"/>
            <a:ext cx="690880" cy="131229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96234" y="4340113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개인화 </a:t>
            </a:r>
            <a:endParaRPr lang="en-US" altLang="ko-KR" dirty="0" smtClean="0"/>
          </a:p>
          <a:p>
            <a:r>
              <a:rPr lang="ko-KR" altLang="en-US" dirty="0" smtClean="0"/>
              <a:t>학습 과정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93330" y="49085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비식별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ree Levels of ML Softwa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89" y="2956020"/>
            <a:ext cx="4911653" cy="36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359955"/>
            <a:ext cx="11879178" cy="17896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/>
              <a:t>Federated learning</a:t>
            </a:r>
            <a:r>
              <a:rPr lang="ko-KR" altLang="en-US" dirty="0" smtClean="0"/>
              <a:t>이란 사용자가 베이스 모델을 제공 받은 뒤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보안이 요구되는 정보들은 단말 수준에서만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보관한 뒤에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모델의 추가적인 학습으로 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커스터마이징을</a:t>
            </a:r>
            <a:r>
              <a:rPr lang="ko-KR" altLang="en-US" dirty="0" smtClean="0"/>
              <a:t>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개별 고객에게 더 정확한 정보를 제공하는 학습 방법을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46" y="5475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서비스 시나리오</a:t>
            </a:r>
            <a:r>
              <a:rPr lang="en-US" altLang="ko-KR" sz="4000" b="1" dirty="0" smtClean="0"/>
              <a:t>(2)</a:t>
            </a:r>
            <a:endParaRPr lang="ko-KR" alt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4628" y="6444380"/>
            <a:ext cx="463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chemeClr val="accent1"/>
                </a:solidFill>
              </a:rPr>
              <a:t>https://ml-ops.org/content/three-levels-of-ml-software</a:t>
            </a:r>
            <a:endParaRPr lang="ko-KR" altLang="en-US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568</Words>
  <Application>Microsoft Office PowerPoint</Application>
  <PresentationFormat>와이드스크린</PresentationFormat>
  <Paragraphs>132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Adobe Fan Heiti Std B</vt:lpstr>
      <vt:lpstr>a타이틀고딕2</vt:lpstr>
      <vt:lpstr>나눔스퀘어라운드 Bold</vt:lpstr>
      <vt:lpstr>나눔스퀘어라운드 Regular</vt:lpstr>
      <vt:lpstr>맑은 고딕</vt:lpstr>
      <vt:lpstr>바탕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kim jongchan</cp:lastModifiedBy>
  <cp:revision>79</cp:revision>
  <dcterms:created xsi:type="dcterms:W3CDTF">2021-04-15T00:24:41Z</dcterms:created>
  <dcterms:modified xsi:type="dcterms:W3CDTF">2021-12-08T09:53:06Z</dcterms:modified>
</cp:coreProperties>
</file>