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9" r:id="rId5"/>
    <p:sldId id="268" r:id="rId6"/>
    <p:sldId id="269" r:id="rId7"/>
    <p:sldId id="270" r:id="rId8"/>
    <p:sldId id="271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2" d="100"/>
          <a:sy n="32" d="100"/>
        </p:scale>
        <p:origin x="19" y="1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datasets/ruchi798/data-science-job-salarie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0C7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784220" y="-696032"/>
            <a:ext cx="1623604" cy="2932016"/>
            <a:chOff x="15784220" y="-696032"/>
            <a:chExt cx="1623604" cy="29320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84220" y="-696032"/>
              <a:ext cx="1623604" cy="29320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17093" y="1563146"/>
            <a:ext cx="2232331" cy="2494591"/>
            <a:chOff x="1417093" y="1563146"/>
            <a:chExt cx="2232331" cy="249459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7093" y="1563146"/>
              <a:ext cx="2232331" cy="24945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496138" y="3980372"/>
            <a:ext cx="3811796" cy="47380"/>
            <a:chOff x="17496138" y="3980372"/>
            <a:chExt cx="3811796" cy="4738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96138" y="3980372"/>
              <a:ext cx="3811796" cy="4738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854883" y="4145995"/>
            <a:ext cx="1437181" cy="72501"/>
            <a:chOff x="16854883" y="4145995"/>
            <a:chExt cx="1437181" cy="7250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54883" y="4145995"/>
              <a:ext cx="1437181" cy="7250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16250" y="6487022"/>
            <a:ext cx="1218000" cy="47380"/>
            <a:chOff x="416250" y="6487022"/>
            <a:chExt cx="1218000" cy="4738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416250" y="6487022"/>
              <a:ext cx="1218000" cy="4738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171199" y="6296278"/>
            <a:ext cx="1437181" cy="72501"/>
            <a:chOff x="-171199" y="6296278"/>
            <a:chExt cx="1437181" cy="7250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71199" y="6296278"/>
              <a:ext cx="1437181" cy="7250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013998" y="2165714"/>
            <a:ext cx="600898" cy="499905"/>
            <a:chOff x="6013998" y="2165714"/>
            <a:chExt cx="600898" cy="49990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6013998" y="2165714"/>
              <a:ext cx="600898" cy="49990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259908" y="5285495"/>
            <a:ext cx="622706" cy="622706"/>
            <a:chOff x="16259908" y="5285495"/>
            <a:chExt cx="622706" cy="62270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259908" y="5285495"/>
              <a:ext cx="622706" cy="62270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784412" y="8265909"/>
            <a:ext cx="628157" cy="168296"/>
            <a:chOff x="1784412" y="8265909"/>
            <a:chExt cx="628157" cy="16829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1784412" y="8265909"/>
              <a:ext cx="628157" cy="16829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853303" y="859078"/>
            <a:ext cx="594286" cy="156130"/>
            <a:chOff x="10853303" y="859078"/>
            <a:chExt cx="594286" cy="15613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400000">
              <a:off x="10853303" y="859078"/>
              <a:ext cx="594286" cy="15613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072057" y="1145763"/>
            <a:ext cx="592381" cy="140855"/>
            <a:chOff x="11072057" y="1145763"/>
            <a:chExt cx="592381" cy="14085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5400000">
              <a:off x="11072057" y="1145763"/>
              <a:ext cx="592381" cy="140855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1576473" y="4057733"/>
            <a:ext cx="15090818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700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데이터 직군 연봉 </a:t>
            </a:r>
            <a:r>
              <a:rPr lang="ko-KR" altLang="en-US" sz="70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예측</a:t>
            </a:r>
            <a:endParaRPr lang="en-US" dirty="0"/>
          </a:p>
        </p:txBody>
      </p:sp>
      <p:grpSp>
        <p:nvGrpSpPr>
          <p:cNvPr id="1012" name="그룹 1012"/>
          <p:cNvGrpSpPr/>
          <p:nvPr/>
        </p:nvGrpSpPr>
        <p:grpSpPr>
          <a:xfrm>
            <a:off x="4977422" y="6906444"/>
            <a:ext cx="522560" cy="522560"/>
            <a:chOff x="4977422" y="6906444"/>
            <a:chExt cx="522560" cy="52256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77422" y="6906444"/>
              <a:ext cx="522560" cy="52256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252544" y="2375457"/>
            <a:ext cx="574305" cy="564957"/>
            <a:chOff x="6252544" y="2375457"/>
            <a:chExt cx="574305" cy="564957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6200000">
              <a:off x="6252544" y="2375457"/>
              <a:ext cx="574305" cy="56495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5997308" y="5645602"/>
            <a:ext cx="525199" cy="525199"/>
            <a:chOff x="15997308" y="5645602"/>
            <a:chExt cx="525199" cy="525199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997308" y="5645602"/>
              <a:ext cx="525199" cy="52519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5173348" y="7094220"/>
            <a:ext cx="440735" cy="440735"/>
            <a:chOff x="5173348" y="7094220"/>
            <a:chExt cx="440735" cy="440735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173348" y="7094220"/>
              <a:ext cx="440735" cy="440735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5037460" y="7314587"/>
            <a:ext cx="5846064" cy="11843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4500" kern="0" spc="-300" dirty="0">
                <a:solidFill>
                  <a:srgbClr val="F2F2F2"/>
                </a:solidFill>
                <a:latin typeface="NanumSquare ExtraBold" pitchFamily="34" charset="0"/>
                <a:cs typeface="NanumSquare ExtraBold" pitchFamily="34" charset="0"/>
              </a:rPr>
              <a:t>AI 14기 김성민</a:t>
            </a:r>
            <a:endParaRPr lang="en-US" dirty="0"/>
          </a:p>
        </p:txBody>
      </p:sp>
      <p:grpSp>
        <p:nvGrpSpPr>
          <p:cNvPr id="1016" name="그룹 1016"/>
          <p:cNvGrpSpPr/>
          <p:nvPr/>
        </p:nvGrpSpPr>
        <p:grpSpPr>
          <a:xfrm>
            <a:off x="13323920" y="7060537"/>
            <a:ext cx="2348256" cy="2345321"/>
            <a:chOff x="13323920" y="7060537"/>
            <a:chExt cx="2348256" cy="234532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323920" y="7060537"/>
              <a:ext cx="2348256" cy="234532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2939757" y="8197676"/>
            <a:ext cx="2815578" cy="2815578"/>
            <a:chOff x="2939757" y="8197676"/>
            <a:chExt cx="2815578" cy="2815578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939757" y="8197676"/>
              <a:ext cx="2815578" cy="28155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485" y="8555733"/>
            <a:ext cx="9704120" cy="8789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300" kern="0" spc="-2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RandomForestClassifier  모델링 결과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772438" y="1161267"/>
            <a:ext cx="19280334" cy="12837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kern="0" spc="-300" dirty="0">
                <a:solidFill>
                  <a:srgbClr val="595959"/>
                </a:solidFill>
                <a:latin typeface="Pretendard" pitchFamily="34" charset="0"/>
                <a:cs typeface="Pretendard" pitchFamily="34" charset="0"/>
              </a:rPr>
              <a:t>모델링 - RandomForestClassifier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9104922" y="8513792"/>
            <a:ext cx="8414469" cy="9103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300" kern="0" spc="-2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Confusion Matrix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0498436" y="2804280"/>
            <a:ext cx="5627383" cy="5016013"/>
            <a:chOff x="10498436" y="2804280"/>
            <a:chExt cx="5627383" cy="501601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98436" y="2804280"/>
              <a:ext cx="5627383" cy="501601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72438" y="3076888"/>
            <a:ext cx="7631374" cy="4743405"/>
            <a:chOff x="1772438" y="3076888"/>
            <a:chExt cx="7631374" cy="47434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2438" y="3076888"/>
              <a:ext cx="7631374" cy="47434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674" y="8545247"/>
            <a:ext cx="9263743" cy="8789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300" kern="0" spc="-2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XGBClassifier  모델링 결과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772438" y="1161267"/>
            <a:ext cx="19280334" cy="12837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kern="0" spc="-300" dirty="0">
                <a:solidFill>
                  <a:srgbClr val="595959"/>
                </a:solidFill>
                <a:latin typeface="Pretendard" pitchFamily="34" charset="0"/>
                <a:cs typeface="Pretendard" pitchFamily="34" charset="0"/>
              </a:rPr>
              <a:t>모델링 - XGB Classifier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9244481" y="8492823"/>
            <a:ext cx="8414469" cy="9103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300" kern="0" spc="-2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Confusion Matrix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960478" y="2723023"/>
            <a:ext cx="6658135" cy="4839669"/>
            <a:chOff x="1960478" y="2723023"/>
            <a:chExt cx="6658135" cy="483966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0478" y="2723023"/>
              <a:ext cx="6658135" cy="48396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46892" y="2743992"/>
            <a:ext cx="5330528" cy="4603068"/>
            <a:chOff x="10646892" y="2743992"/>
            <a:chExt cx="5330528" cy="460306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46892" y="2743992"/>
              <a:ext cx="5330528" cy="46030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6705" y="8608152"/>
            <a:ext cx="13650969" cy="873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300" kern="0" spc="-2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 AUC score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772438" y="1161267"/>
            <a:ext cx="19280334" cy="12837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kern="0" spc="-300" dirty="0">
                <a:solidFill>
                  <a:srgbClr val="595959"/>
                </a:solidFill>
                <a:latin typeface="Pretendard" pitchFamily="34" charset="0"/>
                <a:cs typeface="Pretendard" pitchFamily="34" charset="0"/>
              </a:rPr>
              <a:t>모델링 - 성능 비교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617714" y="2280472"/>
            <a:ext cx="14966407" cy="5724771"/>
            <a:chOff x="1617714" y="2280472"/>
            <a:chExt cx="14966407" cy="572477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7714" y="2280472"/>
              <a:ext cx="14966407" cy="57247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032" y="7559660"/>
            <a:ext cx="17012439" cy="8789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300" kern="0" spc="-2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정밀도와 테스트 accuracy가 유의미한 높은 RandomForest 모델 채택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772438" y="1161267"/>
            <a:ext cx="19280334" cy="12837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kern="0" spc="-300" dirty="0">
                <a:solidFill>
                  <a:srgbClr val="595959"/>
                </a:solidFill>
                <a:latin typeface="Pretendard" pitchFamily="34" charset="0"/>
                <a:cs typeface="Pretendard" pitchFamily="34" charset="0"/>
              </a:rPr>
              <a:t>모델링 - 성능 비교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3022590" y="4005018"/>
            <a:ext cx="12576053" cy="2527317"/>
            <a:chOff x="3022590" y="4005018"/>
            <a:chExt cx="12576053" cy="252731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22590" y="4005018"/>
              <a:ext cx="12576053" cy="25273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3038848" y="7551505"/>
            <a:ext cx="24950574" cy="25906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600" kern="0" spc="-2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본인의 경력,직책 및 회사의 위치,규모순으로 연봉에 영향이 큰것으로 파악된다.</a:t>
            </a:r>
          </a:p>
          <a:p>
            <a:pPr algn="ctr"/>
            <a:endParaRPr lang="en-US" sz="3600" kern="0" spc="-200" dirty="0">
              <a:solidFill>
                <a:srgbClr val="000000"/>
              </a:solidFill>
              <a:latin typeface="Pretendard" pitchFamily="34" charset="0"/>
              <a:cs typeface="Pretendard" pitchFamily="34" charset="0"/>
            </a:endParaRPr>
          </a:p>
          <a:p>
            <a:pPr algn="ctr"/>
            <a:r>
              <a:rPr lang="en-US" sz="3600" kern="0" spc="-2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따라서 다양한 요소들에 의해 연봉이 영향을 미친다는 가설이 사실임을 확인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772438" y="1161267"/>
            <a:ext cx="19280334" cy="12837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kern="0" spc="-300" dirty="0">
                <a:solidFill>
                  <a:srgbClr val="595959"/>
                </a:solidFill>
                <a:latin typeface="Pretendard" pitchFamily="34" charset="0"/>
                <a:cs typeface="Pretendard" pitchFamily="34" charset="0"/>
              </a:rPr>
              <a:t>해석 및 인사이트 도출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835348" y="3541524"/>
            <a:ext cx="6171429" cy="3202666"/>
            <a:chOff x="1835348" y="3541524"/>
            <a:chExt cx="6171429" cy="320266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35348" y="3541524"/>
              <a:ext cx="6171429" cy="32026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912189" y="3602628"/>
            <a:ext cx="8302506" cy="3141562"/>
            <a:chOff x="8912189" y="3602628"/>
            <a:chExt cx="8302506" cy="314156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2189" y="3602628"/>
              <a:ext cx="8302506" cy="31415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2438" y="1161267"/>
            <a:ext cx="19280334" cy="12837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kern="0" spc="-300" dirty="0">
                <a:solidFill>
                  <a:srgbClr val="595959"/>
                </a:solidFill>
                <a:latin typeface="Pretendard" pitchFamily="34" charset="0"/>
                <a:cs typeface="Pretendard" pitchFamily="34" charset="0"/>
              </a:rPr>
              <a:t>해석 및 인사이트 도출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772438" y="2963952"/>
            <a:ext cx="24420765" cy="9428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유용성</a:t>
            </a:r>
          </a:p>
          <a:p>
            <a:endParaRPr lang="en-US" sz="36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r>
              <a:rPr lang="en-US" sz="3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- 이 모델을 통해서 어떤 특성들이 높은 연봉에 큰 영향을 주는지를 알 수 있습니다.</a:t>
            </a:r>
          </a:p>
          <a:p>
            <a:endParaRPr lang="en-US" sz="30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endParaRPr lang="en-US" sz="30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r>
              <a:rPr lang="en-US" sz="36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한계</a:t>
            </a:r>
          </a:p>
          <a:p>
            <a:endParaRPr lang="en-US" sz="36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r>
              <a:rPr lang="en-US" sz="3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- 좋은 취업의 요인을 고소득 여부로만 나누어서 현실의 취업 상황에서 </a:t>
            </a:r>
          </a:p>
          <a:p>
            <a:endParaRPr lang="en-US" sz="30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r>
              <a:rPr lang="en-US" sz="3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고려되야할 다양한 요소들을 반영 못함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30C7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9709" y="4384924"/>
            <a:ext cx="11826297" cy="18653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0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THANK YOU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5784220" y="-696032"/>
            <a:ext cx="1623604" cy="2932016"/>
            <a:chOff x="15784220" y="-696032"/>
            <a:chExt cx="1623604" cy="293201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84220" y="-696032"/>
              <a:ext cx="1623604" cy="29320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23920" y="7060537"/>
            <a:ext cx="2348256" cy="2345321"/>
            <a:chOff x="13323920" y="7060537"/>
            <a:chExt cx="2348256" cy="234532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23920" y="7060537"/>
              <a:ext cx="2348256" cy="23453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17093" y="1563146"/>
            <a:ext cx="2232331" cy="2494591"/>
            <a:chOff x="1417093" y="1563146"/>
            <a:chExt cx="2232331" cy="249459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7093" y="1563146"/>
              <a:ext cx="2232331" cy="249459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496138" y="3980372"/>
            <a:ext cx="3811796" cy="47380"/>
            <a:chOff x="17496138" y="3980372"/>
            <a:chExt cx="3811796" cy="4738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96138" y="3980372"/>
              <a:ext cx="3811796" cy="4738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854883" y="4145995"/>
            <a:ext cx="1437181" cy="72501"/>
            <a:chOff x="16854883" y="4145995"/>
            <a:chExt cx="1437181" cy="7250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854883" y="4145995"/>
              <a:ext cx="1437181" cy="7250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16250" y="6487022"/>
            <a:ext cx="1218000" cy="47380"/>
            <a:chOff x="416250" y="6487022"/>
            <a:chExt cx="1218000" cy="4738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416250" y="6487022"/>
              <a:ext cx="1218000" cy="4738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-171199" y="6296278"/>
            <a:ext cx="1437181" cy="72501"/>
            <a:chOff x="-171199" y="6296278"/>
            <a:chExt cx="1437181" cy="7250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71199" y="6296278"/>
              <a:ext cx="1437181" cy="7250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013998" y="2165714"/>
            <a:ext cx="600898" cy="499905"/>
            <a:chOff x="6013998" y="2165714"/>
            <a:chExt cx="600898" cy="49990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6013998" y="2165714"/>
              <a:ext cx="600898" cy="49990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6259908" y="5285495"/>
            <a:ext cx="622706" cy="622706"/>
            <a:chOff x="16259908" y="5285495"/>
            <a:chExt cx="622706" cy="62270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259908" y="5285495"/>
              <a:ext cx="622706" cy="62270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784412" y="8265909"/>
            <a:ext cx="628157" cy="168296"/>
            <a:chOff x="1784412" y="8265909"/>
            <a:chExt cx="628157" cy="16829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400000">
              <a:off x="1784412" y="8265909"/>
              <a:ext cx="628157" cy="16829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853303" y="859078"/>
            <a:ext cx="594286" cy="156130"/>
            <a:chOff x="10853303" y="859078"/>
            <a:chExt cx="594286" cy="156130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5400000">
              <a:off x="10853303" y="859078"/>
              <a:ext cx="594286" cy="15613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072057" y="1145763"/>
            <a:ext cx="592381" cy="140855"/>
            <a:chOff x="11072057" y="1145763"/>
            <a:chExt cx="592381" cy="140855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5400000">
              <a:off x="11072057" y="1145763"/>
              <a:ext cx="592381" cy="14085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252544" y="2375457"/>
            <a:ext cx="574305" cy="564957"/>
            <a:chOff x="6252544" y="2375457"/>
            <a:chExt cx="574305" cy="56495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6200000">
              <a:off x="6252544" y="2375457"/>
              <a:ext cx="574305" cy="56495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5997308" y="5645602"/>
            <a:ext cx="525199" cy="525199"/>
            <a:chOff x="15997308" y="5645602"/>
            <a:chExt cx="525199" cy="525199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997308" y="5645602"/>
              <a:ext cx="525199" cy="52519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2939757" y="8197676"/>
            <a:ext cx="2815578" cy="2815578"/>
            <a:chOff x="2939757" y="8197676"/>
            <a:chExt cx="2815578" cy="2815578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939757" y="8197676"/>
              <a:ext cx="2815578" cy="2815578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4977422" y="6906444"/>
            <a:ext cx="522560" cy="522560"/>
            <a:chOff x="4977422" y="6906444"/>
            <a:chExt cx="522560" cy="522560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77422" y="6906444"/>
              <a:ext cx="522560" cy="52256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5173348" y="7094220"/>
            <a:ext cx="440735" cy="440735"/>
            <a:chOff x="5173348" y="7094220"/>
            <a:chExt cx="440735" cy="440735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173348" y="7094220"/>
              <a:ext cx="440735" cy="4407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29358" y="3241267"/>
            <a:ext cx="638330" cy="643750"/>
            <a:chOff x="10429358" y="3241267"/>
            <a:chExt cx="638330" cy="64375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29358" y="3241267"/>
              <a:ext cx="638330" cy="64375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339668" y="3378833"/>
            <a:ext cx="824187" cy="6047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300" kern="0" spc="-100" dirty="0">
                <a:solidFill>
                  <a:srgbClr val="32333B"/>
                </a:solidFill>
                <a:latin typeface="OSeong and HanEum Bold" pitchFamily="34" charset="0"/>
                <a:cs typeface="OSeong and HanEum Bold" pitchFamily="34" charset="0"/>
              </a:rPr>
              <a:t>01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1307238" y="3262324"/>
            <a:ext cx="8222161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kern="0" spc="-100" dirty="0">
                <a:solidFill>
                  <a:srgbClr val="32333B"/>
                </a:solidFill>
                <a:latin typeface="S-Core Dream 4 Regular" pitchFamily="34" charset="0"/>
                <a:cs typeface="S-Core Dream 4 Regular" pitchFamily="34" charset="0"/>
              </a:rPr>
              <a:t>서비스 소개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0429358" y="4984203"/>
            <a:ext cx="638330" cy="643750"/>
            <a:chOff x="10429358" y="4984203"/>
            <a:chExt cx="638330" cy="64375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29358" y="4984203"/>
              <a:ext cx="638330" cy="6437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0319112" y="5145669"/>
            <a:ext cx="824187" cy="5982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300" kern="0" spc="-100" dirty="0">
                <a:solidFill>
                  <a:srgbClr val="32333B"/>
                </a:solidFill>
                <a:latin typeface="OSeong and HanEum Bold" pitchFamily="34" charset="0"/>
                <a:cs typeface="OSeong and HanEum Bold" pitchFamily="34" charset="0"/>
              </a:rPr>
              <a:t>02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1430762" y="4984200"/>
            <a:ext cx="8222161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100" dirty="0" err="1">
                <a:solidFill>
                  <a:srgbClr val="32333B"/>
                </a:solidFill>
                <a:latin typeface="S-Core Dream 4 Regular" pitchFamily="34" charset="0"/>
                <a:cs typeface="S-Core Dream 4 Regular" pitchFamily="34" charset="0"/>
              </a:rPr>
              <a:t>데이터</a:t>
            </a:r>
            <a:r>
              <a:rPr lang="en-US" sz="3500" kern="0" spc="-100" dirty="0">
                <a:solidFill>
                  <a:srgbClr val="32333B"/>
                </a:solidFill>
                <a:latin typeface="S-Core Dream 4 Regular" pitchFamily="34" charset="0"/>
                <a:cs typeface="S-Core Dream 4 Regular" pitchFamily="34" charset="0"/>
              </a:rPr>
              <a:t> </a:t>
            </a:r>
            <a:r>
              <a:rPr lang="ko-KR" altLang="en-US" sz="3500" kern="0" spc="-100" dirty="0">
                <a:solidFill>
                  <a:srgbClr val="32333B"/>
                </a:solidFill>
                <a:latin typeface="S-Core Dream 4 Regular" pitchFamily="34" charset="0"/>
                <a:cs typeface="S-Core Dream 4 Regular" pitchFamily="34" charset="0"/>
              </a:rPr>
              <a:t>파이프라인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0429358" y="6707757"/>
            <a:ext cx="638330" cy="643750"/>
            <a:chOff x="10429358" y="6707757"/>
            <a:chExt cx="638330" cy="64375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29358" y="6707757"/>
              <a:ext cx="638330" cy="64375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0336445" y="6828041"/>
            <a:ext cx="824187" cy="5982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300" kern="0" spc="-100" dirty="0">
                <a:solidFill>
                  <a:srgbClr val="32333B"/>
                </a:solidFill>
                <a:latin typeface="OSeong and HanEum Bold" pitchFamily="34" charset="0"/>
                <a:cs typeface="OSeong and HanEum Bold" pitchFamily="34" charset="0"/>
              </a:rPr>
              <a:t>03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1430762" y="6707762"/>
            <a:ext cx="8222161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kern="0" spc="-100" dirty="0">
                <a:solidFill>
                  <a:srgbClr val="32333B"/>
                </a:solidFill>
                <a:latin typeface="S-Core Dream 4 Regular" pitchFamily="34" charset="0"/>
                <a:cs typeface="S-Core Dream 4 Regular" pitchFamily="34" charset="0"/>
              </a:rPr>
              <a:t>서비스 시연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-2294741" y="1633091"/>
            <a:ext cx="10643478" cy="7755164"/>
            <a:chOff x="-2294741" y="1633091"/>
            <a:chExt cx="10643478" cy="775516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294741" y="1633091"/>
              <a:ext cx="10643478" cy="7755164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9144000" y="1227283"/>
            <a:ext cx="4816526" cy="14360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400" kern="0" spc="-200" dirty="0">
                <a:solidFill>
                  <a:srgbClr val="32333B"/>
                </a:solidFill>
                <a:latin typeface="S-Core Dream 5 Medium" pitchFamily="34" charset="0"/>
                <a:cs typeface="S-Core Dream 5 Medium" pitchFamily="34" charset="0"/>
              </a:rPr>
              <a:t>Contents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0429358" y="8196299"/>
            <a:ext cx="638330" cy="643750"/>
            <a:chOff x="10429358" y="8196299"/>
            <a:chExt cx="638330" cy="64375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29358" y="8196299"/>
              <a:ext cx="638330" cy="643750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0336445" y="8316581"/>
            <a:ext cx="824187" cy="5982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300" kern="0" spc="-100" dirty="0">
                <a:solidFill>
                  <a:srgbClr val="32333B"/>
                </a:solidFill>
                <a:latin typeface="OSeong and HanEum Bold" pitchFamily="34" charset="0"/>
                <a:cs typeface="OSeong and HanEum Bold" pitchFamily="34" charset="0"/>
              </a:rPr>
              <a:t>04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11430762" y="8196295"/>
            <a:ext cx="8222161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kern="0" spc="-100" dirty="0">
                <a:solidFill>
                  <a:srgbClr val="32333B"/>
                </a:solidFill>
                <a:latin typeface="S-Core Dream 4 Regular" pitchFamily="34" charset="0"/>
                <a:cs typeface="S-Core Dream 4 Regular" pitchFamily="34" charset="0"/>
              </a:rPr>
              <a:t>프로젝트 마무리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1931" y="777434"/>
            <a:ext cx="9997606" cy="12837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kern="0" spc="-300" dirty="0">
                <a:solidFill>
                  <a:srgbClr val="595959"/>
                </a:solidFill>
                <a:latin typeface="Pretendard" pitchFamily="34" charset="0"/>
                <a:cs typeface="Pretendard" pitchFamily="34" charset="0"/>
              </a:rPr>
              <a:t>문제 정의 - 데이터 선정 이유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160961" y="2893122"/>
            <a:ext cx="6079020" cy="3402422"/>
            <a:chOff x="2160961" y="2893122"/>
            <a:chExt cx="6079020" cy="340242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60961" y="2893122"/>
              <a:ext cx="6079020" cy="340242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160961" y="6644441"/>
            <a:ext cx="7503865" cy="2571278"/>
            <a:chOff x="2160961" y="6644441"/>
            <a:chExt cx="7503865" cy="257127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60961" y="6644441"/>
              <a:ext cx="7503865" cy="2571278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927707" y="1414077"/>
            <a:ext cx="6550699" cy="8062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kern="0" spc="-2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데이터 산업의 폭발적인 성장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0097302" y="2336977"/>
            <a:ext cx="7991904" cy="17599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kern="0" spc="-100" dirty="0">
                <a:solidFill>
                  <a:srgbClr val="595959"/>
                </a:solidFill>
                <a:latin typeface="Pretendard" pitchFamily="34" charset="0"/>
                <a:cs typeface="Pretendard" pitchFamily="34" charset="0"/>
              </a:rPr>
              <a:t>데이터.AI 관련 직무들에 대한 수요도가 증가하면서 </a:t>
            </a:r>
          </a:p>
          <a:p>
            <a:endParaRPr lang="en-US" sz="2100" kern="0" spc="-100" dirty="0">
              <a:solidFill>
                <a:srgbClr val="595959"/>
              </a:solidFill>
              <a:latin typeface="Pretendard" pitchFamily="34" charset="0"/>
              <a:cs typeface="Pretendard" pitchFamily="34" charset="0"/>
            </a:endParaRPr>
          </a:p>
          <a:p>
            <a:r>
              <a:rPr lang="en-US" sz="2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관련 회사들의 숫자들도 빠른 속도로 증가하고 있다.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0097302" y="5294045"/>
            <a:ext cx="7567869" cy="16665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kern="0" spc="-100" dirty="0">
                <a:solidFill>
                  <a:srgbClr val="595959"/>
                </a:solidFill>
                <a:latin typeface="Pretendard" pitchFamily="34" charset="0"/>
                <a:cs typeface="Pretendard" pitchFamily="34" charset="0"/>
              </a:rPr>
              <a:t>데이터 관련 직군 취업을 준비하는 입장에선</a:t>
            </a:r>
          </a:p>
          <a:p>
            <a:endParaRPr lang="en-US" sz="2000" kern="0" spc="-100" dirty="0">
              <a:solidFill>
                <a:srgbClr val="595959"/>
              </a:solidFill>
              <a:latin typeface="Pretendard" pitchFamily="34" charset="0"/>
              <a:cs typeface="Pretendard" pitchFamily="34" charset="0"/>
            </a:endParaRPr>
          </a:p>
          <a:p>
            <a:r>
              <a:rPr lang="en-US" sz="2000" kern="0" spc="-100" dirty="0">
                <a:solidFill>
                  <a:srgbClr val="595959"/>
                </a:solidFill>
                <a:latin typeface="Pretendard" pitchFamily="34" charset="0"/>
                <a:cs typeface="Pretendard" pitchFamily="34" charset="0"/>
              </a:rPr>
              <a:t> 여러가지  고민이 생길수밖에 없다.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8718136" y="4180368"/>
            <a:ext cx="8274997" cy="8062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000" kern="0" spc="-2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어떤 조건을 가진 회사에 취직해야할까?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0307048" y="7155543"/>
            <a:ext cx="13842857" cy="56703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2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==&gt; 가설 설정 : </a:t>
            </a:r>
          </a:p>
          <a:p>
            <a:endParaRPr lang="en-US" sz="2700" kern="0" spc="-200" dirty="0">
              <a:solidFill>
                <a:srgbClr val="000000"/>
              </a:solidFill>
              <a:latin typeface="Pretendard" pitchFamily="34" charset="0"/>
              <a:cs typeface="Pretendard" pitchFamily="34" charset="0"/>
            </a:endParaRPr>
          </a:p>
          <a:p>
            <a:r>
              <a:rPr lang="en-US" sz="27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데이터 직군의 연봉은  </a:t>
            </a:r>
            <a:r>
              <a:rPr lang="en-US" sz="2700" kern="0" spc="-2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경력,고용형태,</a:t>
            </a:r>
          </a:p>
          <a:p>
            <a:r>
              <a:rPr lang="en-US" sz="2700" kern="0" spc="-2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직무종류,원격근무비중,회사의 규모와 위치 등 </a:t>
            </a:r>
          </a:p>
          <a:p>
            <a:r>
              <a:rPr lang="en-US" sz="2700" kern="0" spc="-2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다양한 요소들에 의해 큰 영향을 받을 것이다 </a:t>
            </a:r>
          </a:p>
          <a:p>
            <a:endParaRPr lang="en-US" sz="2700" kern="0" spc="-200" dirty="0">
              <a:solidFill>
                <a:srgbClr val="000000"/>
              </a:solidFill>
              <a:latin typeface="Pretendard" pitchFamily="34" charset="0"/>
              <a:cs typeface="Pretendard" pitchFamily="34" charset="0"/>
            </a:endParaRPr>
          </a:p>
          <a:p>
            <a:endParaRPr lang="en-US" sz="2700" kern="0" spc="-200" dirty="0">
              <a:solidFill>
                <a:srgbClr val="000000"/>
              </a:solidFill>
              <a:latin typeface="Pretendard" pitchFamily="34" charset="0"/>
              <a:cs typeface="Pretendard" pitchFamily="34" charset="0"/>
            </a:endParaRPr>
          </a:p>
          <a:p>
            <a:endParaRPr lang="en-US" sz="2700" kern="0" spc="-200" dirty="0">
              <a:solidFill>
                <a:srgbClr val="000000"/>
              </a:solidFill>
              <a:latin typeface="Pretendard" pitchFamily="34" charset="0"/>
              <a:cs typeface="Pretendard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실내, 장식이(가) 표시된 사진&#10;&#10;자동 생성된 설명">
            <a:extLst>
              <a:ext uri="{FF2B5EF4-FFF2-40B4-BE49-F238E27FC236}">
                <a16:creationId xmlns:a16="http://schemas.microsoft.com/office/drawing/2014/main" id="{6F8C06E6-602A-2522-AEED-66A60B342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143500"/>
            <a:ext cx="12573000" cy="3886200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4171C98B-90EA-194D-A1CA-F7E03BE02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800100"/>
            <a:ext cx="10972800" cy="33666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BDA3EFF-AAFC-8F3A-E93A-B7CBB4C53624}"/>
              </a:ext>
            </a:extLst>
          </p:cNvPr>
          <p:cNvSpPr txBox="1"/>
          <p:nvPr/>
        </p:nvSpPr>
        <p:spPr>
          <a:xfrm>
            <a:off x="1447800" y="4457700"/>
            <a:ext cx="11734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hlinkClick r:id="rId4"/>
              </a:rPr>
              <a:t>https://www.kaggle.com/datasets/ruchi798/data-science-job-salaries</a:t>
            </a:r>
            <a:endParaRPr lang="en-US" altLang="ko-KR" sz="2400" dirty="0"/>
          </a:p>
          <a:p>
            <a:endParaRPr lang="ko-KR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1B85953-EB0D-95E3-8052-E83ED7A09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638300"/>
            <a:ext cx="14173200" cy="654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58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0CAC248-F464-8665-0F68-0712928A9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028700"/>
            <a:ext cx="14097000" cy="816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618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DEBD585B-3D62-C6F0-A17A-3D2F451CC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72928"/>
            <a:ext cx="6553200" cy="583248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7AB29CD-4375-4C88-1E95-FA342D954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876300"/>
            <a:ext cx="8093141" cy="462574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040CA73-317D-06AB-4118-53D32A0FF2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6438900"/>
            <a:ext cx="10820400" cy="315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21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0083" y="3052066"/>
            <a:ext cx="8414469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600" kern="0" spc="-2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불필요한 열 제거 및 타입 변환</a:t>
            </a:r>
            <a:endParaRPr lang="en-US" sz="36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063448" y="2668137"/>
            <a:ext cx="6171429" cy="1622545"/>
            <a:chOff x="2063448" y="2668137"/>
            <a:chExt cx="6171429" cy="162254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63448" y="2668137"/>
              <a:ext cx="6171429" cy="16225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063448" y="4683216"/>
            <a:ext cx="6171429" cy="1108473"/>
            <a:chOff x="2063448" y="4683216"/>
            <a:chExt cx="6171429" cy="110847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63448" y="4683216"/>
              <a:ext cx="6171429" cy="11084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147327" y="6147880"/>
            <a:ext cx="6171429" cy="3152195"/>
            <a:chOff x="2147327" y="6147880"/>
            <a:chExt cx="6171429" cy="315219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47327" y="6147880"/>
              <a:ext cx="6171429" cy="315219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8534400" y="5133442"/>
            <a:ext cx="831359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600" kern="0" spc="-2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상위 0.5% 연봉 이상치로 판단 및 제거</a:t>
            </a:r>
            <a:endParaRPr lang="en-US" sz="3600" dirty="0"/>
          </a:p>
        </p:txBody>
      </p:sp>
      <p:sp>
        <p:nvSpPr>
          <p:cNvPr id="13" name="Object 13"/>
          <p:cNvSpPr txBox="1"/>
          <p:nvPr/>
        </p:nvSpPr>
        <p:spPr>
          <a:xfrm>
            <a:off x="8433527" y="7374875"/>
            <a:ext cx="8414469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600" kern="0" spc="-2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18만 달러 이상은 </a:t>
            </a:r>
            <a:r>
              <a:rPr lang="en-US" sz="3600" kern="0" spc="-200" dirty="0" err="1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고소득으로</a:t>
            </a:r>
            <a:r>
              <a:rPr lang="en-US" sz="3600" kern="0" spc="-2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 </a:t>
            </a:r>
            <a:r>
              <a:rPr lang="en-US" sz="3600" kern="0" spc="-200" dirty="0" err="1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분류</a:t>
            </a:r>
            <a:r>
              <a:rPr lang="en-US" sz="3600" kern="0" spc="-2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  </a:t>
            </a:r>
          </a:p>
          <a:p>
            <a:pPr algn="ctr"/>
            <a:endParaRPr lang="en-US" sz="3600" kern="0" spc="-200" dirty="0">
              <a:solidFill>
                <a:srgbClr val="000000"/>
              </a:solidFill>
              <a:latin typeface="Pretendard" pitchFamily="34" charset="0"/>
              <a:cs typeface="Pretendard" pitchFamily="34" charset="0"/>
            </a:endParaRPr>
          </a:p>
          <a:p>
            <a:pPr algn="ctr"/>
            <a:r>
              <a:rPr lang="en-US" sz="3600" kern="0" spc="-2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및 recommend 열 생성</a:t>
            </a:r>
            <a:endParaRPr lang="en-US" sz="3600" dirty="0"/>
          </a:p>
        </p:txBody>
      </p:sp>
      <p:sp>
        <p:nvSpPr>
          <p:cNvPr id="14" name="Object 14"/>
          <p:cNvSpPr txBox="1"/>
          <p:nvPr/>
        </p:nvSpPr>
        <p:spPr>
          <a:xfrm>
            <a:off x="2063443" y="1069333"/>
            <a:ext cx="20129613" cy="12837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kern="0" spc="-300" dirty="0">
                <a:solidFill>
                  <a:srgbClr val="595959"/>
                </a:solidFill>
                <a:latin typeface="Pretendard" pitchFamily="34" charset="0"/>
                <a:cs typeface="Pretendard" pitchFamily="34" charset="0"/>
              </a:rPr>
              <a:t>데이터 탐색 및 전처리 - 데이터 정제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39753" y="4404288"/>
            <a:ext cx="8414469" cy="8789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300" kern="0" spc="-2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베이스라인 모델은 최빈값으로 설정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772436" y="1161263"/>
            <a:ext cx="19280334" cy="12837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kern="0" spc="-300" dirty="0">
                <a:solidFill>
                  <a:srgbClr val="595959"/>
                </a:solidFill>
                <a:latin typeface="Pretendard" pitchFamily="34" charset="0"/>
                <a:cs typeface="Pretendard" pitchFamily="34" charset="0"/>
              </a:rPr>
              <a:t>데이터 탐색 및 전처리 - 데이터셋 분류 및 베이스라인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814375" y="3121163"/>
            <a:ext cx="6016599" cy="2729575"/>
            <a:chOff x="1814375" y="3121163"/>
            <a:chExt cx="6016599" cy="272957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4375" y="3121163"/>
              <a:ext cx="6016599" cy="27295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14375" y="6626592"/>
            <a:ext cx="6171429" cy="1633613"/>
            <a:chOff x="1814375" y="6626592"/>
            <a:chExt cx="6171429" cy="163361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4375" y="6626592"/>
              <a:ext cx="6171429" cy="163361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7655874" y="7077917"/>
            <a:ext cx="8414469" cy="8789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300" kern="0" spc="-2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데이터셋 분류 (훈련,검증,테스트)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261</Words>
  <Application>Microsoft Office PowerPoint</Application>
  <PresentationFormat>사용자 지정</PresentationFormat>
  <Paragraphs>63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NanumSquare ExtraBold</vt:lpstr>
      <vt:lpstr>Noto Sans CJK KR Regular</vt:lpstr>
      <vt:lpstr>OSeong and HanEum Bold</vt:lpstr>
      <vt:lpstr>Pretendard</vt:lpstr>
      <vt:lpstr>S-Core Dream 4 Regular</vt:lpstr>
      <vt:lpstr>S-Core Dream 5 Medium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kim sungmin</cp:lastModifiedBy>
  <cp:revision>8</cp:revision>
  <dcterms:created xsi:type="dcterms:W3CDTF">2022-07-27T15:50:04Z</dcterms:created>
  <dcterms:modified xsi:type="dcterms:W3CDTF">2023-03-22T07:26:55Z</dcterms:modified>
</cp:coreProperties>
</file>