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11" r:id="rId7"/>
    <p:sldId id="323" r:id="rId8"/>
    <p:sldId id="260" r:id="rId9"/>
    <p:sldId id="313" r:id="rId10"/>
    <p:sldId id="261" r:id="rId11"/>
    <p:sldId id="262" r:id="rId12"/>
    <p:sldId id="263" r:id="rId13"/>
    <p:sldId id="264" r:id="rId14"/>
    <p:sldId id="317" r:id="rId15"/>
    <p:sldId id="268" r:id="rId16"/>
    <p:sldId id="320" r:id="rId17"/>
    <p:sldId id="265" r:id="rId18"/>
    <p:sldId id="315" r:id="rId19"/>
    <p:sldId id="266" r:id="rId20"/>
    <p:sldId id="319" r:id="rId21"/>
    <p:sldId id="267" r:id="rId22"/>
    <p:sldId id="31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324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25" r:id="rId65"/>
    <p:sldId id="326" r:id="rId66"/>
    <p:sldId id="327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09" r:id="rId81"/>
    <p:sldId id="321" r:id="rId82"/>
    <p:sldId id="322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66" d="100"/>
          <a:sy n="66" d="100"/>
        </p:scale>
        <p:origin x="-16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E452-0BA3-EA85-3872-2F725A5A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73367-067E-3D60-AA20-7E91CFB1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3D2CF-2131-7E00-C2BE-DE45FD4A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17202-8931-2E08-827C-CCDD4753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933EE-7FA5-971A-BF35-628B6AC8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306E-DC97-9E97-0F11-88F4CCB5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B430AE-7BC9-370A-04C7-4FC50776E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0A57-EAD3-CA7E-6CAF-A1FB3260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ECCDB-00FA-A952-A78F-561B75B8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61F3C-C1A7-5273-07E9-BA904EA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2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EA829-33C8-9893-B9B6-2CFE3412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FFBFA5-26FE-49DE-8886-B9B92DDA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85FA8-28F8-4F36-EC77-E61211EC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571D6-2B8A-E6EA-CB50-C5E0984B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38FF1-06B4-B53F-C4DF-28ABEC0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9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D9FE2-765B-64A9-7293-4DF8517C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6D194-A653-74C3-54DA-51D609B69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0C7C4-1FD3-10A7-5025-DB0BBA20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E6BA9-085B-E0E0-6292-040C7790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313DB-71ED-157F-C76B-DEFEC759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CE2CE-4258-D945-337E-A478D8DC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2E27A-9D2F-1EED-E012-2FA8C7F6D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9BB10-BBD2-6235-51A3-BB18155F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634BD-AE50-C72F-8A41-CD2B5B35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8CAD3-EB17-CB56-9CD1-E314891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7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5BFD9-D8C4-74E6-E8DF-988473F5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1499C-04B8-CE5F-3C73-BEC6016DC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9AAF2D-6F0A-F1FF-217F-1183AF89C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4E624C-7A60-63E2-C244-DE81C03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133E98-5FAE-B1FA-80AA-B6F28228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D6778-8B37-C35D-EAED-6B57D96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42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7A97-83F6-4DEA-1380-F0F40216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A82C01-50A2-8DBC-A6BB-453EDE8EF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37FF3-39D4-BBFE-F80B-4CD9C7BD7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342CB-402A-4729-1295-771193415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9E5449-F11B-D94E-C887-E628CF6CE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77737-3EFA-8C6C-1C8F-3FBD9A22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D6F987-4E27-9052-8B72-A736F48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F81C55-6E60-8AED-615D-449586A9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7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69508-E945-777C-BD36-2E2A225E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F1E1F-FAA0-6389-730A-778E236B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2F778B-9334-2451-83FF-44B6275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C9B6C4-2012-9E3C-7EDF-155567FA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8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5D062D-5608-2ED1-72F9-78526802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95641A-1483-C0F9-5D42-55ACDB99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1118F-9DE5-5784-4137-8F3A8568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A807E-4B93-BA2D-3BCD-E15BDD4B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FAC3A-55AB-E2A0-BADF-FBEB15CA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CDFBFF-8790-E38D-5B0F-593DC4AD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E347A-4CAC-D0AD-DDCA-C293F9BB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FF9FB-1F3B-D1CC-3A9D-ABBE9F5F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251EE-980A-801B-045C-99C5AA08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2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D0A6D-800A-43E4-C94C-DE16590A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A039A-4C07-5319-C5EB-67D94485F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01C60-0741-427B-2D40-7CCC453F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C1902-E87B-1565-34D5-8E556D01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BCD801-4C38-B2C9-8068-35801C27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01AC2-C519-6A69-E564-2190E4EF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6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F967F-4D7D-EBC4-8A3A-793D623B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8B2686-AF54-1622-8340-71F7947D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7CAB5-F990-1C88-353A-807516735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2504-EDDA-458C-9261-F25F175D78A8}" type="datetimeFigureOut">
              <a:rPr lang="ko-KR" altLang="en-US" smtClean="0"/>
              <a:t>2023-12-12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B4558-37D8-E1BC-8644-E37E0FF2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01DB6-0083-595B-1580-B5B6B14F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E90BA-D992-48B3-9985-2CC9D1722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7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er0101@naver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oqkr103@naver.com" TargetMode="External"/><Relationship Id="rId5" Type="http://schemas.openxmlformats.org/officeDocument/2006/relationships/hyperlink" Target="mailto:gustn02@naver.com" TargetMode="External"/><Relationship Id="rId4" Type="http://schemas.openxmlformats.org/officeDocument/2006/relationships/hyperlink" Target="mailto:qks30202@naver.co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C75B1D-4749-49A1-8553-FD296DD7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ECCF6-3858-46C9-8F9F-C06506CC3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9486899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55482F-3622-E0FC-0AFE-CC719425A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altLang="ko-KR" sz="3200">
                <a:solidFill>
                  <a:srgbClr val="595959"/>
                </a:solidFill>
              </a:rPr>
              <a:t>Starbucks DataBase</a:t>
            </a:r>
            <a:endParaRPr lang="ko-KR" altLang="en-US" sz="3200">
              <a:solidFill>
                <a:srgbClr val="59595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36384-9C36-46DA-9183-330D6C09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>
                <a:solidFill>
                  <a:srgbClr val="595959"/>
                </a:solidFill>
              </a:rPr>
              <a:t>20202686 </a:t>
            </a:r>
            <a:r>
              <a:rPr lang="ko-KR" altLang="en-US" sz="1400">
                <a:solidFill>
                  <a:srgbClr val="595959"/>
                </a:solidFill>
              </a:rPr>
              <a:t>이성민</a:t>
            </a:r>
          </a:p>
        </p:txBody>
      </p:sp>
    </p:spTree>
    <p:extLst>
      <p:ext uri="{BB962C8B-B14F-4D97-AF65-F5344CB8AC3E}">
        <p14:creationId xmlns:p14="http://schemas.microsoft.com/office/powerpoint/2010/main" val="251282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45B4E0-79B3-634A-8159-02259B7C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4" y="856767"/>
            <a:ext cx="9984615" cy="333300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논리적 설계</a:t>
            </a:r>
            <a:r>
              <a:rPr lang="en-US" altLang="ko-KR" sz="6000" dirty="0"/>
              <a:t>(</a:t>
            </a:r>
            <a:r>
              <a:rPr lang="ko-KR" altLang="en-US" sz="6000" dirty="0" err="1"/>
              <a:t>정규엔티티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EECDF913-51F8-A710-5622-5D7717CC1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67" y="3161944"/>
            <a:ext cx="3363894" cy="2728198"/>
          </a:xfrm>
          <a:prstGeom prst="rect">
            <a:avLst/>
          </a:prstGeom>
        </p:spPr>
      </p:pic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A7EE7DB-599A-4A4C-DD0F-C56AD95EB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001408"/>
              </p:ext>
            </p:extLst>
          </p:nvPr>
        </p:nvGraphicFramePr>
        <p:xfrm>
          <a:off x="6115661" y="1717840"/>
          <a:ext cx="3621896" cy="428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332">
                  <a:extLst>
                    <a:ext uri="{9D8B030D-6E8A-4147-A177-3AD203B41FA5}">
                      <a16:colId xmlns:a16="http://schemas.microsoft.com/office/drawing/2014/main" val="2763484833"/>
                    </a:ext>
                  </a:extLst>
                </a:gridCol>
                <a:gridCol w="1855564">
                  <a:extLst>
                    <a:ext uri="{9D8B030D-6E8A-4147-A177-3AD203B41FA5}">
                      <a16:colId xmlns:a16="http://schemas.microsoft.com/office/drawing/2014/main" val="2203077954"/>
                    </a:ext>
                  </a:extLst>
                </a:gridCol>
              </a:tblGrid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48348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콜드브루커피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619438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브루드커피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47720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에스프레소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627475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프라푸치노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31526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블렌디드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80356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/>
                        <a:t>스타벅스리프레셔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99486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스타벅스피지오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842872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49506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기타제조음료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431575"/>
                  </a:ext>
                </a:extLst>
              </a:tr>
              <a:tr h="389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스타벅스주스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89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9EF19E-B549-9525-CA39-7A9DD622139F}"/>
              </a:ext>
            </a:extLst>
          </p:cNvPr>
          <p:cNvSpPr txBox="1"/>
          <p:nvPr/>
        </p:nvSpPr>
        <p:spPr>
          <a:xfrm>
            <a:off x="6115661" y="1305581"/>
            <a:ext cx="31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category</a:t>
            </a:r>
            <a:endParaRPr kumimoji="1" lang="ko-KR" altLang="en-US" dirty="0"/>
          </a:p>
        </p:txBody>
      </p:sp>
      <p:pic>
        <p:nvPicPr>
          <p:cNvPr id="7" name="그림 6" descr="텍스트, 폰트, 도표, 원이(가) 표시된 사진&#10;&#10;자동 생성된 설명">
            <a:extLst>
              <a:ext uri="{FF2B5EF4-FFF2-40B4-BE49-F238E27FC236}">
                <a16:creationId xmlns:a16="http://schemas.microsoft.com/office/drawing/2014/main" id="{93A5DC1C-C8AC-375D-58DA-A37B81B15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4" y="1531712"/>
            <a:ext cx="26797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E03B66F-D884-3057-5C42-5DDF45F08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6" y="3314298"/>
            <a:ext cx="2829164" cy="2799692"/>
          </a:xfrm>
          <a:prstGeom prst="rect">
            <a:avLst/>
          </a:prstGeom>
        </p:spPr>
      </p:pic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51E9A310-38A0-B448-B295-591A1DE47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25136"/>
              </p:ext>
            </p:extLst>
          </p:nvPr>
        </p:nvGraphicFramePr>
        <p:xfrm>
          <a:off x="4955458" y="2189508"/>
          <a:ext cx="6059906" cy="229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953">
                  <a:extLst>
                    <a:ext uri="{9D8B030D-6E8A-4147-A177-3AD203B41FA5}">
                      <a16:colId xmlns:a16="http://schemas.microsoft.com/office/drawing/2014/main" val="2246119420"/>
                    </a:ext>
                  </a:extLst>
                </a:gridCol>
                <a:gridCol w="3029953">
                  <a:extLst>
                    <a:ext uri="{9D8B030D-6E8A-4147-A177-3AD203B41FA5}">
                      <a16:colId xmlns:a16="http://schemas.microsoft.com/office/drawing/2014/main" val="3089515886"/>
                    </a:ext>
                  </a:extLst>
                </a:gridCol>
              </a:tblGrid>
              <a:tr h="764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58453"/>
                  </a:ext>
                </a:extLst>
              </a:tr>
              <a:tr h="764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peak holiday vibes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69249"/>
                  </a:ext>
                </a:extLst>
              </a:tr>
              <a:tr h="7642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14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A3E3EA-30E3-CC9F-43D1-193F06A919B7}"/>
              </a:ext>
            </a:extLst>
          </p:cNvPr>
          <p:cNvSpPr txBox="1"/>
          <p:nvPr/>
        </p:nvSpPr>
        <p:spPr>
          <a:xfrm>
            <a:off x="5106668" y="1693205"/>
            <a:ext cx="31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theme</a:t>
            </a:r>
            <a:endParaRPr kumimoji="1" lang="ko-KR" altLang="en-US" dirty="0"/>
          </a:p>
        </p:txBody>
      </p:sp>
      <p:pic>
        <p:nvPicPr>
          <p:cNvPr id="8" name="그림 7" descr="텍스트, 폰트, 도표, 원이(가) 표시된 사진&#10;&#10;자동 생성된 설명">
            <a:extLst>
              <a:ext uri="{FF2B5EF4-FFF2-40B4-BE49-F238E27FC236}">
                <a16:creationId xmlns:a16="http://schemas.microsoft.com/office/drawing/2014/main" id="{036A63F9-8286-4682-4E0C-D3F9E45B9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36" y="1141271"/>
            <a:ext cx="3381574" cy="186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6DC553-5903-BF4E-7876-CE61FAD68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1" y="3203904"/>
            <a:ext cx="2452143" cy="2799692"/>
          </a:xfrm>
          <a:prstGeom prst="rect">
            <a:avLst/>
          </a:prstGeom>
        </p:spPr>
      </p:pic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A7B45F5C-82B5-5A23-3892-8D56E1C83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297792"/>
              </p:ext>
            </p:extLst>
          </p:nvPr>
        </p:nvGraphicFramePr>
        <p:xfrm>
          <a:off x="4459064" y="1184123"/>
          <a:ext cx="6444915" cy="479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305">
                  <a:extLst>
                    <a:ext uri="{9D8B030D-6E8A-4147-A177-3AD203B41FA5}">
                      <a16:colId xmlns:a16="http://schemas.microsoft.com/office/drawing/2014/main" val="3616650503"/>
                    </a:ext>
                  </a:extLst>
                </a:gridCol>
                <a:gridCol w="2148305">
                  <a:extLst>
                    <a:ext uri="{9D8B030D-6E8A-4147-A177-3AD203B41FA5}">
                      <a16:colId xmlns:a16="http://schemas.microsoft.com/office/drawing/2014/main" val="2892766017"/>
                    </a:ext>
                  </a:extLst>
                </a:gridCol>
                <a:gridCol w="2148305">
                  <a:extLst>
                    <a:ext uri="{9D8B030D-6E8A-4147-A177-3AD203B41FA5}">
                      <a16:colId xmlns:a16="http://schemas.microsoft.com/office/drawing/2014/main" val="2075963386"/>
                    </a:ext>
                  </a:extLst>
                </a:gridCol>
              </a:tblGrid>
              <a:tr h="348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size_ml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192420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330568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Bottle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40680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Trenta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887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1684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Grande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473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146059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전용보틀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14758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정보없음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917300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병음료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315508"/>
                  </a:ext>
                </a:extLst>
              </a:tr>
              <a:tr h="5533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Solo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65408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977B83-B8BD-4B60-2592-B3816A4255C1}"/>
              </a:ext>
            </a:extLst>
          </p:cNvPr>
          <p:cNvSpPr txBox="1"/>
          <p:nvPr/>
        </p:nvSpPr>
        <p:spPr>
          <a:xfrm>
            <a:off x="4459064" y="687820"/>
            <a:ext cx="31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p:pic>
        <p:nvPicPr>
          <p:cNvPr id="6" name="그림 5" descr="텍스트, 도표, 폰트, 원이(가) 표시된 사진&#10;&#10;자동 생성된 설명">
            <a:extLst>
              <a:ext uri="{FF2B5EF4-FFF2-40B4-BE49-F238E27FC236}">
                <a16:creationId xmlns:a16="http://schemas.microsoft.com/office/drawing/2014/main" id="{6F0D737E-7A8C-6EF9-43E8-7E4FC3F9D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19" y="687820"/>
            <a:ext cx="2819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9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E91044F-75A8-69E9-6619-D0F11676B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" y="3334871"/>
            <a:ext cx="2945259" cy="329429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B65931-C076-5A21-7B3F-D3E2AD786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5590"/>
              </p:ext>
            </p:extLst>
          </p:nvPr>
        </p:nvGraphicFramePr>
        <p:xfrm>
          <a:off x="4847735" y="729465"/>
          <a:ext cx="5828632" cy="6031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316">
                  <a:extLst>
                    <a:ext uri="{9D8B030D-6E8A-4147-A177-3AD203B41FA5}">
                      <a16:colId xmlns:a16="http://schemas.microsoft.com/office/drawing/2014/main" val="1329061988"/>
                    </a:ext>
                  </a:extLst>
                </a:gridCol>
                <a:gridCol w="2914316">
                  <a:extLst>
                    <a:ext uri="{9D8B030D-6E8A-4147-A177-3AD203B41FA5}">
                      <a16:colId xmlns:a16="http://schemas.microsoft.com/office/drawing/2014/main" val="3252399612"/>
                    </a:ext>
                  </a:extLst>
                </a:gridCol>
              </a:tblGrid>
              <a:tr h="522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734881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25728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54330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우유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22309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땅콩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대두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우유</a:t>
                      </a:r>
                      <a:r>
                        <a:rPr lang="en-US" altLang="ko-KR"/>
                        <a:t>,</a:t>
                      </a:r>
                      <a:r>
                        <a:rPr lang="ko-KR" altLang="en-US" err="1"/>
                        <a:t>알류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오징어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440967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땅콩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우유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28494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74835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우유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복숭아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87702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복숭아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95789"/>
                  </a:ext>
                </a:extLst>
              </a:tr>
              <a:tr h="6085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546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B542B1B-FA98-FB63-F4A1-D948D715A763}"/>
              </a:ext>
            </a:extLst>
          </p:cNvPr>
          <p:cNvSpPr txBox="1"/>
          <p:nvPr/>
        </p:nvSpPr>
        <p:spPr>
          <a:xfrm>
            <a:off x="4765542" y="323993"/>
            <a:ext cx="31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allergy</a:t>
            </a:r>
            <a:endParaRPr kumimoji="1" lang="ko-KR" altLang="en-US" dirty="0"/>
          </a:p>
        </p:txBody>
      </p:sp>
      <p:pic>
        <p:nvPicPr>
          <p:cNvPr id="4" name="그림 3" descr="텍스트, 폰트, 도표, 원이(가) 표시된 사진&#10;&#10;자동 생성된 설명">
            <a:extLst>
              <a:ext uri="{FF2B5EF4-FFF2-40B4-BE49-F238E27FC236}">
                <a16:creationId xmlns:a16="http://schemas.microsoft.com/office/drawing/2014/main" id="{48A371C8-C834-EEB2-5608-568179D36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0" y="842480"/>
            <a:ext cx="3012603" cy="19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67EBD-D06F-76F2-0DAD-86099B6D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Users</a:t>
            </a:r>
            <a:endParaRPr kumimoji="1" lang="ko-KR" altLang="en-US" dirty="0"/>
          </a:p>
        </p:txBody>
      </p:sp>
      <p:pic>
        <p:nvPicPr>
          <p:cNvPr id="4" name="내용 개체 틀 3" descr="텍스트, 도표, 원, 스크린샷이(가) 표시된 사진&#10;&#10;자동 생성된 설명">
            <a:extLst>
              <a:ext uri="{FF2B5EF4-FFF2-40B4-BE49-F238E27FC236}">
                <a16:creationId xmlns:a16="http://schemas.microsoft.com/office/drawing/2014/main" id="{EED95EB1-40E6-6F09-BA5E-A94109823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83" y="1690688"/>
            <a:ext cx="7582827" cy="415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FB9BA7-41D3-2B83-E14E-FC55407A3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0" y="1556414"/>
            <a:ext cx="2457682" cy="3526807"/>
          </a:xfr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097B80C-EF24-613A-06BC-BDFBA9A9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962553"/>
              </p:ext>
            </p:extLst>
          </p:nvPr>
        </p:nvGraphicFramePr>
        <p:xfrm>
          <a:off x="3287804" y="1556414"/>
          <a:ext cx="8758984" cy="367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73">
                  <a:extLst>
                    <a:ext uri="{9D8B030D-6E8A-4147-A177-3AD203B41FA5}">
                      <a16:colId xmlns:a16="http://schemas.microsoft.com/office/drawing/2014/main" val="1292616653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2480037330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404257301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797719942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984214842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2498492438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505531596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2863710861"/>
                    </a:ext>
                  </a:extLst>
                </a:gridCol>
              </a:tblGrid>
              <a:tr h="4269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sng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100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user_name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email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user_password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age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phone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current_address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grade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05201"/>
                  </a:ext>
                </a:extLst>
              </a:tr>
              <a:tr h="5729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이성민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3"/>
                        </a:rPr>
                        <a:t>ler0101@naver.com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qwe123!@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010-8389-0439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경기도 수원시 권선구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 err="1"/>
                        <a:t>세지로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66</a:t>
                      </a:r>
                      <a:r>
                        <a:rPr lang="ko-KR" altLang="en-US" sz="1100" dirty="0" err="1"/>
                        <a:t>번길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33-6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green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06447"/>
                  </a:ext>
                </a:extLst>
              </a:tr>
              <a:tr h="88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30001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최녕환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4"/>
                        </a:rPr>
                        <a:t>qks30202@naver.com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sudghs123@@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010-8129-0559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전라북도 완주군 </a:t>
                      </a:r>
                      <a:r>
                        <a:rPr lang="ko-KR" altLang="en-US" sz="1100" dirty="0" err="1"/>
                        <a:t>화산면</a:t>
                      </a:r>
                      <a:r>
                        <a:rPr lang="ko-KR" altLang="en-US" sz="1100" dirty="0"/>
                        <a:t> 신구로 </a:t>
                      </a:r>
                      <a:r>
                        <a:rPr lang="en-US" altLang="ko-KR" sz="1100" dirty="0"/>
                        <a:t>419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gold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09515"/>
                  </a:ext>
                </a:extLst>
              </a:tr>
              <a:tr h="88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30002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김현수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5"/>
                        </a:rPr>
                        <a:t>gustn02@naver.com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gustn33@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010-1129-0356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전라북도 완주군 </a:t>
                      </a:r>
                      <a:r>
                        <a:rPr lang="ko-KR" altLang="en-US" sz="1100" dirty="0" err="1"/>
                        <a:t>화산면</a:t>
                      </a:r>
                      <a:r>
                        <a:rPr lang="ko-KR" altLang="en-US" sz="1100" dirty="0"/>
                        <a:t> 신구로 </a:t>
                      </a:r>
                      <a:r>
                        <a:rPr lang="en-US" altLang="ko-KR" sz="1100" dirty="0"/>
                        <a:t>419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welcome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972229"/>
                  </a:ext>
                </a:extLst>
              </a:tr>
              <a:tr h="885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30003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이대박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hlinkClick r:id="rId6"/>
                        </a:rPr>
                        <a:t>eoqkr103@naver.com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eoqkr66@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010-4328-1263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강원도 횡성군 </a:t>
                      </a:r>
                      <a:r>
                        <a:rPr lang="ko-KR" altLang="en-US" sz="1100" dirty="0" err="1"/>
                        <a:t>둔내면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고원로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425</a:t>
                      </a:r>
                      <a:r>
                        <a:rPr lang="ko-KR" altLang="en-US" sz="1100" dirty="0" err="1"/>
                        <a:t>번길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112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gold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489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0B9A84-86AE-3345-6CB8-5773ED22608A}"/>
              </a:ext>
            </a:extLst>
          </p:cNvPr>
          <p:cNvSpPr txBox="1"/>
          <p:nvPr/>
        </p:nvSpPr>
        <p:spPr>
          <a:xfrm>
            <a:off x="5612524" y="5234152"/>
            <a:ext cx="410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42C43-A26A-7BBC-50C2-6BB9B0C3964B}"/>
              </a:ext>
            </a:extLst>
          </p:cNvPr>
          <p:cNvSpPr txBox="1"/>
          <p:nvPr/>
        </p:nvSpPr>
        <p:spPr>
          <a:xfrm>
            <a:off x="3287804" y="973938"/>
            <a:ext cx="31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Users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284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F6056-277F-70F0-8BD2-1F6EB050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r>
              <a:rPr kumimoji="1" lang="ko-KR" altLang="en-US" dirty="0"/>
              <a:t>논리적 설계 </a:t>
            </a:r>
            <a:r>
              <a:rPr kumimoji="1" lang="en-US" altLang="ko-KR" dirty="0"/>
              <a:t>(1:N </a:t>
            </a:r>
            <a:r>
              <a:rPr kumimoji="1" lang="ko-KR" altLang="en-US" dirty="0"/>
              <a:t>관계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38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700C-A278-FDED-697E-0D86C84B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580"/>
          </a:xfrm>
        </p:spPr>
        <p:txBody>
          <a:bodyPr>
            <a:normAutofit/>
          </a:bodyPr>
          <a:lstStyle/>
          <a:p>
            <a:r>
              <a:rPr lang="en-US" altLang="ko-KR" dirty="0"/>
              <a:t>drink</a:t>
            </a:r>
            <a:endParaRPr lang="ko-KR" altLang="en-US" dirty="0"/>
          </a:p>
        </p:txBody>
      </p:sp>
      <p:pic>
        <p:nvPicPr>
          <p:cNvPr id="11" name="그림 10" descr="도표, 라인, 그림, 텍스트이(가) 표시된 사진&#10;&#10;자동 생성된 설명">
            <a:extLst>
              <a:ext uri="{FF2B5EF4-FFF2-40B4-BE49-F238E27FC236}">
                <a16:creationId xmlns:a16="http://schemas.microsoft.com/office/drawing/2014/main" id="{20174D3E-C8C2-C942-ED21-47DCEDC9C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35" y="1435296"/>
            <a:ext cx="7772400" cy="487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45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C01E474F-795A-E2F7-D838-ECC878720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46" y="864733"/>
            <a:ext cx="7558908" cy="5128533"/>
          </a:xfrm>
        </p:spPr>
      </p:pic>
    </p:spTree>
    <p:extLst>
      <p:ext uri="{BB962C8B-B14F-4D97-AF65-F5344CB8AC3E}">
        <p14:creationId xmlns:p14="http://schemas.microsoft.com/office/powerpoint/2010/main" val="251514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996DF2A-28FF-DEAC-2372-17F81C2CA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510115"/>
              </p:ext>
            </p:extLst>
          </p:nvPr>
        </p:nvGraphicFramePr>
        <p:xfrm>
          <a:off x="136357" y="930442"/>
          <a:ext cx="11919286" cy="404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95">
                  <a:extLst>
                    <a:ext uri="{9D8B030D-6E8A-4147-A177-3AD203B41FA5}">
                      <a16:colId xmlns:a16="http://schemas.microsoft.com/office/drawing/2014/main" val="871617492"/>
                    </a:ext>
                  </a:extLst>
                </a:gridCol>
                <a:gridCol w="1111842">
                  <a:extLst>
                    <a:ext uri="{9D8B030D-6E8A-4147-A177-3AD203B41FA5}">
                      <a16:colId xmlns:a16="http://schemas.microsoft.com/office/drawing/2014/main" val="4070668855"/>
                    </a:ext>
                  </a:extLst>
                </a:gridCol>
                <a:gridCol w="916868">
                  <a:extLst>
                    <a:ext uri="{9D8B030D-6E8A-4147-A177-3AD203B41FA5}">
                      <a16:colId xmlns:a16="http://schemas.microsoft.com/office/drawing/2014/main" val="2702668291"/>
                    </a:ext>
                  </a:extLst>
                </a:gridCol>
                <a:gridCol w="1275963">
                  <a:extLst>
                    <a:ext uri="{9D8B030D-6E8A-4147-A177-3AD203B41FA5}">
                      <a16:colId xmlns:a16="http://schemas.microsoft.com/office/drawing/2014/main" val="3689075080"/>
                    </a:ext>
                  </a:extLst>
                </a:gridCol>
                <a:gridCol w="834190">
                  <a:extLst>
                    <a:ext uri="{9D8B030D-6E8A-4147-A177-3AD203B41FA5}">
                      <a16:colId xmlns:a16="http://schemas.microsoft.com/office/drawing/2014/main" val="2852538190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2194303322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3290920079"/>
                    </a:ext>
                  </a:extLst>
                </a:gridCol>
                <a:gridCol w="850232">
                  <a:extLst>
                    <a:ext uri="{9D8B030D-6E8A-4147-A177-3AD203B41FA5}">
                      <a16:colId xmlns:a16="http://schemas.microsoft.com/office/drawing/2014/main" val="1981086155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1745220521"/>
                    </a:ext>
                  </a:extLst>
                </a:gridCol>
                <a:gridCol w="1040976">
                  <a:extLst>
                    <a:ext uri="{9D8B030D-6E8A-4147-A177-3AD203B41FA5}">
                      <a16:colId xmlns:a16="http://schemas.microsoft.com/office/drawing/2014/main" val="1338517783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2436828244"/>
                    </a:ext>
                  </a:extLst>
                </a:gridCol>
                <a:gridCol w="726575">
                  <a:extLst>
                    <a:ext uri="{9D8B030D-6E8A-4147-A177-3AD203B41FA5}">
                      <a16:colId xmlns:a16="http://schemas.microsoft.com/office/drawing/2014/main" val="680441308"/>
                    </a:ext>
                  </a:extLst>
                </a:gridCol>
                <a:gridCol w="640070">
                  <a:extLst>
                    <a:ext uri="{9D8B030D-6E8A-4147-A177-3AD203B41FA5}">
                      <a16:colId xmlns:a16="http://schemas.microsoft.com/office/drawing/2014/main" val="833054481"/>
                    </a:ext>
                  </a:extLst>
                </a:gridCol>
              </a:tblGrid>
              <a:tr h="6140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korean_name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english_name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comment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kcal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나트륨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포화지방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당류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단백질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카페인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accent1"/>
                          </a:solidFill>
                        </a:rPr>
                        <a:t>category_id</a:t>
                      </a:r>
                      <a:endParaRPr lang="ko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accent1"/>
                          </a:solidFill>
                        </a:rPr>
                        <a:t>theme_id</a:t>
                      </a:r>
                      <a:endParaRPr lang="ko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>
                          <a:solidFill>
                            <a:schemeClr val="accent1"/>
                          </a:solidFill>
                        </a:rPr>
                        <a:t>size_id</a:t>
                      </a:r>
                      <a:endParaRPr lang="ko-KR" altLang="en-US" sz="11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52752"/>
                  </a:ext>
                </a:extLst>
              </a:tr>
              <a:tr h="120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/>
                        <a:t>나이트로바닐라크림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Nitro</a:t>
                      </a:r>
                    </a:p>
                    <a:p>
                      <a:pPr latinLnBrk="1"/>
                      <a:r>
                        <a:rPr lang="en-US" altLang="ko-KR" sz="1500" dirty="0"/>
                        <a:t>Vanilla</a:t>
                      </a:r>
                    </a:p>
                    <a:p>
                      <a:pPr latinLnBrk="1"/>
                      <a:r>
                        <a:rPr lang="en-US" altLang="ko-KR" sz="1500" dirty="0"/>
                        <a:t>Cream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부드러운 </a:t>
                      </a:r>
                      <a:r>
                        <a:rPr lang="ko-KR" altLang="en-US" sz="1100" dirty="0" err="1"/>
                        <a:t>목넘김</a:t>
                      </a:r>
                      <a:r>
                        <a:rPr lang="en-US" altLang="ko-KR" sz="1100" dirty="0"/>
                        <a:t>…(</a:t>
                      </a:r>
                      <a:r>
                        <a:rPr lang="ko-KR" altLang="en-US" sz="1100" dirty="0"/>
                        <a:t>중략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641264"/>
                  </a:ext>
                </a:extLst>
              </a:tr>
              <a:tr h="82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나이트로콜드브루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Nitro</a:t>
                      </a:r>
                    </a:p>
                    <a:p>
                      <a:pPr latinLnBrk="1"/>
                      <a:r>
                        <a:rPr lang="en-US" altLang="ko-KR" dirty="0"/>
                        <a:t>Cold</a:t>
                      </a:r>
                    </a:p>
                    <a:p>
                      <a:pPr latinLnBrk="1"/>
                      <a:r>
                        <a:rPr lang="en-US" altLang="ko-KR" dirty="0"/>
                        <a:t>Brew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나이트로 커피 정통</a:t>
                      </a:r>
                      <a:r>
                        <a:rPr lang="en-US" altLang="ko-KR" sz="1100" dirty="0"/>
                        <a:t>….(</a:t>
                      </a:r>
                      <a:r>
                        <a:rPr lang="ko-KR" altLang="en-US" sz="1100" dirty="0"/>
                        <a:t>중략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70885"/>
                  </a:ext>
                </a:extLst>
              </a:tr>
              <a:tr h="82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돌체</a:t>
                      </a:r>
                      <a:r>
                        <a:rPr lang="ko-KR" altLang="en-US" dirty="0"/>
                        <a:t> 콜드 </a:t>
                      </a:r>
                      <a:r>
                        <a:rPr lang="ko-KR" altLang="en-US" dirty="0" err="1"/>
                        <a:t>브루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Dolce</a:t>
                      </a:r>
                    </a:p>
                    <a:p>
                      <a:pPr latinLnBrk="1"/>
                      <a:r>
                        <a:rPr lang="en-US" altLang="ko-KR" dirty="0"/>
                        <a:t>Cold</a:t>
                      </a:r>
                    </a:p>
                    <a:p>
                      <a:pPr latinLnBrk="1"/>
                      <a:r>
                        <a:rPr lang="en-US" altLang="ko-KR" dirty="0"/>
                        <a:t>Brew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무더운 여름철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동남아 휴가지에서 즐기는 커피를</a:t>
                      </a:r>
                      <a:r>
                        <a:rPr lang="en-US" altLang="ko-KR" sz="1100" dirty="0"/>
                        <a:t>…(</a:t>
                      </a:r>
                      <a:r>
                        <a:rPr lang="ko-KR" altLang="en-US" sz="1100" dirty="0"/>
                        <a:t>중략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83719"/>
                  </a:ext>
                </a:extLst>
              </a:tr>
              <a:tr h="82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리저브 나이트로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Reserve </a:t>
                      </a:r>
                      <a:r>
                        <a:rPr lang="en-US" altLang="ko-KR" sz="1400" dirty="0" err="1"/>
                        <a:t>Nitrom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리저브 커피 마스터의 정성으로 </a:t>
                      </a:r>
                      <a:r>
                        <a:rPr lang="en-US" altLang="ko-KR" sz="1100" dirty="0"/>
                        <a:t>…(</a:t>
                      </a:r>
                      <a:r>
                        <a:rPr lang="ko-KR" altLang="en-US" sz="1100" dirty="0"/>
                        <a:t>중략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676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87D02D-9AF4-C262-27C0-512EF05490D0}"/>
              </a:ext>
            </a:extLst>
          </p:cNvPr>
          <p:cNvSpPr txBox="1"/>
          <p:nvPr/>
        </p:nvSpPr>
        <p:spPr>
          <a:xfrm>
            <a:off x="136357" y="561110"/>
            <a:ext cx="171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drink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CF45C-F8FE-5647-AD42-121AF397CDA0}"/>
              </a:ext>
            </a:extLst>
          </p:cNvPr>
          <p:cNvSpPr txBox="1"/>
          <p:nvPr/>
        </p:nvSpPr>
        <p:spPr>
          <a:xfrm>
            <a:off x="4120055" y="5139559"/>
            <a:ext cx="410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(</a:t>
            </a:r>
            <a:r>
              <a:rPr kumimoji="1" lang="ko-KR" altLang="en-US" dirty="0"/>
              <a:t>너무 많아서 생략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0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A7376-5D75-8B85-766B-DEE5B0BB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ko-KR" altLang="en-US" sz="6000"/>
              <a:t>목차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FD436B2-A2A4-F75E-B134-C328509D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AFB5B-96E9-26B1-22C7-84619669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000"/>
              <a:t>요구사항 수집 및 분석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개념적 설계 </a:t>
            </a:r>
            <a:r>
              <a:rPr lang="en-US" altLang="ko-KR" sz="2000"/>
              <a:t>(ERD)</a:t>
            </a:r>
          </a:p>
          <a:p>
            <a:pPr marL="514350" indent="-514350">
              <a:buAutoNum type="arabicPeriod"/>
            </a:pPr>
            <a:r>
              <a:rPr lang="ko-KR" altLang="en-US" sz="2000"/>
              <a:t>논리적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ko-KR" altLang="en-US" sz="2000"/>
              <a:t>물리적 설계</a:t>
            </a:r>
            <a:endParaRPr lang="en-US" altLang="ko-KR" sz="2000"/>
          </a:p>
          <a:p>
            <a:pPr marL="514350" indent="-514350">
              <a:buAutoNum type="arabicPeriod"/>
            </a:pPr>
            <a:r>
              <a:rPr lang="en-US" altLang="ko-KR" sz="2000"/>
              <a:t>SQL </a:t>
            </a:r>
            <a:r>
              <a:rPr lang="ko-KR" altLang="en-US" sz="2000"/>
              <a:t>질의 및 실행결과 </a:t>
            </a:r>
          </a:p>
        </p:txBody>
      </p:sp>
    </p:spTree>
    <p:extLst>
      <p:ext uri="{BB962C8B-B14F-4D97-AF65-F5344CB8AC3E}">
        <p14:creationId xmlns:p14="http://schemas.microsoft.com/office/powerpoint/2010/main" val="3557709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7509B-0EC0-1D72-56E6-08E7B7D2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allergy_drink</a:t>
            </a:r>
            <a:endParaRPr kumimoji="1" lang="ko-KR" altLang="en-US" dirty="0"/>
          </a:p>
        </p:txBody>
      </p:sp>
      <p:pic>
        <p:nvPicPr>
          <p:cNvPr id="4" name="내용 개체 틀 3" descr="텍스트, 도표, 그림, 스케치이(가) 표시된 사진&#10;&#10;자동 생성된 설명">
            <a:extLst>
              <a:ext uri="{FF2B5EF4-FFF2-40B4-BE49-F238E27FC236}">
                <a16:creationId xmlns:a16="http://schemas.microsoft.com/office/drawing/2014/main" id="{79A53A02-5764-DA18-D079-CF156DD00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66" y="1721730"/>
            <a:ext cx="5483384" cy="47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2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A94042F1-1B5B-82ED-DC95-C8E8725B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78" y="1323681"/>
            <a:ext cx="2896004" cy="4210638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32F71B-4448-88B3-C402-279D2F06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81962"/>
              </p:ext>
            </p:extLst>
          </p:nvPr>
        </p:nvGraphicFramePr>
        <p:xfrm>
          <a:off x="4176297" y="1624798"/>
          <a:ext cx="759861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303">
                  <a:extLst>
                    <a:ext uri="{9D8B030D-6E8A-4147-A177-3AD203B41FA5}">
                      <a16:colId xmlns:a16="http://schemas.microsoft.com/office/drawing/2014/main" val="2470797962"/>
                    </a:ext>
                  </a:extLst>
                </a:gridCol>
                <a:gridCol w="2536437">
                  <a:extLst>
                    <a:ext uri="{9D8B030D-6E8A-4147-A177-3AD203B41FA5}">
                      <a16:colId xmlns:a16="http://schemas.microsoft.com/office/drawing/2014/main" val="2585628655"/>
                    </a:ext>
                  </a:extLst>
                </a:gridCol>
                <a:gridCol w="2532870">
                  <a:extLst>
                    <a:ext uri="{9D8B030D-6E8A-4147-A177-3AD203B41FA5}">
                      <a16:colId xmlns:a16="http://schemas.microsoft.com/office/drawing/2014/main" val="2910275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allergy_id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drink_id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881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14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777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5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2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1004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92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16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1006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843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38FE77-19C1-80F8-4EEB-A417681425BC}"/>
              </a:ext>
            </a:extLst>
          </p:cNvPr>
          <p:cNvSpPr txBox="1"/>
          <p:nvPr/>
        </p:nvSpPr>
        <p:spPr>
          <a:xfrm>
            <a:off x="4176297" y="1096308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allergy_drink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A8501-685E-443E-E60D-B340E46FBAF5}"/>
              </a:ext>
            </a:extLst>
          </p:cNvPr>
          <p:cNvSpPr txBox="1"/>
          <p:nvPr/>
        </p:nvSpPr>
        <p:spPr>
          <a:xfrm>
            <a:off x="5822731" y="4750676"/>
            <a:ext cx="410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(</a:t>
            </a:r>
            <a:r>
              <a:rPr kumimoji="1" lang="ko-KR" altLang="en-US" dirty="0"/>
              <a:t>너무 많아서 생략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22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A7D0-45A0-ACD5-ADA5-C4854E99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Users_like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98690E7-AE18-3B31-5FDD-A8E64561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214" y="1690688"/>
            <a:ext cx="65185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46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디스플레이이(가) 표시된 사진&#10;&#10;자동 생성된 설명">
            <a:extLst>
              <a:ext uri="{FF2B5EF4-FFF2-40B4-BE49-F238E27FC236}">
                <a16:creationId xmlns:a16="http://schemas.microsoft.com/office/drawing/2014/main" id="{92A333D7-1661-5D18-6E54-A0232940C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" y="1490777"/>
            <a:ext cx="3791479" cy="3486637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04071C-C656-C12B-EBB8-8D84A729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11193"/>
              </p:ext>
            </p:extLst>
          </p:nvPr>
        </p:nvGraphicFramePr>
        <p:xfrm>
          <a:off x="4924926" y="1000040"/>
          <a:ext cx="6545181" cy="378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1727">
                  <a:extLst>
                    <a:ext uri="{9D8B030D-6E8A-4147-A177-3AD203B41FA5}">
                      <a16:colId xmlns:a16="http://schemas.microsoft.com/office/drawing/2014/main" val="3080717885"/>
                    </a:ext>
                  </a:extLst>
                </a:gridCol>
                <a:gridCol w="2181727">
                  <a:extLst>
                    <a:ext uri="{9D8B030D-6E8A-4147-A177-3AD203B41FA5}">
                      <a16:colId xmlns:a16="http://schemas.microsoft.com/office/drawing/2014/main" val="161110656"/>
                    </a:ext>
                  </a:extLst>
                </a:gridCol>
                <a:gridCol w="2181727">
                  <a:extLst>
                    <a:ext uri="{9D8B030D-6E8A-4147-A177-3AD203B41FA5}">
                      <a16:colId xmlns:a16="http://schemas.microsoft.com/office/drawing/2014/main" val="1630811860"/>
                    </a:ext>
                  </a:extLst>
                </a:gridCol>
              </a:tblGrid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user_id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accent1"/>
                          </a:solidFill>
                        </a:rPr>
                        <a:t>drink_id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71120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39439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5330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613495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081070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159188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55094"/>
                  </a:ext>
                </a:extLst>
              </a:tr>
              <a:tr h="4727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30000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1039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338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1080EC-9F13-E718-9D43-EC5F42D491DA}"/>
              </a:ext>
            </a:extLst>
          </p:cNvPr>
          <p:cNvSpPr txBox="1"/>
          <p:nvPr/>
        </p:nvSpPr>
        <p:spPr>
          <a:xfrm>
            <a:off x="4856259" y="435502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Users_like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9D9EB-8244-2989-B92A-567B5FFBC79F}"/>
              </a:ext>
            </a:extLst>
          </p:cNvPr>
          <p:cNvSpPr txBox="1"/>
          <p:nvPr/>
        </p:nvSpPr>
        <p:spPr>
          <a:xfrm>
            <a:off x="5886071" y="4977414"/>
            <a:ext cx="4109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	,</a:t>
            </a:r>
          </a:p>
          <a:p>
            <a:r>
              <a:rPr kumimoji="1" lang="en-US" altLang="ko-KR" dirty="0"/>
              <a:t>	(</a:t>
            </a:r>
            <a:r>
              <a:rPr kumimoji="1" lang="ko-KR" altLang="en-US" dirty="0"/>
              <a:t>너무 많아서 생략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561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B11854-12CA-97D4-C80A-6AE6F14CF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80159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020854D-2799-6CA9-EFDE-579BFE7EA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457932"/>
            <a:ext cx="3874191" cy="2072613"/>
          </a:xfr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525FA0A-DDE9-8291-F643-717510C4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8" y="2862943"/>
            <a:ext cx="5153744" cy="2553056"/>
          </a:xfrm>
          <a:prstGeom prst="rect">
            <a:avLst/>
          </a:prstGeom>
        </p:spPr>
      </p:pic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9159B93-D9A0-C5D7-4534-FA8E3D80C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74" y="1089534"/>
            <a:ext cx="4728803" cy="52037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0956C4-BCA1-4A0F-C86E-75CC8842F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79" y="5467102"/>
            <a:ext cx="3833245" cy="11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18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23878CF-1406-A4DD-70B8-BCB8E86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6" y="1367371"/>
            <a:ext cx="3713896" cy="2290813"/>
          </a:xfrm>
          <a:prstGeom prst="rect">
            <a:avLst/>
          </a:prstGeom>
        </p:spPr>
      </p:pic>
      <p:pic>
        <p:nvPicPr>
          <p:cNvPr id="7" name="그림 6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91963606-068C-2985-F9C4-6C6BF26DB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57" y="1189458"/>
            <a:ext cx="7486972" cy="950270"/>
          </a:xfrm>
          <a:prstGeom prst="rect">
            <a:avLst/>
          </a:prstGeom>
        </p:spPr>
      </p:pic>
      <p:pic>
        <p:nvPicPr>
          <p:cNvPr id="9" name="그림 8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46149FEC-E37A-8490-3420-F4AF0FE4E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87" y="4243138"/>
            <a:ext cx="9356166" cy="22908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16BE37B-865C-405E-0430-152F46D9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609" y="2670988"/>
            <a:ext cx="3321975" cy="12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8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F6E0152E-331F-D60E-66C5-E583E3F6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82" y="1184652"/>
            <a:ext cx="4691342" cy="3152887"/>
          </a:xfrm>
          <a:prstGeom prst="rect">
            <a:avLst/>
          </a:prstGeom>
        </p:spPr>
      </p:pic>
      <p:pic>
        <p:nvPicPr>
          <p:cNvPr id="7" name="그림 6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36C11B8C-D0AD-31A4-1CB0-111EE7C4B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644"/>
            <a:ext cx="5082046" cy="56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7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468B394-C716-7079-C3F9-A18C301D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6" y="1776530"/>
            <a:ext cx="5646084" cy="2952013"/>
          </a:xfrm>
        </p:spPr>
      </p:pic>
      <p:pic>
        <p:nvPicPr>
          <p:cNvPr id="7" name="그림 6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03BE0256-902D-749F-A871-4D1A5066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70" y="1027906"/>
            <a:ext cx="5449060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5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493595EF-3CA5-EE9C-D435-2CFD9ED2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901" y="1358964"/>
            <a:ext cx="4909264" cy="41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8AB102-E225-153D-3619-ED6FF08B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ko-KR" altLang="en-US" sz="6100"/>
              <a:t>요구사항 수집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91B5D-B488-3FF8-E019-FBD599DC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ko-KR" altLang="en-US" sz="1500" dirty="0"/>
              <a:t>각 음료에 대해서 고유번호</a:t>
            </a:r>
            <a:r>
              <a:rPr lang="en-US" altLang="ko-KR" sz="1500" dirty="0"/>
              <a:t>(ID) , </a:t>
            </a:r>
            <a:r>
              <a:rPr lang="ko-KR" altLang="en-US" sz="1500" dirty="0" err="1"/>
              <a:t>음료명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한글 </a:t>
            </a:r>
            <a:r>
              <a:rPr lang="en-US" altLang="ko-KR" sz="1500" dirty="0"/>
              <a:t>, </a:t>
            </a:r>
            <a:r>
              <a:rPr lang="ko-KR" altLang="en-US" sz="1500" dirty="0"/>
              <a:t>영어</a:t>
            </a:r>
            <a:r>
              <a:rPr lang="en-US" altLang="ko-KR" sz="1500" dirty="0"/>
              <a:t>) , </a:t>
            </a:r>
            <a:r>
              <a:rPr lang="ko-KR" altLang="en-US" sz="1500" dirty="0"/>
              <a:t>음료소개 </a:t>
            </a:r>
            <a:r>
              <a:rPr lang="en-US" altLang="ko-KR" sz="1500" dirty="0"/>
              <a:t>, </a:t>
            </a:r>
            <a:r>
              <a:rPr lang="ko-KR" altLang="en-US" sz="1500" dirty="0"/>
              <a:t>칼로리 </a:t>
            </a:r>
            <a:r>
              <a:rPr lang="en-US" altLang="ko-KR" sz="1500" dirty="0"/>
              <a:t>, </a:t>
            </a:r>
            <a:r>
              <a:rPr lang="ko-KR" altLang="en-US" sz="1500" dirty="0"/>
              <a:t>나트륨 </a:t>
            </a:r>
            <a:r>
              <a:rPr lang="en-US" altLang="ko-KR" sz="1500" dirty="0"/>
              <a:t>, </a:t>
            </a:r>
            <a:r>
              <a:rPr lang="ko-KR" altLang="en-US" sz="1500" dirty="0"/>
              <a:t>포화지방 </a:t>
            </a:r>
            <a:r>
              <a:rPr lang="en-US" altLang="ko-KR" sz="1500" dirty="0"/>
              <a:t>, </a:t>
            </a:r>
            <a:r>
              <a:rPr lang="ko-KR" altLang="en-US" sz="1500" dirty="0"/>
              <a:t>당류 </a:t>
            </a:r>
            <a:r>
              <a:rPr lang="en-US" altLang="ko-KR" sz="1500" dirty="0"/>
              <a:t>, </a:t>
            </a:r>
            <a:r>
              <a:rPr lang="ko-KR" altLang="en-US" sz="1500" dirty="0"/>
              <a:t>단백질 </a:t>
            </a:r>
            <a:r>
              <a:rPr lang="en-US" altLang="ko-KR" sz="1500" dirty="0"/>
              <a:t>, </a:t>
            </a:r>
            <a:r>
              <a:rPr lang="ko-KR" altLang="en-US" sz="1500" dirty="0"/>
              <a:t>카페인 </a:t>
            </a:r>
            <a:r>
              <a:rPr lang="en-US" altLang="ko-KR" sz="1500" dirty="0"/>
              <a:t>, </a:t>
            </a:r>
            <a:r>
              <a:rPr lang="ko-KR" altLang="en-US" sz="1500" dirty="0"/>
              <a:t>카테고리</a:t>
            </a:r>
            <a:r>
              <a:rPr lang="en-US" altLang="ko-KR" sz="1500" dirty="0"/>
              <a:t>ID, </a:t>
            </a:r>
            <a:r>
              <a:rPr lang="ko-KR" altLang="en-US" sz="1500" dirty="0"/>
              <a:t>테마</a:t>
            </a:r>
            <a:r>
              <a:rPr lang="en-US" altLang="ko-KR" sz="1500" dirty="0"/>
              <a:t>ID , </a:t>
            </a:r>
            <a:r>
              <a:rPr lang="ko-KR" altLang="en-US" sz="1500" dirty="0"/>
              <a:t>사이즈</a:t>
            </a:r>
            <a:r>
              <a:rPr lang="en-US" altLang="ko-KR" sz="1500" dirty="0"/>
              <a:t>ID 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테마는 현재 스타벅스에 진행중 테마를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각 음료는 한 개의 카테고리를 가지고 있으며 각각의 카테고리를 모두 개별적으로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각 영양정보를 </a:t>
            </a:r>
            <a:r>
              <a:rPr lang="ko-KR" altLang="en-US" sz="1500" dirty="0" err="1"/>
              <a:t>나열시켜</a:t>
            </a:r>
            <a:r>
              <a:rPr lang="ko-KR" altLang="en-US" sz="1500" dirty="0"/>
              <a:t> 무슨 영양정보가 제일 </a:t>
            </a:r>
            <a:r>
              <a:rPr lang="ko-KR" altLang="en-US" sz="1500" dirty="0" err="1"/>
              <a:t>많은지</a:t>
            </a:r>
            <a:r>
              <a:rPr lang="ko-KR" altLang="en-US" sz="1500" dirty="0"/>
              <a:t> 나열할 수 있다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카테고리에 고유번호</a:t>
            </a:r>
            <a:r>
              <a:rPr lang="en-US" altLang="ko-KR" sz="1500" dirty="0"/>
              <a:t>(ID) ,</a:t>
            </a:r>
            <a:r>
              <a:rPr lang="ko-KR" altLang="en-US" sz="1500" dirty="0"/>
              <a:t>현재 스타벅스에 있는 카테고리 이름을 저장하며 음료를 카테고리별로 분류한다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사이즈는 고유번호</a:t>
            </a:r>
            <a:r>
              <a:rPr lang="en-US" altLang="ko-KR" sz="1500" dirty="0"/>
              <a:t>(ID),</a:t>
            </a:r>
            <a:r>
              <a:rPr lang="ko-KR" altLang="en-US" sz="1500" dirty="0"/>
              <a:t> 현재 스타벅스 음료 영양정보에 </a:t>
            </a:r>
            <a:r>
              <a:rPr lang="ko-KR" altLang="en-US" sz="1500" dirty="0" err="1"/>
              <a:t>적혀있는</a:t>
            </a:r>
            <a:r>
              <a:rPr lang="ko-KR" altLang="en-US" sz="1500" dirty="0"/>
              <a:t> 사이즈 이름을 저장하고 그 사이즈 </a:t>
            </a:r>
            <a:r>
              <a:rPr lang="en-US" altLang="ko-KR" sz="1500" dirty="0"/>
              <a:t>ml </a:t>
            </a:r>
            <a:r>
              <a:rPr lang="ko-KR" altLang="en-US" sz="1500" dirty="0"/>
              <a:t>를 저장한다</a:t>
            </a:r>
            <a:r>
              <a:rPr lang="en-US" altLang="ko-KR" sz="1500" dirty="0"/>
              <a:t>. </a:t>
            </a:r>
            <a:r>
              <a:rPr lang="ko-KR" altLang="en-US" sz="1500" dirty="0"/>
              <a:t>사이즈는 스타벅스에 있는 음료의 영양정보를 참고했다</a:t>
            </a:r>
            <a:r>
              <a:rPr lang="en-US" altLang="ko-KR" sz="15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50476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751F9BF-A6E2-8BFD-B418-8BDDB5F09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3855"/>
            <a:ext cx="12307975" cy="4306747"/>
          </a:xfrm>
        </p:spPr>
      </p:pic>
    </p:spTree>
    <p:extLst>
      <p:ext uri="{BB962C8B-B14F-4D97-AF65-F5344CB8AC3E}">
        <p14:creationId xmlns:p14="http://schemas.microsoft.com/office/powerpoint/2010/main" val="170232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6D6A929-AD9D-873C-04F4-6A638120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29" y="1242646"/>
            <a:ext cx="11613341" cy="3627010"/>
          </a:xfrm>
        </p:spPr>
      </p:pic>
      <p:pic>
        <p:nvPicPr>
          <p:cNvPr id="8" name="그림 7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E041CD55-BD91-936D-07F1-81F35731A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50" y="5132548"/>
            <a:ext cx="3216035" cy="14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흑백, 폰트, 종이이(가) 표시된 사진&#10;&#10;자동 생성된 설명">
            <a:extLst>
              <a:ext uri="{FF2B5EF4-FFF2-40B4-BE49-F238E27FC236}">
                <a16:creationId xmlns:a16="http://schemas.microsoft.com/office/drawing/2014/main" id="{6B5ACE76-688A-3A70-3E1B-69204C0BC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" y="0"/>
            <a:ext cx="1190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6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흑백, 폰트, 번호이(가) 표시된 사진&#10;&#10;자동 생성된 설명">
            <a:extLst>
              <a:ext uri="{FF2B5EF4-FFF2-40B4-BE49-F238E27FC236}">
                <a16:creationId xmlns:a16="http://schemas.microsoft.com/office/drawing/2014/main" id="{AC3D9FD0-DF99-7E18-9D16-B6171BB7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7" y="0"/>
            <a:ext cx="1190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46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87D53AA-CCB6-63D7-2547-46BF9123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0" y="980607"/>
            <a:ext cx="6550666" cy="2448393"/>
          </a:xfrm>
          <a:prstGeom prst="rect">
            <a:avLst/>
          </a:prstGeom>
        </p:spPr>
      </p:pic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A8E1255-A5E7-B94F-7C22-570BEC30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03" y="613969"/>
            <a:ext cx="369621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38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FB4C5C92-4949-B4B9-574C-AE948764A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2" y="318653"/>
            <a:ext cx="3724795" cy="6220693"/>
          </a:xfrm>
          <a:prstGeom prst="rect">
            <a:avLst/>
          </a:prstGeom>
        </p:spPr>
      </p:pic>
      <p:pic>
        <p:nvPicPr>
          <p:cNvPr id="7" name="그림 6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0F512CF6-5A67-77C0-3D7D-12C0DDFC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09" y="698521"/>
            <a:ext cx="3705742" cy="905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A852EE-18E5-8D49-7EE0-250A7F5EB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842" y="2907687"/>
            <a:ext cx="7299158" cy="180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FE9CEB-D080-C12C-3B35-6E32AED1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8760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7D3DC2-7854-9EF9-F5C1-12809EA7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12" y="47153"/>
            <a:ext cx="4658375" cy="67636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81DAA4-7205-1F4C-C114-4C309234F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490" y="-1010270"/>
            <a:ext cx="456311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92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503DD3-F975-C1BC-EED9-04A3DC4C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4" y="563145"/>
            <a:ext cx="4321055" cy="28658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6D1DBD-0E58-F2AF-C3B5-B0D78E43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908" y="630520"/>
            <a:ext cx="7801433" cy="4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87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43A23E-8A07-5657-5ABA-01F4ACB5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07" y="2527444"/>
            <a:ext cx="3372321" cy="1991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E09FA3-148C-1657-F744-861381D9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228" y="679702"/>
            <a:ext cx="3877216" cy="4648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8FB0A7-2D21-7451-6008-311DD589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28" y="832102"/>
            <a:ext cx="3877216" cy="46488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BF0F03-1CD3-9D32-86DE-CF39EE1DF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844" y="946439"/>
            <a:ext cx="3696216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5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051627-6861-5417-BEA5-1FA556AA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779" y="708024"/>
            <a:ext cx="3200894" cy="52159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8AEFA3-C0C8-763E-7173-9C9154F68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092" y="667686"/>
            <a:ext cx="3715268" cy="42106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D6AD9-F4F8-EDAB-9B3C-49C4BC6FB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79" y="667686"/>
            <a:ext cx="3839111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D958E-274D-CAF0-79D2-EF0112926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594339"/>
            <a:ext cx="8074815" cy="4175526"/>
          </a:xfrm>
        </p:spPr>
        <p:txBody>
          <a:bodyPr anchor="t">
            <a:normAutofit/>
          </a:bodyPr>
          <a:lstStyle/>
          <a:p>
            <a:r>
              <a:rPr lang="ko-KR" altLang="en-US" sz="1900" dirty="0" err="1"/>
              <a:t>알러지는</a:t>
            </a:r>
            <a:r>
              <a:rPr lang="ko-KR" altLang="en-US" sz="1900" dirty="0"/>
              <a:t> 고유번호</a:t>
            </a:r>
            <a:r>
              <a:rPr lang="en-US" altLang="ko-KR" sz="1900" dirty="0"/>
              <a:t>(ID) ,</a:t>
            </a:r>
            <a:r>
              <a:rPr lang="ko-KR" altLang="en-US" sz="1900" dirty="0" err="1"/>
              <a:t>알러지유발인자의</a:t>
            </a:r>
            <a:r>
              <a:rPr lang="ko-KR" altLang="en-US" sz="1900" dirty="0"/>
              <a:t> 이름을 저장한다</a:t>
            </a:r>
            <a:r>
              <a:rPr lang="en-US" altLang="ko-KR" sz="1900" dirty="0"/>
              <a:t>. </a:t>
            </a:r>
          </a:p>
          <a:p>
            <a:r>
              <a:rPr lang="en-US" altLang="ko-KR" sz="1900" dirty="0" err="1"/>
              <a:t>allergy_drink</a:t>
            </a:r>
            <a:r>
              <a:rPr lang="ko-KR" altLang="en-US" sz="1900" dirty="0"/>
              <a:t>는 고유번호</a:t>
            </a:r>
            <a:r>
              <a:rPr lang="en-US" altLang="ko-KR" sz="1900" dirty="0"/>
              <a:t>(ID) , </a:t>
            </a:r>
            <a:r>
              <a:rPr lang="ko-KR" altLang="en-US" sz="1900" dirty="0" err="1"/>
              <a:t>알러지</a:t>
            </a:r>
            <a:r>
              <a:rPr lang="ko-KR" altLang="en-US" sz="1900" dirty="0"/>
              <a:t> 유발인자</a:t>
            </a:r>
            <a:r>
              <a:rPr lang="en-US" altLang="ko-KR" sz="1900" dirty="0"/>
              <a:t>, </a:t>
            </a:r>
            <a:r>
              <a:rPr lang="ko-KR" altLang="en-US" sz="1900" dirty="0"/>
              <a:t>음료의 고유번호를 저장한다</a:t>
            </a:r>
            <a:r>
              <a:rPr lang="en-US" altLang="ko-KR" sz="1900" dirty="0"/>
              <a:t>. </a:t>
            </a:r>
            <a:r>
              <a:rPr lang="ko-KR" altLang="en-US" sz="1900" dirty="0"/>
              <a:t>음료에 </a:t>
            </a:r>
            <a:r>
              <a:rPr lang="ko-KR" altLang="en-US" sz="1900" dirty="0" err="1"/>
              <a:t>알러지</a:t>
            </a:r>
            <a:r>
              <a:rPr lang="ko-KR" altLang="en-US" sz="1900" dirty="0"/>
              <a:t> 유발인자가 뭐가 있는지 저장하는 </a:t>
            </a:r>
            <a:r>
              <a:rPr lang="en-US" altLang="ko-KR" sz="1900" dirty="0"/>
              <a:t>entity</a:t>
            </a:r>
            <a:r>
              <a:rPr lang="ko-KR" altLang="en-US" sz="1900" dirty="0"/>
              <a:t>다</a:t>
            </a:r>
            <a:r>
              <a:rPr lang="en-US" altLang="ko-KR" sz="1900" dirty="0"/>
              <a:t>. </a:t>
            </a:r>
          </a:p>
          <a:p>
            <a:r>
              <a:rPr lang="ko-KR" altLang="en-US" sz="1900" dirty="0"/>
              <a:t>유저는 고유번호</a:t>
            </a:r>
            <a:r>
              <a:rPr lang="en-US" altLang="ko-KR" sz="1900" dirty="0"/>
              <a:t>(ID) , </a:t>
            </a:r>
            <a:r>
              <a:rPr lang="ko-KR" altLang="en-US" sz="1900" dirty="0" err="1"/>
              <a:t>유저명</a:t>
            </a:r>
            <a:r>
              <a:rPr lang="en-US" altLang="ko-KR" sz="1900" dirty="0"/>
              <a:t>, </a:t>
            </a:r>
            <a:r>
              <a:rPr lang="ko-KR" altLang="en-US" sz="1900" dirty="0"/>
              <a:t>이메일 </a:t>
            </a:r>
            <a:r>
              <a:rPr lang="en-US" altLang="ko-KR" sz="1900" dirty="0"/>
              <a:t>, </a:t>
            </a:r>
            <a:r>
              <a:rPr lang="ko-KR" altLang="en-US" sz="1900" dirty="0"/>
              <a:t>유저 비밀번호 </a:t>
            </a:r>
            <a:r>
              <a:rPr lang="en-US" altLang="ko-KR" sz="1900" dirty="0"/>
              <a:t>,</a:t>
            </a:r>
            <a:r>
              <a:rPr lang="ko-KR" altLang="en-US" sz="1900" dirty="0"/>
              <a:t> 나이 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폰번호</a:t>
            </a:r>
            <a:r>
              <a:rPr lang="ko-KR" altLang="en-US" sz="1900" dirty="0"/>
              <a:t> </a:t>
            </a:r>
            <a:r>
              <a:rPr lang="en-US" altLang="ko-KR" sz="1900" dirty="0"/>
              <a:t>, </a:t>
            </a:r>
            <a:r>
              <a:rPr lang="ko-KR" altLang="en-US" sz="1900" dirty="0"/>
              <a:t>현재 주소 </a:t>
            </a:r>
            <a:r>
              <a:rPr lang="en-US" altLang="ko-KR" sz="1900" dirty="0"/>
              <a:t>, </a:t>
            </a:r>
            <a:r>
              <a:rPr lang="ko-KR" altLang="en-US" sz="1900" dirty="0"/>
              <a:t>등급을 저장한다</a:t>
            </a:r>
            <a:r>
              <a:rPr lang="en-US" altLang="ko-KR" sz="1900" dirty="0"/>
              <a:t>. </a:t>
            </a:r>
            <a:r>
              <a:rPr lang="ko-KR" altLang="en-US" sz="1900" dirty="0"/>
              <a:t>유저는 무슨 음료를 좋아하는지 지정할 수 있다</a:t>
            </a:r>
            <a:r>
              <a:rPr lang="en-US" altLang="ko-KR" sz="1900" dirty="0"/>
              <a:t>. </a:t>
            </a:r>
            <a:r>
              <a:rPr lang="ko-KR" altLang="en-US" sz="1900" dirty="0"/>
              <a:t>무슨 음료가 유저들에게 가장 인기가 있는지 나열하여 순위를 정할 수 있다</a:t>
            </a:r>
            <a:r>
              <a:rPr lang="en-US" altLang="ko-KR" sz="1900" dirty="0"/>
              <a:t>. </a:t>
            </a:r>
          </a:p>
          <a:p>
            <a:r>
              <a:rPr lang="en-US" altLang="ko-KR" sz="1900" dirty="0" err="1"/>
              <a:t>Users_like</a:t>
            </a:r>
            <a:r>
              <a:rPr lang="ko-KR" altLang="en-US" sz="1900" dirty="0"/>
              <a:t>는 고유번호</a:t>
            </a:r>
            <a:r>
              <a:rPr lang="en-US" altLang="ko-KR" sz="1900" dirty="0"/>
              <a:t>(ID), </a:t>
            </a:r>
            <a:r>
              <a:rPr lang="ko-KR" altLang="en-US" sz="1900" dirty="0"/>
              <a:t>유저 고유번호 </a:t>
            </a:r>
            <a:r>
              <a:rPr lang="en-US" altLang="ko-KR" sz="1900" dirty="0"/>
              <a:t>, </a:t>
            </a:r>
            <a:r>
              <a:rPr lang="ko-KR" altLang="en-US" sz="1900" dirty="0"/>
              <a:t>음료 고유번호를 저장한다</a:t>
            </a:r>
            <a:r>
              <a:rPr lang="en-US" altLang="ko-KR" sz="1900" dirty="0"/>
              <a:t>. </a:t>
            </a:r>
          </a:p>
          <a:p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1451841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7A2A4E-D813-8DC1-5588-AF273917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6" y="2580026"/>
            <a:ext cx="3464734" cy="8489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E4A50F-B73B-9B30-9F17-828B93C7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51" y="0"/>
            <a:ext cx="6523243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B60120-AC7F-32EE-7033-69E4A7F1C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76" y="265780"/>
            <a:ext cx="7430537" cy="6620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81BAAF-3DAA-0998-3425-F32B2B88E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767" y="256254"/>
            <a:ext cx="8802328" cy="66207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75D069-0964-EAA6-D026-FD24E12B7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2106" y="246728"/>
            <a:ext cx="7887801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36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E97063-850C-A949-A8AB-6342BB858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252" y="1372784"/>
            <a:ext cx="9356088" cy="3614852"/>
          </a:xfrm>
        </p:spPr>
      </p:pic>
    </p:spTree>
    <p:extLst>
      <p:ext uri="{BB962C8B-B14F-4D97-AF65-F5344CB8AC3E}">
        <p14:creationId xmlns:p14="http://schemas.microsoft.com/office/powerpoint/2010/main" val="762390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EC2D74-E4D0-3DA1-2CDB-CBFD0855D898}"/>
              </a:ext>
            </a:extLst>
          </p:cNvPr>
          <p:cNvSpPr txBox="1"/>
          <p:nvPr/>
        </p:nvSpPr>
        <p:spPr>
          <a:xfrm>
            <a:off x="574766" y="200297"/>
            <a:ext cx="1110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실제로 발생할 수 있는 질문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83DDF-C438-0F67-D533-FEDE1D5E3B84}"/>
              </a:ext>
            </a:extLst>
          </p:cNvPr>
          <p:cNvSpPr txBox="1"/>
          <p:nvPr/>
        </p:nvSpPr>
        <p:spPr>
          <a:xfrm>
            <a:off x="574766" y="671691"/>
            <a:ext cx="1085958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지금 진행중인 테마 이름과 음료 이름을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이성민이 좋아하는 음료 이름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우유가 들어간 음료의 개수는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현재 스타벅스의 음료 개수는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최녕환이</a:t>
            </a:r>
            <a:r>
              <a:rPr lang="ko-KR" altLang="en-US" dirty="0"/>
              <a:t> </a:t>
            </a:r>
            <a:r>
              <a:rPr lang="ko-KR" altLang="en-US" dirty="0" err="1"/>
              <a:t>좋아요를</a:t>
            </a:r>
            <a:r>
              <a:rPr lang="ko-KR" altLang="en-US" dirty="0"/>
              <a:t> 누른 음료 개수는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제주에 관련된 음료명과 설명을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카페인이 </a:t>
            </a:r>
            <a:r>
              <a:rPr lang="en-US" altLang="ko-KR" dirty="0"/>
              <a:t>0</a:t>
            </a:r>
            <a:r>
              <a:rPr lang="ko-KR" altLang="en-US" dirty="0"/>
              <a:t>인 음료는 무엇이 있을까요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300</a:t>
            </a:r>
            <a:r>
              <a:rPr lang="ko-KR" altLang="en-US" dirty="0"/>
              <a:t>칼로리 이하인 음료 리스트와 그 음료의 칼로리를 내림차순으로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Green level</a:t>
            </a:r>
            <a:r>
              <a:rPr lang="ko-KR" altLang="en-US" dirty="0"/>
              <a:t>에 있는 사람들 이름과 이메일을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나이가 </a:t>
            </a:r>
            <a:r>
              <a:rPr lang="en-US" altLang="ko-KR" dirty="0"/>
              <a:t>30</a:t>
            </a:r>
            <a:r>
              <a:rPr lang="ko-KR" altLang="en-US" dirty="0"/>
              <a:t>이상인 사용자들이 좋아하는 음료를 알려줘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카테고리당 음료의 수를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좋아요수가</a:t>
            </a:r>
            <a:r>
              <a:rPr lang="ko-KR" altLang="en-US" dirty="0"/>
              <a:t> 가장 높은 음료 순서대로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전용보틀에</a:t>
            </a:r>
            <a:r>
              <a:rPr lang="ko-KR" altLang="en-US" dirty="0"/>
              <a:t> 담긴 음료가 있나요</a:t>
            </a:r>
            <a:r>
              <a:rPr lang="en-US" altLang="ko-KR" dirty="0"/>
              <a:t>? </a:t>
            </a:r>
            <a:r>
              <a:rPr lang="ko-KR" altLang="en-US" dirty="0"/>
              <a:t>있다면 음료 이름과 코멘트를 알려주세요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에스프레소 중에 당류가 제일 높은 음료이름과 당류 정보를 알려줘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0</a:t>
            </a:r>
            <a:r>
              <a:rPr lang="ko-KR" altLang="en-US" dirty="0"/>
              <a:t>칼로리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당류 </a:t>
            </a:r>
            <a:r>
              <a:rPr lang="en-US" altLang="ko-KR" dirty="0"/>
              <a:t>, </a:t>
            </a:r>
            <a:r>
              <a:rPr lang="ko-KR" altLang="en-US" dirty="0"/>
              <a:t>카페인이 </a:t>
            </a:r>
            <a:r>
              <a:rPr lang="en-US" altLang="ko-KR" dirty="0"/>
              <a:t>0</a:t>
            </a:r>
            <a:r>
              <a:rPr lang="ko-KR" altLang="en-US" dirty="0"/>
              <a:t>인 음료이름 </a:t>
            </a:r>
            <a:r>
              <a:rPr lang="en-US" altLang="ko-KR" dirty="0"/>
              <a:t>(</a:t>
            </a: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영어</a:t>
            </a:r>
            <a:r>
              <a:rPr lang="en-US" altLang="ko-KR" dirty="0"/>
              <a:t>) </a:t>
            </a:r>
            <a:r>
              <a:rPr lang="ko-KR" altLang="en-US" dirty="0"/>
              <a:t>찾아주세요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부드러운 음료를 </a:t>
            </a:r>
            <a:r>
              <a:rPr lang="ko-KR" altLang="en-US" dirty="0" err="1"/>
              <a:t>추천받을</a:t>
            </a:r>
            <a:r>
              <a:rPr lang="ko-KR" altLang="en-US" dirty="0"/>
              <a:t> 수 있을까요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스타벅스 </a:t>
            </a:r>
            <a:r>
              <a:rPr lang="ko-KR" altLang="en-US" dirty="0" err="1"/>
              <a:t>음료중에</a:t>
            </a:r>
            <a:r>
              <a:rPr lang="ko-KR" altLang="en-US" dirty="0"/>
              <a:t> 단백질이 높은 순서대로 </a:t>
            </a:r>
            <a:r>
              <a:rPr lang="en-US" altLang="ko-KR" dirty="0"/>
              <a:t>5</a:t>
            </a:r>
            <a:r>
              <a:rPr lang="ko-KR" altLang="en-US" dirty="0"/>
              <a:t>개를 </a:t>
            </a:r>
            <a:r>
              <a:rPr lang="ko-KR" altLang="en-US" dirty="0" err="1"/>
              <a:t>짤라서</a:t>
            </a:r>
            <a:r>
              <a:rPr lang="ko-KR" altLang="en-US" dirty="0"/>
              <a:t> 평균을 내면 </a:t>
            </a:r>
            <a:r>
              <a:rPr lang="ko-KR" altLang="en-US" dirty="0" err="1"/>
              <a:t>몇그램이</a:t>
            </a:r>
            <a:r>
              <a:rPr lang="ko-KR" altLang="en-US" dirty="0"/>
              <a:t> 나오나요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좋아요 수가 가장 높은 음료는 무엇인가요 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스타벅스 음료의 평균 영양정보는 무엇인가요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모든 영양 정보가 </a:t>
            </a:r>
            <a:r>
              <a:rPr lang="en-US" altLang="ko-KR" dirty="0"/>
              <a:t>0</a:t>
            </a:r>
            <a:r>
              <a:rPr lang="ko-KR" altLang="en-US" dirty="0"/>
              <a:t>인 음료가 있을까요</a:t>
            </a:r>
            <a:r>
              <a:rPr lang="en-US" altLang="ko-KR" dirty="0"/>
              <a:t>? </a:t>
            </a:r>
            <a:r>
              <a:rPr lang="ko-KR" altLang="en-US" dirty="0"/>
              <a:t>그 정보를 알려주고 음료를 좋아하는 사람이 있다면 알려주세요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4967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F83DDF-C438-0F67-D533-FEDE1D5E3B84}"/>
              </a:ext>
            </a:extLst>
          </p:cNvPr>
          <p:cNvSpPr txBox="1"/>
          <p:nvPr/>
        </p:nvSpPr>
        <p:spPr>
          <a:xfrm>
            <a:off x="574766" y="671691"/>
            <a:ext cx="1085958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21. </a:t>
            </a:r>
            <a:r>
              <a:rPr lang="ko-KR" altLang="en-US" sz="2500" dirty="0"/>
              <a:t>당뇨환자를 위한 당이 없는 음료를 추천해주세요</a:t>
            </a:r>
            <a:endParaRPr lang="en-US" altLang="ko-KR" sz="2500" dirty="0"/>
          </a:p>
          <a:p>
            <a:r>
              <a:rPr lang="en-US" altLang="ko-KR" sz="2500" dirty="0"/>
              <a:t>22. </a:t>
            </a:r>
            <a:r>
              <a:rPr lang="ko-KR" altLang="en-US" sz="2500" dirty="0"/>
              <a:t>경기도 사는 사람들은 무슨 음료를 선호하나요 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23. </a:t>
            </a:r>
            <a:r>
              <a:rPr lang="ko-KR" altLang="en-US" sz="2500" dirty="0"/>
              <a:t>초콜릿이 들어간 음료를 추천해주세요 </a:t>
            </a:r>
            <a:endParaRPr lang="en-US" altLang="ko-KR" sz="2500" dirty="0"/>
          </a:p>
          <a:p>
            <a:r>
              <a:rPr lang="en-US" altLang="ko-KR" sz="2500" dirty="0"/>
              <a:t>24. 20</a:t>
            </a:r>
            <a:r>
              <a:rPr lang="ko-KR" altLang="en-US" sz="2500" dirty="0"/>
              <a:t>대들이 좋아하는 음료가 뭐가 있을까요 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25. </a:t>
            </a:r>
            <a:r>
              <a:rPr lang="ko-KR" altLang="en-US" sz="2500" dirty="0"/>
              <a:t>카페인이 가장 높은 음료를 추천해주세요</a:t>
            </a:r>
            <a:endParaRPr lang="en-US" altLang="ko-KR" sz="2500" dirty="0"/>
          </a:p>
          <a:p>
            <a:r>
              <a:rPr lang="en-US" altLang="ko-KR" sz="2500" dirty="0"/>
              <a:t>26. </a:t>
            </a:r>
            <a:r>
              <a:rPr lang="ko-KR" altLang="en-US" sz="2500" dirty="0"/>
              <a:t>우유 들어간 음료 중 칼로리가 가장 낮은 음료가 무엇인가요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27. </a:t>
            </a:r>
            <a:r>
              <a:rPr lang="ko-KR" altLang="en-US" sz="2500" dirty="0"/>
              <a:t>회원 등급별로 몇 명인지 알려주세요</a:t>
            </a:r>
            <a:endParaRPr lang="en-US" altLang="ko-KR" sz="2500" dirty="0"/>
          </a:p>
          <a:p>
            <a:r>
              <a:rPr lang="en-US" altLang="ko-KR" sz="2500" dirty="0"/>
              <a:t>28. </a:t>
            </a:r>
            <a:r>
              <a:rPr lang="ko-KR" altLang="en-US" sz="2500" dirty="0"/>
              <a:t>스타벅스 회원들의 평균 나이는</a:t>
            </a:r>
            <a:r>
              <a:rPr lang="en-US" altLang="ko-KR" sz="2500" dirty="0"/>
              <a:t>?</a:t>
            </a:r>
          </a:p>
          <a:p>
            <a:r>
              <a:rPr lang="en-US" altLang="ko-KR" sz="2500" dirty="0"/>
              <a:t>29. </a:t>
            </a:r>
            <a:r>
              <a:rPr lang="ko-KR" altLang="en-US" sz="2500" dirty="0"/>
              <a:t>밀가루 </a:t>
            </a:r>
            <a:r>
              <a:rPr lang="ko-KR" altLang="en-US" sz="2500" dirty="0" err="1"/>
              <a:t>알러지가</a:t>
            </a:r>
            <a:r>
              <a:rPr lang="ko-KR" altLang="en-US" sz="2500" dirty="0"/>
              <a:t> 있는 사람들을 위한 음료를 추천해주세요 </a:t>
            </a:r>
            <a:endParaRPr lang="en-US" altLang="ko-KR" sz="2500" dirty="0"/>
          </a:p>
          <a:p>
            <a:r>
              <a:rPr lang="en-US" altLang="ko-KR" sz="2500" dirty="0"/>
              <a:t>30. solo </a:t>
            </a:r>
            <a:r>
              <a:rPr lang="ko-KR" altLang="en-US" sz="2500" dirty="0"/>
              <a:t>사이즈의 음료를 좋아하는 회원이 있나요</a:t>
            </a:r>
            <a:r>
              <a:rPr lang="en-US" altLang="ko-KR" sz="2500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2931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400" dirty="0"/>
              <a:t>1.</a:t>
            </a:r>
            <a:r>
              <a:rPr lang="ko-KR" altLang="en-US" sz="3400" dirty="0"/>
              <a:t>지금 진행중인 테마 이름과 음료 이름을 알려주세요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523ABB-673B-353C-8EAD-A00EFCEE9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747" y="1690688"/>
            <a:ext cx="4544059" cy="3820058"/>
          </a:xfrm>
        </p:spPr>
      </p:pic>
    </p:spTree>
    <p:extLst>
      <p:ext uri="{BB962C8B-B14F-4D97-AF65-F5344CB8AC3E}">
        <p14:creationId xmlns:p14="http://schemas.microsoft.com/office/powerpoint/2010/main" val="4027513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2. </a:t>
            </a:r>
            <a:r>
              <a:rPr lang="ko-KR" altLang="en-US" sz="3500" dirty="0"/>
              <a:t>이성민이 좋아하는 음료 이름은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E6A9A59-EF75-9910-DBC8-2FD77A961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47" y="1690688"/>
            <a:ext cx="6258197" cy="4351338"/>
          </a:xfrm>
        </p:spPr>
      </p:pic>
    </p:spTree>
    <p:extLst>
      <p:ext uri="{BB962C8B-B14F-4D97-AF65-F5344CB8AC3E}">
        <p14:creationId xmlns:p14="http://schemas.microsoft.com/office/powerpoint/2010/main" val="2818820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3. </a:t>
            </a:r>
            <a:r>
              <a:rPr lang="ko-KR" altLang="en-US" sz="3500" dirty="0"/>
              <a:t>우유가 들어간 음료의 개수는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841A4-2B16-975C-EF82-A1E3F570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326001"/>
            <a:ext cx="763059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160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4. </a:t>
            </a:r>
            <a:r>
              <a:rPr lang="ko-KR" altLang="en-US" sz="3500" dirty="0"/>
              <a:t>현재 스타벅스의 음료의 개수는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EE5CA8-1C6B-7B02-E7A3-6F5C810B0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994" y="2201401"/>
            <a:ext cx="5350901" cy="2718144"/>
          </a:xfrm>
        </p:spPr>
      </p:pic>
    </p:spTree>
    <p:extLst>
      <p:ext uri="{BB962C8B-B14F-4D97-AF65-F5344CB8AC3E}">
        <p14:creationId xmlns:p14="http://schemas.microsoft.com/office/powerpoint/2010/main" val="13761999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5. </a:t>
            </a:r>
            <a:r>
              <a:rPr lang="ko-KR" altLang="en-US" sz="3500" dirty="0" err="1"/>
              <a:t>최녕환이</a:t>
            </a:r>
            <a:r>
              <a:rPr lang="ko-KR" altLang="en-US" sz="3500" dirty="0"/>
              <a:t> </a:t>
            </a:r>
            <a:r>
              <a:rPr lang="ko-KR" altLang="en-US" sz="3500" dirty="0" err="1"/>
              <a:t>좋아요를</a:t>
            </a:r>
            <a:r>
              <a:rPr lang="ko-KR" altLang="en-US" sz="3500" dirty="0"/>
              <a:t> 누른 음료 개수는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24D5D-E46B-1CDA-9D8C-6DDA4CA0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26" y="1978264"/>
            <a:ext cx="7375061" cy="34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13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6. </a:t>
            </a:r>
            <a:r>
              <a:rPr lang="ko-KR" altLang="en-US" sz="3500" dirty="0"/>
              <a:t>제주에 관련된 음료명과 설명을 알려주세요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AA273F-FA53-9892-C06E-71C9A729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91FFC4-DF7D-39C6-F299-BAD06377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5" y="1690688"/>
            <a:ext cx="11747750" cy="33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0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593A-44EC-3B3F-3FFE-115506A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ko-KR" altLang="en-US" sz="4000" dirty="0">
                <a:solidFill>
                  <a:schemeClr val="tx2"/>
                </a:solidFill>
              </a:rPr>
              <a:t>개념적 설계</a:t>
            </a:r>
            <a:r>
              <a:rPr kumimoji="1" lang="en-US" altLang="ko-KR" sz="4000" dirty="0">
                <a:solidFill>
                  <a:schemeClr val="tx2"/>
                </a:solidFill>
              </a:rPr>
              <a:t>(ERD)</a:t>
            </a:r>
            <a:endParaRPr kumimoji="1" lang="en-US" altLang="ko-KR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AF529454-E324-745C-7ABD-6C8A5E85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6989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7. </a:t>
            </a:r>
            <a:r>
              <a:rPr lang="ko-KR" altLang="en-US" sz="3500" dirty="0"/>
              <a:t>카페인이 </a:t>
            </a:r>
            <a:r>
              <a:rPr lang="en-US" altLang="ko-KR" sz="3500" dirty="0"/>
              <a:t>0</a:t>
            </a:r>
            <a:r>
              <a:rPr lang="ko-KR" altLang="en-US" sz="3500" dirty="0"/>
              <a:t>인 음료는 무엇이 있나요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84224C2-43C4-C566-5843-861714616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492" y="1760971"/>
            <a:ext cx="3683508" cy="4351338"/>
          </a:xfrm>
        </p:spPr>
      </p:pic>
    </p:spTree>
    <p:extLst>
      <p:ext uri="{BB962C8B-B14F-4D97-AF65-F5344CB8AC3E}">
        <p14:creationId xmlns:p14="http://schemas.microsoft.com/office/powerpoint/2010/main" val="2113867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8. 300</a:t>
            </a:r>
            <a:r>
              <a:rPr lang="ko-KR" altLang="en-US" sz="3500" dirty="0"/>
              <a:t>칼로리 이하인 음료 리스트와 그 음료의 </a:t>
            </a:r>
            <a:br>
              <a:rPr lang="en-US" altLang="ko-KR" sz="3500" dirty="0"/>
            </a:br>
            <a:r>
              <a:rPr lang="en-US" altLang="ko-KR" sz="3500" dirty="0"/>
              <a:t>	</a:t>
            </a:r>
            <a:r>
              <a:rPr lang="ko-KR" altLang="en-US" sz="3500" dirty="0"/>
              <a:t>칼로</a:t>
            </a:r>
            <a:r>
              <a:rPr lang="en-US" altLang="ko-KR" sz="3500" dirty="0"/>
              <a:t>	</a:t>
            </a:r>
            <a:r>
              <a:rPr lang="ko-KR" altLang="en-US" sz="3500" dirty="0"/>
              <a:t>리를 내림차순 순서로 알려주세요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D32C895D-86FD-B820-2CD7-004EEF26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870" y="2261610"/>
            <a:ext cx="258790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5D8294-2E87-C0FC-031B-256342D7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19" y="500681"/>
            <a:ext cx="5363323" cy="2514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18838-FE0C-6B8F-A6C1-346C36890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31" y="2261610"/>
            <a:ext cx="2681662" cy="43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34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9. </a:t>
            </a:r>
            <a:r>
              <a:rPr lang="en-US" altLang="ko-KR" sz="3000" dirty="0"/>
              <a:t>Green level</a:t>
            </a:r>
            <a:r>
              <a:rPr lang="ko-KR" altLang="en-US" sz="3000" dirty="0"/>
              <a:t>에 있는 사람들 이름과 이메일을 알려주세요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8ADF82D-9D66-4629-28AB-59526E8E6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27" y="1976582"/>
            <a:ext cx="5769746" cy="3352185"/>
          </a:xfrm>
        </p:spPr>
      </p:pic>
    </p:spTree>
    <p:extLst>
      <p:ext uri="{BB962C8B-B14F-4D97-AF65-F5344CB8AC3E}">
        <p14:creationId xmlns:p14="http://schemas.microsoft.com/office/powerpoint/2010/main" val="1152857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10. </a:t>
            </a:r>
            <a:r>
              <a:rPr lang="ko-KR" altLang="en-US" sz="3000" dirty="0"/>
              <a:t>나이가 </a:t>
            </a:r>
            <a:r>
              <a:rPr lang="en-US" altLang="ko-KR" sz="3000" dirty="0"/>
              <a:t>30 </a:t>
            </a:r>
            <a:r>
              <a:rPr lang="ko-KR" altLang="en-US" sz="3000" dirty="0"/>
              <a:t>이상인 유저들이 좋아하는 음료를 알려줘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B9A31363-5F35-1169-379C-B6B4F03E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2634" y="2506662"/>
            <a:ext cx="242817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C1476B-3A26-9513-E884-81DFE0EB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287016" cy="8677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88DE28-869B-04D4-8A0F-BEED6D7F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805" y="1302763"/>
            <a:ext cx="3918670" cy="55552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2FF413-441F-1521-3945-F5BF42046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58" y="1385471"/>
            <a:ext cx="301032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8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11. </a:t>
            </a:r>
            <a:r>
              <a:rPr lang="ko-KR" altLang="en-US" sz="3500" dirty="0"/>
              <a:t>카테고리당 음료의 수를 알려주세요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2FE759-2AB9-811C-9619-3082FEB2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66" y="1573776"/>
            <a:ext cx="378195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6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12. </a:t>
            </a:r>
            <a:r>
              <a:rPr lang="ko-KR" altLang="en-US" sz="3500" dirty="0" err="1"/>
              <a:t>좋아요수가</a:t>
            </a:r>
            <a:r>
              <a:rPr lang="ko-KR" altLang="en-US" sz="3500" dirty="0"/>
              <a:t> 가장 높은 음료 순서대로 알려줘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103EC-C47E-73EA-C732-AD777DAA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65" y="1422833"/>
            <a:ext cx="4096322" cy="1247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380782-A413-DFDD-3FF9-BB75C4D4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938" y="1282467"/>
            <a:ext cx="3886742" cy="54014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CA9FE1-4908-77B5-0872-1B12ACC79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84" y="1472993"/>
            <a:ext cx="405821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87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13. </a:t>
            </a:r>
            <a:r>
              <a:rPr lang="ko-KR" altLang="en-US" sz="3500" dirty="0"/>
              <a:t>전용 </a:t>
            </a:r>
            <a:r>
              <a:rPr lang="ko-KR" altLang="en-US" sz="3500" dirty="0" err="1"/>
              <a:t>보틀에</a:t>
            </a:r>
            <a:r>
              <a:rPr lang="ko-KR" altLang="en-US" sz="3500" dirty="0"/>
              <a:t> 담긴 음료가 있나요</a:t>
            </a:r>
            <a:r>
              <a:rPr lang="en-US" altLang="ko-KR" sz="3500" dirty="0"/>
              <a:t>? </a:t>
            </a:r>
            <a:br>
              <a:rPr lang="en-US" altLang="ko-KR" sz="3500" dirty="0"/>
            </a:br>
            <a:r>
              <a:rPr lang="en-US" altLang="ko-KR" sz="3500" dirty="0"/>
              <a:t>     </a:t>
            </a:r>
            <a:r>
              <a:rPr lang="ko-KR" altLang="en-US" sz="3500" dirty="0"/>
              <a:t>있다면 음료 이름과 코멘트를 알려주세요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EA2B9-000F-6B96-BF49-FE0FF1A1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2104840"/>
            <a:ext cx="1004075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10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14. </a:t>
            </a:r>
            <a:r>
              <a:rPr lang="ko-KR" altLang="en-US" sz="3500" dirty="0"/>
              <a:t>에스프레소 중에 당류가 제일 높은 음료이름과 </a:t>
            </a:r>
            <a:r>
              <a:rPr lang="en-US" altLang="ko-KR" sz="3500" dirty="0"/>
              <a:t>	</a:t>
            </a:r>
            <a:r>
              <a:rPr lang="ko-KR" altLang="en-US" sz="3500" dirty="0"/>
              <a:t>당류 정보를 알려주세요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C35691-3F5B-B461-013A-6DC86520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904787"/>
            <a:ext cx="7954485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26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15. </a:t>
            </a:r>
            <a:r>
              <a:rPr lang="en-US" altLang="ko-KR" sz="3200" dirty="0"/>
              <a:t>0</a:t>
            </a:r>
            <a:r>
              <a:rPr lang="ko-KR" altLang="en-US" sz="3200" dirty="0"/>
              <a:t>칼로리 </a:t>
            </a:r>
            <a:r>
              <a:rPr lang="en-US" altLang="ko-KR" sz="3200" dirty="0"/>
              <a:t>, 0 </a:t>
            </a:r>
            <a:r>
              <a:rPr lang="ko-KR" altLang="en-US" sz="3200" dirty="0"/>
              <a:t>당류 </a:t>
            </a:r>
            <a:r>
              <a:rPr lang="en-US" altLang="ko-KR" sz="3200" dirty="0"/>
              <a:t>, </a:t>
            </a:r>
            <a:r>
              <a:rPr lang="ko-KR" altLang="en-US" sz="3200" dirty="0"/>
              <a:t>카페인이 </a:t>
            </a:r>
            <a:r>
              <a:rPr lang="en-US" altLang="ko-KR" sz="3200" dirty="0"/>
              <a:t>0</a:t>
            </a:r>
            <a:r>
              <a:rPr lang="ko-KR" altLang="en-US" sz="3200" dirty="0"/>
              <a:t>인 음료를 찾아주세요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A0314-BED2-7D79-A422-7067F04B8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2262024"/>
            <a:ext cx="528711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381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16. </a:t>
            </a:r>
            <a:r>
              <a:rPr lang="ko-KR" altLang="en-US" sz="3200" dirty="0"/>
              <a:t>부드러운 음료를 </a:t>
            </a:r>
            <a:r>
              <a:rPr lang="ko-KR" altLang="en-US" sz="3200" dirty="0" err="1"/>
              <a:t>추천받을</a:t>
            </a:r>
            <a:r>
              <a:rPr lang="ko-KR" altLang="en-US" sz="3200" dirty="0"/>
              <a:t> 수 있을까요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5D1DA6-6934-C987-A9F8-B77CE83D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12" y="1566602"/>
            <a:ext cx="4296375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7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처리 3">
            <a:extLst>
              <a:ext uri="{FF2B5EF4-FFF2-40B4-BE49-F238E27FC236}">
                <a16:creationId xmlns:a16="http://schemas.microsoft.com/office/drawing/2014/main" id="{78C58311-7C53-6725-8200-047E9C58AF3B}"/>
              </a:ext>
            </a:extLst>
          </p:cNvPr>
          <p:cNvSpPr/>
          <p:nvPr/>
        </p:nvSpPr>
        <p:spPr>
          <a:xfrm>
            <a:off x="5090307" y="2959164"/>
            <a:ext cx="1375343" cy="4576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drink</a:t>
            </a:r>
            <a:endParaRPr kumimoji="1" lang="ko-KR" altLang="en-US" dirty="0"/>
          </a:p>
        </p:txBody>
      </p:sp>
      <p:sp>
        <p:nvSpPr>
          <p:cNvPr id="5" name="연결자 4">
            <a:extLst>
              <a:ext uri="{FF2B5EF4-FFF2-40B4-BE49-F238E27FC236}">
                <a16:creationId xmlns:a16="http://schemas.microsoft.com/office/drawing/2014/main" id="{2E1C42FC-ECF8-3750-D602-CCC91427BB11}"/>
              </a:ext>
            </a:extLst>
          </p:cNvPr>
          <p:cNvSpPr/>
          <p:nvPr/>
        </p:nvSpPr>
        <p:spPr>
          <a:xfrm>
            <a:off x="4270622" y="1660865"/>
            <a:ext cx="737170" cy="38185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연결자 5">
            <a:extLst>
              <a:ext uri="{FF2B5EF4-FFF2-40B4-BE49-F238E27FC236}">
                <a16:creationId xmlns:a16="http://schemas.microsoft.com/office/drawing/2014/main" id="{080172F1-ED7B-2858-2A26-9C9384D0A19A}"/>
              </a:ext>
            </a:extLst>
          </p:cNvPr>
          <p:cNvSpPr/>
          <p:nvPr/>
        </p:nvSpPr>
        <p:spPr>
          <a:xfrm>
            <a:off x="5196364" y="1463095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Korean_name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연결자 7">
            <a:extLst>
              <a:ext uri="{FF2B5EF4-FFF2-40B4-BE49-F238E27FC236}">
                <a16:creationId xmlns:a16="http://schemas.microsoft.com/office/drawing/2014/main" id="{067BCF87-5065-1E7E-846D-49879EEAAA43}"/>
              </a:ext>
            </a:extLst>
          </p:cNvPr>
          <p:cNvSpPr/>
          <p:nvPr/>
        </p:nvSpPr>
        <p:spPr>
          <a:xfrm>
            <a:off x="6014665" y="1386138"/>
            <a:ext cx="82022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English_name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연결자 8">
            <a:extLst>
              <a:ext uri="{FF2B5EF4-FFF2-40B4-BE49-F238E27FC236}">
                <a16:creationId xmlns:a16="http://schemas.microsoft.com/office/drawing/2014/main" id="{5B6C260E-00E8-8860-7739-E2E5078604B8}"/>
              </a:ext>
            </a:extLst>
          </p:cNvPr>
          <p:cNvSpPr/>
          <p:nvPr/>
        </p:nvSpPr>
        <p:spPr>
          <a:xfrm>
            <a:off x="6678414" y="1790269"/>
            <a:ext cx="89214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comment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연결자 9">
            <a:extLst>
              <a:ext uri="{FF2B5EF4-FFF2-40B4-BE49-F238E27FC236}">
                <a16:creationId xmlns:a16="http://schemas.microsoft.com/office/drawing/2014/main" id="{A81B75E7-DC97-17B5-2FB0-8ADEA46DB822}"/>
              </a:ext>
            </a:extLst>
          </p:cNvPr>
          <p:cNvSpPr/>
          <p:nvPr/>
        </p:nvSpPr>
        <p:spPr>
          <a:xfrm>
            <a:off x="6380463" y="4153337"/>
            <a:ext cx="595902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kcal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연결자 10">
            <a:extLst>
              <a:ext uri="{FF2B5EF4-FFF2-40B4-BE49-F238E27FC236}">
                <a16:creationId xmlns:a16="http://schemas.microsoft.com/office/drawing/2014/main" id="{5C65E43A-F663-BC92-1A7A-7705E364AABB}"/>
              </a:ext>
            </a:extLst>
          </p:cNvPr>
          <p:cNvSpPr/>
          <p:nvPr/>
        </p:nvSpPr>
        <p:spPr>
          <a:xfrm>
            <a:off x="4635835" y="4533042"/>
            <a:ext cx="82022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나트륨</a:t>
            </a:r>
          </a:p>
        </p:txBody>
      </p:sp>
      <p:sp>
        <p:nvSpPr>
          <p:cNvPr id="12" name="연결자 11">
            <a:extLst>
              <a:ext uri="{FF2B5EF4-FFF2-40B4-BE49-F238E27FC236}">
                <a16:creationId xmlns:a16="http://schemas.microsoft.com/office/drawing/2014/main" id="{DCA35D7A-5669-8488-EDF6-0C29B23B527A}"/>
              </a:ext>
            </a:extLst>
          </p:cNvPr>
          <p:cNvSpPr/>
          <p:nvPr/>
        </p:nvSpPr>
        <p:spPr>
          <a:xfrm>
            <a:off x="7115393" y="2638747"/>
            <a:ext cx="89214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포화지방</a:t>
            </a:r>
          </a:p>
        </p:txBody>
      </p:sp>
      <p:sp>
        <p:nvSpPr>
          <p:cNvPr id="13" name="연결자 12">
            <a:extLst>
              <a:ext uri="{FF2B5EF4-FFF2-40B4-BE49-F238E27FC236}">
                <a16:creationId xmlns:a16="http://schemas.microsoft.com/office/drawing/2014/main" id="{69ACAFBC-05A0-9D35-B68D-A7A783881214}"/>
              </a:ext>
            </a:extLst>
          </p:cNvPr>
          <p:cNvSpPr/>
          <p:nvPr/>
        </p:nvSpPr>
        <p:spPr>
          <a:xfrm>
            <a:off x="6513815" y="3771472"/>
            <a:ext cx="595902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당류</a:t>
            </a:r>
          </a:p>
        </p:txBody>
      </p:sp>
      <p:sp>
        <p:nvSpPr>
          <p:cNvPr id="14" name="연결자 13">
            <a:extLst>
              <a:ext uri="{FF2B5EF4-FFF2-40B4-BE49-F238E27FC236}">
                <a16:creationId xmlns:a16="http://schemas.microsoft.com/office/drawing/2014/main" id="{33AF659F-EC26-B814-C3D1-BF76CCFC212C}"/>
              </a:ext>
            </a:extLst>
          </p:cNvPr>
          <p:cNvSpPr/>
          <p:nvPr/>
        </p:nvSpPr>
        <p:spPr>
          <a:xfrm>
            <a:off x="4304336" y="4081407"/>
            <a:ext cx="73717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단백질</a:t>
            </a:r>
          </a:p>
        </p:txBody>
      </p:sp>
      <p:sp>
        <p:nvSpPr>
          <p:cNvPr id="15" name="연결자 14">
            <a:extLst>
              <a:ext uri="{FF2B5EF4-FFF2-40B4-BE49-F238E27FC236}">
                <a16:creationId xmlns:a16="http://schemas.microsoft.com/office/drawing/2014/main" id="{1F4ED892-CC2A-1BB9-0B4F-32CB0BDFF1BD}"/>
              </a:ext>
            </a:extLst>
          </p:cNvPr>
          <p:cNvSpPr/>
          <p:nvPr/>
        </p:nvSpPr>
        <p:spPr>
          <a:xfrm>
            <a:off x="6990273" y="2260750"/>
            <a:ext cx="73717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카페인</a:t>
            </a:r>
          </a:p>
        </p:txBody>
      </p:sp>
      <p:sp>
        <p:nvSpPr>
          <p:cNvPr id="16" name="처리 15">
            <a:extLst>
              <a:ext uri="{FF2B5EF4-FFF2-40B4-BE49-F238E27FC236}">
                <a16:creationId xmlns:a16="http://schemas.microsoft.com/office/drawing/2014/main" id="{7B0A469B-4113-819C-8883-0541493BAA6D}"/>
              </a:ext>
            </a:extLst>
          </p:cNvPr>
          <p:cNvSpPr/>
          <p:nvPr/>
        </p:nvSpPr>
        <p:spPr>
          <a:xfrm>
            <a:off x="892138" y="1621605"/>
            <a:ext cx="1119883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category</a:t>
            </a:r>
            <a:endParaRPr kumimoji="1" lang="ko-KR" altLang="en-US" dirty="0"/>
          </a:p>
        </p:txBody>
      </p:sp>
      <p:sp>
        <p:nvSpPr>
          <p:cNvPr id="17" name="연결자 16">
            <a:extLst>
              <a:ext uri="{FF2B5EF4-FFF2-40B4-BE49-F238E27FC236}">
                <a16:creationId xmlns:a16="http://schemas.microsoft.com/office/drawing/2014/main" id="{141CA0AB-58E9-EEEE-4393-C8368FCE5EB3}"/>
              </a:ext>
            </a:extLst>
          </p:cNvPr>
          <p:cNvSpPr/>
          <p:nvPr/>
        </p:nvSpPr>
        <p:spPr>
          <a:xfrm>
            <a:off x="532542" y="1007720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연결자 17">
            <a:extLst>
              <a:ext uri="{FF2B5EF4-FFF2-40B4-BE49-F238E27FC236}">
                <a16:creationId xmlns:a16="http://schemas.microsoft.com/office/drawing/2014/main" id="{9FC9FF16-6AEA-40D3-A3FA-D48E15F2D45B}"/>
              </a:ext>
            </a:extLst>
          </p:cNvPr>
          <p:cNvSpPr/>
          <p:nvPr/>
        </p:nvSpPr>
        <p:spPr>
          <a:xfrm>
            <a:off x="1749173" y="1002582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처리 18">
            <a:extLst>
              <a:ext uri="{FF2B5EF4-FFF2-40B4-BE49-F238E27FC236}">
                <a16:creationId xmlns:a16="http://schemas.microsoft.com/office/drawing/2014/main" id="{AAFA47F1-5015-B290-52D7-08A13C924C6C}"/>
              </a:ext>
            </a:extLst>
          </p:cNvPr>
          <p:cNvSpPr/>
          <p:nvPr/>
        </p:nvSpPr>
        <p:spPr>
          <a:xfrm>
            <a:off x="818507" y="2833098"/>
            <a:ext cx="1119883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theme</a:t>
            </a:r>
            <a:endParaRPr kumimoji="1" lang="ko-KR" altLang="en-US" dirty="0"/>
          </a:p>
        </p:txBody>
      </p:sp>
      <p:sp>
        <p:nvSpPr>
          <p:cNvPr id="20" name="연결자 19">
            <a:extLst>
              <a:ext uri="{FF2B5EF4-FFF2-40B4-BE49-F238E27FC236}">
                <a16:creationId xmlns:a16="http://schemas.microsoft.com/office/drawing/2014/main" id="{8E345DB1-A6CA-8AB9-7A88-FB27650D2476}"/>
              </a:ext>
            </a:extLst>
          </p:cNvPr>
          <p:cNvSpPr/>
          <p:nvPr/>
        </p:nvSpPr>
        <p:spPr>
          <a:xfrm>
            <a:off x="520554" y="2285143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연결자 20">
            <a:extLst>
              <a:ext uri="{FF2B5EF4-FFF2-40B4-BE49-F238E27FC236}">
                <a16:creationId xmlns:a16="http://schemas.microsoft.com/office/drawing/2014/main" id="{96C4266B-3DB5-94F5-A5DD-264AC8A7E594}"/>
              </a:ext>
            </a:extLst>
          </p:cNvPr>
          <p:cNvSpPr/>
          <p:nvPr/>
        </p:nvSpPr>
        <p:spPr>
          <a:xfrm>
            <a:off x="1510301" y="2316371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처리 21">
            <a:extLst>
              <a:ext uri="{FF2B5EF4-FFF2-40B4-BE49-F238E27FC236}">
                <a16:creationId xmlns:a16="http://schemas.microsoft.com/office/drawing/2014/main" id="{E1E944DD-C49D-A37C-CDFC-3D014429B6DF}"/>
              </a:ext>
            </a:extLst>
          </p:cNvPr>
          <p:cNvSpPr/>
          <p:nvPr/>
        </p:nvSpPr>
        <p:spPr>
          <a:xfrm>
            <a:off x="818506" y="4173449"/>
            <a:ext cx="1119883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size</a:t>
            </a:r>
            <a:endParaRPr kumimoji="1" lang="ko-KR" altLang="en-US" dirty="0"/>
          </a:p>
        </p:txBody>
      </p:sp>
      <p:sp>
        <p:nvSpPr>
          <p:cNvPr id="23" name="연결자 22">
            <a:extLst>
              <a:ext uri="{FF2B5EF4-FFF2-40B4-BE49-F238E27FC236}">
                <a16:creationId xmlns:a16="http://schemas.microsoft.com/office/drawing/2014/main" id="{64012460-81ED-D8B6-1D2D-4B8E4E419973}"/>
              </a:ext>
            </a:extLst>
          </p:cNvPr>
          <p:cNvSpPr/>
          <p:nvPr/>
        </p:nvSpPr>
        <p:spPr>
          <a:xfrm>
            <a:off x="458910" y="3630195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연결자 23">
            <a:extLst>
              <a:ext uri="{FF2B5EF4-FFF2-40B4-BE49-F238E27FC236}">
                <a16:creationId xmlns:a16="http://schemas.microsoft.com/office/drawing/2014/main" id="{EC3169A0-47A1-EF3C-45CC-72BF2B5145D8}"/>
              </a:ext>
            </a:extLst>
          </p:cNvPr>
          <p:cNvSpPr/>
          <p:nvPr/>
        </p:nvSpPr>
        <p:spPr>
          <a:xfrm>
            <a:off x="1378447" y="3598730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연결자 24">
            <a:extLst>
              <a:ext uri="{FF2B5EF4-FFF2-40B4-BE49-F238E27FC236}">
                <a16:creationId xmlns:a16="http://schemas.microsoft.com/office/drawing/2014/main" id="{16FE33AF-1B35-89B2-7230-A4626ABF749F}"/>
              </a:ext>
            </a:extLst>
          </p:cNvPr>
          <p:cNvSpPr/>
          <p:nvPr/>
        </p:nvSpPr>
        <p:spPr>
          <a:xfrm>
            <a:off x="507284" y="4938444"/>
            <a:ext cx="1003017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size_ml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B4E197ED-BA80-107F-420B-6CFAA995F27E}"/>
              </a:ext>
            </a:extLst>
          </p:cNvPr>
          <p:cNvSpPr/>
          <p:nvPr/>
        </p:nvSpPr>
        <p:spPr>
          <a:xfrm>
            <a:off x="1958952" y="5393505"/>
            <a:ext cx="1119883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allergy</a:t>
            </a:r>
            <a:endParaRPr kumimoji="1" lang="ko-KR" altLang="en-US" dirty="0"/>
          </a:p>
        </p:txBody>
      </p:sp>
      <p:sp>
        <p:nvSpPr>
          <p:cNvPr id="27" name="연결자 26">
            <a:extLst>
              <a:ext uri="{FF2B5EF4-FFF2-40B4-BE49-F238E27FC236}">
                <a16:creationId xmlns:a16="http://schemas.microsoft.com/office/drawing/2014/main" id="{E54F425D-0AF2-45C2-324D-181AB92EE5D4}"/>
              </a:ext>
            </a:extLst>
          </p:cNvPr>
          <p:cNvSpPr/>
          <p:nvPr/>
        </p:nvSpPr>
        <p:spPr>
          <a:xfrm>
            <a:off x="1794110" y="6089582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연결자 27">
            <a:extLst>
              <a:ext uri="{FF2B5EF4-FFF2-40B4-BE49-F238E27FC236}">
                <a16:creationId xmlns:a16="http://schemas.microsoft.com/office/drawing/2014/main" id="{A497BC2D-A634-AD26-8E53-5F28CD165ACA}"/>
              </a:ext>
            </a:extLst>
          </p:cNvPr>
          <p:cNvSpPr/>
          <p:nvPr/>
        </p:nvSpPr>
        <p:spPr>
          <a:xfrm>
            <a:off x="2999618" y="6089582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F5BAB5F9-8DCD-BAC8-AA9E-814195CEAE7D}"/>
              </a:ext>
            </a:extLst>
          </p:cNvPr>
          <p:cNvSpPr/>
          <p:nvPr/>
        </p:nvSpPr>
        <p:spPr>
          <a:xfrm>
            <a:off x="4957705" y="5393505"/>
            <a:ext cx="1597207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allergy_drink</a:t>
            </a:r>
            <a:endParaRPr kumimoji="1" lang="ko-KR" altLang="en-US" dirty="0"/>
          </a:p>
        </p:txBody>
      </p:sp>
      <p:sp>
        <p:nvSpPr>
          <p:cNvPr id="30" name="연결자 29">
            <a:extLst>
              <a:ext uri="{FF2B5EF4-FFF2-40B4-BE49-F238E27FC236}">
                <a16:creationId xmlns:a16="http://schemas.microsoft.com/office/drawing/2014/main" id="{10C11393-9F9C-C1F5-3CD0-FAD38F30327E}"/>
              </a:ext>
            </a:extLst>
          </p:cNvPr>
          <p:cNvSpPr/>
          <p:nvPr/>
        </p:nvSpPr>
        <p:spPr>
          <a:xfrm>
            <a:off x="4924317" y="6089582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처리 30">
            <a:extLst>
              <a:ext uri="{FF2B5EF4-FFF2-40B4-BE49-F238E27FC236}">
                <a16:creationId xmlns:a16="http://schemas.microsoft.com/office/drawing/2014/main" id="{D1E61702-610D-E706-CC3F-4EB37D23A39E}"/>
              </a:ext>
            </a:extLst>
          </p:cNvPr>
          <p:cNvSpPr/>
          <p:nvPr/>
        </p:nvSpPr>
        <p:spPr>
          <a:xfrm>
            <a:off x="8792966" y="957632"/>
            <a:ext cx="1119883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Users</a:t>
            </a:r>
            <a:endParaRPr kumimoji="1" lang="ko-KR" altLang="en-US" dirty="0"/>
          </a:p>
        </p:txBody>
      </p:sp>
      <p:sp>
        <p:nvSpPr>
          <p:cNvPr id="32" name="연결자 31">
            <a:extLst>
              <a:ext uri="{FF2B5EF4-FFF2-40B4-BE49-F238E27FC236}">
                <a16:creationId xmlns:a16="http://schemas.microsoft.com/office/drawing/2014/main" id="{88FB419F-B7CC-1290-33EE-51D8062ED05A}"/>
              </a:ext>
            </a:extLst>
          </p:cNvPr>
          <p:cNvSpPr/>
          <p:nvPr/>
        </p:nvSpPr>
        <p:spPr>
          <a:xfrm>
            <a:off x="7796798" y="278255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연결자 32">
            <a:extLst>
              <a:ext uri="{FF2B5EF4-FFF2-40B4-BE49-F238E27FC236}">
                <a16:creationId xmlns:a16="http://schemas.microsoft.com/office/drawing/2014/main" id="{4F799750-3788-37A3-3712-E69174B27BC8}"/>
              </a:ext>
            </a:extLst>
          </p:cNvPr>
          <p:cNvSpPr/>
          <p:nvPr/>
        </p:nvSpPr>
        <p:spPr>
          <a:xfrm>
            <a:off x="8787827" y="275683"/>
            <a:ext cx="1003445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user_name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연결자 33">
            <a:extLst>
              <a:ext uri="{FF2B5EF4-FFF2-40B4-BE49-F238E27FC236}">
                <a16:creationId xmlns:a16="http://schemas.microsoft.com/office/drawing/2014/main" id="{7F9DE9D0-4CE5-2AC3-C07E-8A97FF4089B6}"/>
              </a:ext>
            </a:extLst>
          </p:cNvPr>
          <p:cNvSpPr/>
          <p:nvPr/>
        </p:nvSpPr>
        <p:spPr>
          <a:xfrm>
            <a:off x="9981344" y="275683"/>
            <a:ext cx="89214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연결자 34">
            <a:extLst>
              <a:ext uri="{FF2B5EF4-FFF2-40B4-BE49-F238E27FC236}">
                <a16:creationId xmlns:a16="http://schemas.microsoft.com/office/drawing/2014/main" id="{1E437BAA-C095-8563-7B2C-CB8E6D4FFBFF}"/>
              </a:ext>
            </a:extLst>
          </p:cNvPr>
          <p:cNvSpPr/>
          <p:nvPr/>
        </p:nvSpPr>
        <p:spPr>
          <a:xfrm>
            <a:off x="10427414" y="808656"/>
            <a:ext cx="1232044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user_password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연결자 35">
            <a:extLst>
              <a:ext uri="{FF2B5EF4-FFF2-40B4-BE49-F238E27FC236}">
                <a16:creationId xmlns:a16="http://schemas.microsoft.com/office/drawing/2014/main" id="{85228340-4C3E-CC7B-99D6-B298A846F7EF}"/>
              </a:ext>
            </a:extLst>
          </p:cNvPr>
          <p:cNvSpPr/>
          <p:nvPr/>
        </p:nvSpPr>
        <p:spPr>
          <a:xfrm>
            <a:off x="10521166" y="1351470"/>
            <a:ext cx="892140" cy="3356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연결자 36">
            <a:extLst>
              <a:ext uri="{FF2B5EF4-FFF2-40B4-BE49-F238E27FC236}">
                <a16:creationId xmlns:a16="http://schemas.microsoft.com/office/drawing/2014/main" id="{4D5FCEAD-A1C7-D24D-0DCA-099BD464738A}"/>
              </a:ext>
            </a:extLst>
          </p:cNvPr>
          <p:cNvSpPr/>
          <p:nvPr/>
        </p:nvSpPr>
        <p:spPr>
          <a:xfrm>
            <a:off x="7727025" y="1125654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연결자 37">
            <a:extLst>
              <a:ext uri="{FF2B5EF4-FFF2-40B4-BE49-F238E27FC236}">
                <a16:creationId xmlns:a16="http://schemas.microsoft.com/office/drawing/2014/main" id="{1EDDFA97-44A2-2C66-EDAD-8F1CF83DBF7B}"/>
              </a:ext>
            </a:extLst>
          </p:cNvPr>
          <p:cNvSpPr/>
          <p:nvPr/>
        </p:nvSpPr>
        <p:spPr>
          <a:xfrm>
            <a:off x="7705189" y="1755912"/>
            <a:ext cx="1416548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current_address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연결자 38">
            <a:extLst>
              <a:ext uri="{FF2B5EF4-FFF2-40B4-BE49-F238E27FC236}">
                <a16:creationId xmlns:a16="http://schemas.microsoft.com/office/drawing/2014/main" id="{C6228433-48FC-418B-861F-099050573859}"/>
              </a:ext>
            </a:extLst>
          </p:cNvPr>
          <p:cNvSpPr/>
          <p:nvPr/>
        </p:nvSpPr>
        <p:spPr>
          <a:xfrm>
            <a:off x="10283148" y="1904887"/>
            <a:ext cx="892140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grade</a:t>
            </a:r>
            <a:endParaRPr kumimoji="1" lang="ko-KR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처리 39">
            <a:extLst>
              <a:ext uri="{FF2B5EF4-FFF2-40B4-BE49-F238E27FC236}">
                <a16:creationId xmlns:a16="http://schemas.microsoft.com/office/drawing/2014/main" id="{7464ADE7-0E66-5C02-31AC-C31295AB01EE}"/>
              </a:ext>
            </a:extLst>
          </p:cNvPr>
          <p:cNvSpPr/>
          <p:nvPr/>
        </p:nvSpPr>
        <p:spPr>
          <a:xfrm>
            <a:off x="8917110" y="3786027"/>
            <a:ext cx="1597207" cy="38784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Users_like</a:t>
            </a:r>
            <a:endParaRPr kumimoji="1" lang="ko-KR" altLang="en-US" dirty="0"/>
          </a:p>
        </p:txBody>
      </p:sp>
      <p:sp>
        <p:nvSpPr>
          <p:cNvPr id="41" name="연결자 40">
            <a:extLst>
              <a:ext uri="{FF2B5EF4-FFF2-40B4-BE49-F238E27FC236}">
                <a16:creationId xmlns:a16="http://schemas.microsoft.com/office/drawing/2014/main" id="{A513C94E-C58B-E5CC-82BD-C6B2BF3FF09E}"/>
              </a:ext>
            </a:extLst>
          </p:cNvPr>
          <p:cNvSpPr/>
          <p:nvPr/>
        </p:nvSpPr>
        <p:spPr>
          <a:xfrm>
            <a:off x="9184243" y="4643911"/>
            <a:ext cx="719191" cy="29795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</a:t>
            </a:r>
            <a:endParaRPr kumimoji="1" lang="ko-KR" altLang="en-US" b="1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판단 41">
            <a:extLst>
              <a:ext uri="{FF2B5EF4-FFF2-40B4-BE49-F238E27FC236}">
                <a16:creationId xmlns:a16="http://schemas.microsoft.com/office/drawing/2014/main" id="{7FC76446-98B1-9509-B70F-A549BA0912A3}"/>
              </a:ext>
            </a:extLst>
          </p:cNvPr>
          <p:cNvSpPr/>
          <p:nvPr/>
        </p:nvSpPr>
        <p:spPr>
          <a:xfrm>
            <a:off x="2668709" y="2843367"/>
            <a:ext cx="156135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설정한다</a:t>
            </a:r>
            <a:endParaRPr kumimoji="1" lang="en-US" altLang="ko-KR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판단 42">
            <a:extLst>
              <a:ext uri="{FF2B5EF4-FFF2-40B4-BE49-F238E27FC236}">
                <a16:creationId xmlns:a16="http://schemas.microsoft.com/office/drawing/2014/main" id="{66214219-F936-314E-9CB9-1B376414E210}"/>
              </a:ext>
            </a:extLst>
          </p:cNvPr>
          <p:cNvSpPr/>
          <p:nvPr/>
        </p:nvSpPr>
        <p:spPr>
          <a:xfrm>
            <a:off x="2657580" y="1928963"/>
            <a:ext cx="1493385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구분하다</a:t>
            </a:r>
          </a:p>
        </p:txBody>
      </p:sp>
      <p:sp>
        <p:nvSpPr>
          <p:cNvPr id="44" name="판단 43">
            <a:extLst>
              <a:ext uri="{FF2B5EF4-FFF2-40B4-BE49-F238E27FC236}">
                <a16:creationId xmlns:a16="http://schemas.microsoft.com/office/drawing/2014/main" id="{DCE242A7-B563-5E3C-25CF-D322E078E396}"/>
              </a:ext>
            </a:extLst>
          </p:cNvPr>
          <p:cNvSpPr/>
          <p:nvPr/>
        </p:nvSpPr>
        <p:spPr>
          <a:xfrm>
            <a:off x="2723399" y="3762906"/>
            <a:ext cx="139397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정한다</a:t>
            </a:r>
          </a:p>
        </p:txBody>
      </p: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3BC92BDE-9BA8-66E8-A0C0-3FB42288A7A3}"/>
              </a:ext>
            </a:extLst>
          </p:cNvPr>
          <p:cNvCxnSpPr>
            <a:stCxn id="17" idx="4"/>
          </p:cNvCxnSpPr>
          <p:nvPr/>
        </p:nvCxnSpPr>
        <p:spPr>
          <a:xfrm>
            <a:off x="892138" y="1305671"/>
            <a:ext cx="347607" cy="315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BB576131-1E03-F98C-3B54-E3AC85BD2B21}"/>
              </a:ext>
            </a:extLst>
          </p:cNvPr>
          <p:cNvCxnSpPr>
            <a:stCxn id="18" idx="4"/>
          </p:cNvCxnSpPr>
          <p:nvPr/>
        </p:nvCxnSpPr>
        <p:spPr>
          <a:xfrm flipH="1">
            <a:off x="1705293" y="1300533"/>
            <a:ext cx="403476" cy="321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DDC2FA00-8691-F6B5-5E99-4FDE3699E9B5}"/>
              </a:ext>
            </a:extLst>
          </p:cNvPr>
          <p:cNvCxnSpPr>
            <a:stCxn id="20" idx="4"/>
          </p:cNvCxnSpPr>
          <p:nvPr/>
        </p:nvCxnSpPr>
        <p:spPr>
          <a:xfrm>
            <a:off x="880150" y="2583094"/>
            <a:ext cx="157540" cy="250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AA3611C4-32F9-4B63-D76B-AA68FF491773}"/>
              </a:ext>
            </a:extLst>
          </p:cNvPr>
          <p:cNvCxnSpPr>
            <a:stCxn id="21" idx="4"/>
          </p:cNvCxnSpPr>
          <p:nvPr/>
        </p:nvCxnSpPr>
        <p:spPr>
          <a:xfrm flipH="1">
            <a:off x="1407777" y="2614322"/>
            <a:ext cx="462120" cy="223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C38F9C21-37D5-5B82-F00A-1C58736DA5E2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18506" y="3928146"/>
            <a:ext cx="91290" cy="245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CC9B56E6-5DB4-9BCE-2F10-6C308E34ACE2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1510301" y="3896681"/>
            <a:ext cx="227742" cy="300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06DEA83-98A7-4505-3BA0-A8BB935663F0}"/>
              </a:ext>
            </a:extLst>
          </p:cNvPr>
          <p:cNvCxnSpPr>
            <a:stCxn id="25" idx="0"/>
          </p:cNvCxnSpPr>
          <p:nvPr/>
        </p:nvCxnSpPr>
        <p:spPr>
          <a:xfrm flipV="1">
            <a:off x="1008793" y="4561298"/>
            <a:ext cx="230952" cy="377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D5A7E432-131F-4E51-A69C-F34D5151FC1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153706" y="5761664"/>
            <a:ext cx="334358" cy="327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3B84313F-EF33-1773-D890-9EA0E6DA6D1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3017176" y="5771936"/>
            <a:ext cx="342038" cy="317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[R] 94">
            <a:extLst>
              <a:ext uri="{FF2B5EF4-FFF2-40B4-BE49-F238E27FC236}">
                <a16:creationId xmlns:a16="http://schemas.microsoft.com/office/drawing/2014/main" id="{EFB4AD54-E692-5A85-9BDC-BE451DABC13F}"/>
              </a:ext>
            </a:extLst>
          </p:cNvPr>
          <p:cNvCxnSpPr>
            <a:stCxn id="30" idx="0"/>
            <a:endCxn id="29" idx="2"/>
          </p:cNvCxnSpPr>
          <p:nvPr/>
        </p:nvCxnSpPr>
        <p:spPr>
          <a:xfrm flipV="1">
            <a:off x="5283913" y="5781354"/>
            <a:ext cx="472396" cy="308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BAA88511-634E-FC5F-C51E-657864C6D7EF}"/>
              </a:ext>
            </a:extLst>
          </p:cNvPr>
          <p:cNvCxnSpPr>
            <a:stCxn id="16" idx="3"/>
            <a:endCxn id="43" idx="1"/>
          </p:cNvCxnSpPr>
          <p:nvPr/>
        </p:nvCxnSpPr>
        <p:spPr>
          <a:xfrm>
            <a:off x="2012021" y="1815530"/>
            <a:ext cx="645559" cy="302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FECBE6B7-18D2-229B-21E2-42AB88C7F878}"/>
              </a:ext>
            </a:extLst>
          </p:cNvPr>
          <p:cNvCxnSpPr>
            <a:stCxn id="19" idx="3"/>
            <a:endCxn id="42" idx="1"/>
          </p:cNvCxnSpPr>
          <p:nvPr/>
        </p:nvCxnSpPr>
        <p:spPr>
          <a:xfrm>
            <a:off x="1938390" y="3027023"/>
            <a:ext cx="730319" cy="5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87EE43F8-1A8F-F5E8-E4DA-44EFC5EA3CFB}"/>
              </a:ext>
            </a:extLst>
          </p:cNvPr>
          <p:cNvCxnSpPr>
            <a:stCxn id="22" idx="3"/>
            <a:endCxn id="44" idx="1"/>
          </p:cNvCxnSpPr>
          <p:nvPr/>
        </p:nvCxnSpPr>
        <p:spPr>
          <a:xfrm flipV="1">
            <a:off x="1938389" y="3951696"/>
            <a:ext cx="785010" cy="415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[R] 101">
            <a:extLst>
              <a:ext uri="{FF2B5EF4-FFF2-40B4-BE49-F238E27FC236}">
                <a16:creationId xmlns:a16="http://schemas.microsoft.com/office/drawing/2014/main" id="{6C1BAFAC-0D49-109F-A077-2959C72E9B20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 flipV="1">
            <a:off x="4117369" y="3187974"/>
            <a:ext cx="972938" cy="763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0C140560-83B5-2253-4031-DBC3551EF10E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>
            <a:off x="4230059" y="3032157"/>
            <a:ext cx="860248" cy="15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C235B5D2-278E-7262-940D-738670C964A9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>
            <a:off x="4150965" y="2117753"/>
            <a:ext cx="939342" cy="1070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판단 110">
            <a:extLst>
              <a:ext uri="{FF2B5EF4-FFF2-40B4-BE49-F238E27FC236}">
                <a16:creationId xmlns:a16="http://schemas.microsoft.com/office/drawing/2014/main" id="{96954472-ADD7-91E9-485C-CFFD703585B7}"/>
              </a:ext>
            </a:extLst>
          </p:cNvPr>
          <p:cNvSpPr/>
          <p:nvPr/>
        </p:nvSpPr>
        <p:spPr>
          <a:xfrm>
            <a:off x="3321285" y="5394356"/>
            <a:ext cx="139397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포함하다</a:t>
            </a:r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4B270CD0-1345-8FEC-0233-72E0AE226485}"/>
              </a:ext>
            </a:extLst>
          </p:cNvPr>
          <p:cNvCxnSpPr>
            <a:stCxn id="26" idx="3"/>
            <a:endCxn id="111" idx="1"/>
          </p:cNvCxnSpPr>
          <p:nvPr/>
        </p:nvCxnSpPr>
        <p:spPr>
          <a:xfrm flipV="1">
            <a:off x="3078835" y="5583146"/>
            <a:ext cx="242450" cy="4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[R] 115">
            <a:extLst>
              <a:ext uri="{FF2B5EF4-FFF2-40B4-BE49-F238E27FC236}">
                <a16:creationId xmlns:a16="http://schemas.microsoft.com/office/drawing/2014/main" id="{33BA309F-8DFB-3FA1-8D0B-968883570A1F}"/>
              </a:ext>
            </a:extLst>
          </p:cNvPr>
          <p:cNvCxnSpPr>
            <a:endCxn id="29" idx="1"/>
          </p:cNvCxnSpPr>
          <p:nvPr/>
        </p:nvCxnSpPr>
        <p:spPr>
          <a:xfrm>
            <a:off x="4715255" y="5580579"/>
            <a:ext cx="242450" cy="6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[R] 117">
            <a:extLst>
              <a:ext uri="{FF2B5EF4-FFF2-40B4-BE49-F238E27FC236}">
                <a16:creationId xmlns:a16="http://schemas.microsoft.com/office/drawing/2014/main" id="{0AFD2975-2987-46E0-2FDE-B4DA120CC823}"/>
              </a:ext>
            </a:extLst>
          </p:cNvPr>
          <p:cNvCxnSpPr>
            <a:stCxn id="5" idx="4"/>
          </p:cNvCxnSpPr>
          <p:nvPr/>
        </p:nvCxnSpPr>
        <p:spPr>
          <a:xfrm>
            <a:off x="4639207" y="2042724"/>
            <a:ext cx="692861" cy="893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D2F388BE-17DC-229B-247B-F755FA79D156}"/>
              </a:ext>
            </a:extLst>
          </p:cNvPr>
          <p:cNvCxnSpPr>
            <a:stCxn id="6" idx="4"/>
          </p:cNvCxnSpPr>
          <p:nvPr/>
        </p:nvCxnSpPr>
        <p:spPr>
          <a:xfrm flipH="1">
            <a:off x="5555959" y="1761046"/>
            <a:ext cx="1" cy="1198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E85AEA1F-A1AD-CCAB-3C48-09B4AC0EA8D5}"/>
              </a:ext>
            </a:extLst>
          </p:cNvPr>
          <p:cNvCxnSpPr>
            <a:stCxn id="8" idx="4"/>
            <a:endCxn id="4" idx="0"/>
          </p:cNvCxnSpPr>
          <p:nvPr/>
        </p:nvCxnSpPr>
        <p:spPr>
          <a:xfrm flipH="1">
            <a:off x="5777979" y="1684089"/>
            <a:ext cx="646796" cy="1275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1995D3B4-D60E-D422-4F7B-DCE1B913B17C}"/>
              </a:ext>
            </a:extLst>
          </p:cNvPr>
          <p:cNvCxnSpPr>
            <a:stCxn id="9" idx="3"/>
          </p:cNvCxnSpPr>
          <p:nvPr/>
        </p:nvCxnSpPr>
        <p:spPr>
          <a:xfrm flipH="1">
            <a:off x="6096000" y="2044586"/>
            <a:ext cx="713065" cy="914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FA693CF5-31FF-71F2-D066-331F0A40075C}"/>
              </a:ext>
            </a:extLst>
          </p:cNvPr>
          <p:cNvCxnSpPr>
            <a:endCxn id="15" idx="3"/>
          </p:cNvCxnSpPr>
          <p:nvPr/>
        </p:nvCxnSpPr>
        <p:spPr>
          <a:xfrm flipV="1">
            <a:off x="6465650" y="2515067"/>
            <a:ext cx="632579" cy="44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[R] 127">
            <a:extLst>
              <a:ext uri="{FF2B5EF4-FFF2-40B4-BE49-F238E27FC236}">
                <a16:creationId xmlns:a16="http://schemas.microsoft.com/office/drawing/2014/main" id="{72C39D71-E407-A8BC-31F2-86617A9DEC92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465650" y="2893064"/>
            <a:ext cx="780394" cy="167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[R] 129">
            <a:extLst>
              <a:ext uri="{FF2B5EF4-FFF2-40B4-BE49-F238E27FC236}">
                <a16:creationId xmlns:a16="http://schemas.microsoft.com/office/drawing/2014/main" id="{85096F44-A3DE-362A-12DB-D74DA498712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262922" y="3403261"/>
            <a:ext cx="338161" cy="411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[R] 131">
            <a:extLst>
              <a:ext uri="{FF2B5EF4-FFF2-40B4-BE49-F238E27FC236}">
                <a16:creationId xmlns:a16="http://schemas.microsoft.com/office/drawing/2014/main" id="{28ACB50A-43EB-9561-501E-C738B4958128}"/>
              </a:ext>
            </a:extLst>
          </p:cNvPr>
          <p:cNvCxnSpPr>
            <a:endCxn id="10" idx="1"/>
          </p:cNvCxnSpPr>
          <p:nvPr/>
        </p:nvCxnSpPr>
        <p:spPr>
          <a:xfrm>
            <a:off x="6058114" y="3382969"/>
            <a:ext cx="409617" cy="8140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[R] 134">
            <a:extLst>
              <a:ext uri="{FF2B5EF4-FFF2-40B4-BE49-F238E27FC236}">
                <a16:creationId xmlns:a16="http://schemas.microsoft.com/office/drawing/2014/main" id="{A1CA5AC3-BE6C-D6C5-CF5E-58666C966B9C}"/>
              </a:ext>
            </a:extLst>
          </p:cNvPr>
          <p:cNvCxnSpPr>
            <a:stCxn id="14" idx="0"/>
          </p:cNvCxnSpPr>
          <p:nvPr/>
        </p:nvCxnSpPr>
        <p:spPr>
          <a:xfrm flipV="1">
            <a:off x="4672921" y="3382969"/>
            <a:ext cx="610991" cy="698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[R] 136">
            <a:extLst>
              <a:ext uri="{FF2B5EF4-FFF2-40B4-BE49-F238E27FC236}">
                <a16:creationId xmlns:a16="http://schemas.microsoft.com/office/drawing/2014/main" id="{12E1BB52-8A08-B130-FF26-BD60CFDB4535}"/>
              </a:ext>
            </a:extLst>
          </p:cNvPr>
          <p:cNvCxnSpPr>
            <a:stCxn id="11" idx="0"/>
          </p:cNvCxnSpPr>
          <p:nvPr/>
        </p:nvCxnSpPr>
        <p:spPr>
          <a:xfrm flipV="1">
            <a:off x="5045945" y="3424933"/>
            <a:ext cx="454583" cy="1108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판단 137">
            <a:extLst>
              <a:ext uri="{FF2B5EF4-FFF2-40B4-BE49-F238E27FC236}">
                <a16:creationId xmlns:a16="http://schemas.microsoft.com/office/drawing/2014/main" id="{488F92EC-DA6A-D67B-503B-4F838B14AB87}"/>
              </a:ext>
            </a:extLst>
          </p:cNvPr>
          <p:cNvSpPr/>
          <p:nvPr/>
        </p:nvSpPr>
        <p:spPr>
          <a:xfrm>
            <a:off x="5596303" y="4552306"/>
            <a:ext cx="139397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포함하다</a:t>
            </a:r>
          </a:p>
        </p:txBody>
      </p:sp>
      <p:cxnSp>
        <p:nvCxnSpPr>
          <p:cNvPr id="140" name="직선 연결선[R] 139">
            <a:extLst>
              <a:ext uri="{FF2B5EF4-FFF2-40B4-BE49-F238E27FC236}">
                <a16:creationId xmlns:a16="http://schemas.microsoft.com/office/drawing/2014/main" id="{231E7965-5160-845A-BF41-B76E7DCE8081}"/>
              </a:ext>
            </a:extLst>
          </p:cNvPr>
          <p:cNvCxnSpPr>
            <a:stCxn id="4" idx="2"/>
            <a:endCxn id="138" idx="0"/>
          </p:cNvCxnSpPr>
          <p:nvPr/>
        </p:nvCxnSpPr>
        <p:spPr>
          <a:xfrm>
            <a:off x="5777979" y="3416783"/>
            <a:ext cx="515309" cy="1135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[R] 141">
            <a:extLst>
              <a:ext uri="{FF2B5EF4-FFF2-40B4-BE49-F238E27FC236}">
                <a16:creationId xmlns:a16="http://schemas.microsoft.com/office/drawing/2014/main" id="{BA9BA7D8-EE4F-7A9C-3EF1-22C8BC4595CA}"/>
              </a:ext>
            </a:extLst>
          </p:cNvPr>
          <p:cNvCxnSpPr>
            <a:stCxn id="29" idx="0"/>
            <a:endCxn id="138" idx="2"/>
          </p:cNvCxnSpPr>
          <p:nvPr/>
        </p:nvCxnSpPr>
        <p:spPr>
          <a:xfrm flipV="1">
            <a:off x="5756309" y="4929886"/>
            <a:ext cx="536979" cy="463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판단 142">
            <a:extLst>
              <a:ext uri="{FF2B5EF4-FFF2-40B4-BE49-F238E27FC236}">
                <a16:creationId xmlns:a16="http://schemas.microsoft.com/office/drawing/2014/main" id="{35B4038F-3473-72F6-EBD5-E400786A22ED}"/>
              </a:ext>
            </a:extLst>
          </p:cNvPr>
          <p:cNvSpPr/>
          <p:nvPr/>
        </p:nvSpPr>
        <p:spPr>
          <a:xfrm>
            <a:off x="7124484" y="3257355"/>
            <a:ext cx="139397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연결하다</a:t>
            </a:r>
          </a:p>
        </p:txBody>
      </p:sp>
      <p:cxnSp>
        <p:nvCxnSpPr>
          <p:cNvPr id="147" name="직선 연결선[R] 146">
            <a:extLst>
              <a:ext uri="{FF2B5EF4-FFF2-40B4-BE49-F238E27FC236}">
                <a16:creationId xmlns:a16="http://schemas.microsoft.com/office/drawing/2014/main" id="{53888966-4CF1-A014-5321-B2FF2B1204A1}"/>
              </a:ext>
            </a:extLst>
          </p:cNvPr>
          <p:cNvCxnSpPr>
            <a:stCxn id="4" idx="3"/>
            <a:endCxn id="143" idx="1"/>
          </p:cNvCxnSpPr>
          <p:nvPr/>
        </p:nvCxnSpPr>
        <p:spPr>
          <a:xfrm>
            <a:off x="6465650" y="3187974"/>
            <a:ext cx="658834" cy="258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[R] 149">
            <a:extLst>
              <a:ext uri="{FF2B5EF4-FFF2-40B4-BE49-F238E27FC236}">
                <a16:creationId xmlns:a16="http://schemas.microsoft.com/office/drawing/2014/main" id="{D1566AC0-31DA-4E63-5CC5-AA68D336AC3C}"/>
              </a:ext>
            </a:extLst>
          </p:cNvPr>
          <p:cNvCxnSpPr>
            <a:endCxn id="40" idx="1"/>
          </p:cNvCxnSpPr>
          <p:nvPr/>
        </p:nvCxnSpPr>
        <p:spPr>
          <a:xfrm>
            <a:off x="8515989" y="3446145"/>
            <a:ext cx="401121" cy="533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[R] 151">
            <a:extLst>
              <a:ext uri="{FF2B5EF4-FFF2-40B4-BE49-F238E27FC236}">
                <a16:creationId xmlns:a16="http://schemas.microsoft.com/office/drawing/2014/main" id="{0DC9FF1C-F495-1336-31A8-8993B6D46A07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9543839" y="4173876"/>
            <a:ext cx="171875" cy="470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[R] 153">
            <a:extLst>
              <a:ext uri="{FF2B5EF4-FFF2-40B4-BE49-F238E27FC236}">
                <a16:creationId xmlns:a16="http://schemas.microsoft.com/office/drawing/2014/main" id="{96DE2FCC-EC4B-DEF8-B12C-9E1AB45D2CC8}"/>
              </a:ext>
            </a:extLst>
          </p:cNvPr>
          <p:cNvCxnSpPr>
            <a:stCxn id="32" idx="5"/>
          </p:cNvCxnSpPr>
          <p:nvPr/>
        </p:nvCxnSpPr>
        <p:spPr>
          <a:xfrm>
            <a:off x="8410666" y="532572"/>
            <a:ext cx="506444" cy="425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[R] 155">
            <a:extLst>
              <a:ext uri="{FF2B5EF4-FFF2-40B4-BE49-F238E27FC236}">
                <a16:creationId xmlns:a16="http://schemas.microsoft.com/office/drawing/2014/main" id="{D4052E14-3642-3C97-9F23-BF25980085E9}"/>
              </a:ext>
            </a:extLst>
          </p:cNvPr>
          <p:cNvCxnSpPr>
            <a:stCxn id="37" idx="6"/>
            <a:endCxn id="31" idx="1"/>
          </p:cNvCxnSpPr>
          <p:nvPr/>
        </p:nvCxnSpPr>
        <p:spPr>
          <a:xfrm flipV="1">
            <a:off x="8446216" y="1151557"/>
            <a:ext cx="346750" cy="123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직선 연결선[R] 157">
            <a:extLst>
              <a:ext uri="{FF2B5EF4-FFF2-40B4-BE49-F238E27FC236}">
                <a16:creationId xmlns:a16="http://schemas.microsoft.com/office/drawing/2014/main" id="{992694D1-7EBD-87C7-00D5-F94DCB079984}"/>
              </a:ext>
            </a:extLst>
          </p:cNvPr>
          <p:cNvCxnSpPr>
            <a:stCxn id="38" idx="0"/>
          </p:cNvCxnSpPr>
          <p:nvPr/>
        </p:nvCxnSpPr>
        <p:spPr>
          <a:xfrm flipV="1">
            <a:off x="8413463" y="1341629"/>
            <a:ext cx="503647" cy="414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직선 연결선[R] 159">
            <a:extLst>
              <a:ext uri="{FF2B5EF4-FFF2-40B4-BE49-F238E27FC236}">
                <a16:creationId xmlns:a16="http://schemas.microsoft.com/office/drawing/2014/main" id="{4468A732-3C9A-CDE4-B7C7-EFCE7B24DEB5}"/>
              </a:ext>
            </a:extLst>
          </p:cNvPr>
          <p:cNvCxnSpPr>
            <a:stCxn id="33" idx="4"/>
            <a:endCxn id="31" idx="0"/>
          </p:cNvCxnSpPr>
          <p:nvPr/>
        </p:nvCxnSpPr>
        <p:spPr>
          <a:xfrm>
            <a:off x="9289550" y="573634"/>
            <a:ext cx="63358" cy="38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[R] 161">
            <a:extLst>
              <a:ext uri="{FF2B5EF4-FFF2-40B4-BE49-F238E27FC236}">
                <a16:creationId xmlns:a16="http://schemas.microsoft.com/office/drawing/2014/main" id="{215A526E-343B-DBBA-17C2-15D3EF63F86E}"/>
              </a:ext>
            </a:extLst>
          </p:cNvPr>
          <p:cNvCxnSpPr/>
          <p:nvPr/>
        </p:nvCxnSpPr>
        <p:spPr>
          <a:xfrm flipV="1">
            <a:off x="9715713" y="573634"/>
            <a:ext cx="567435" cy="383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[R] 163">
            <a:extLst>
              <a:ext uri="{FF2B5EF4-FFF2-40B4-BE49-F238E27FC236}">
                <a16:creationId xmlns:a16="http://schemas.microsoft.com/office/drawing/2014/main" id="{174DE587-D292-201A-C881-DB2BB086DC63}"/>
              </a:ext>
            </a:extLst>
          </p:cNvPr>
          <p:cNvCxnSpPr>
            <a:stCxn id="31" idx="3"/>
            <a:endCxn id="35" idx="2"/>
          </p:cNvCxnSpPr>
          <p:nvPr/>
        </p:nvCxnSpPr>
        <p:spPr>
          <a:xfrm flipV="1">
            <a:off x="9912849" y="957632"/>
            <a:ext cx="514565" cy="193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[R] 166">
            <a:extLst>
              <a:ext uri="{FF2B5EF4-FFF2-40B4-BE49-F238E27FC236}">
                <a16:creationId xmlns:a16="http://schemas.microsoft.com/office/drawing/2014/main" id="{3DFEAB2C-CBFA-DE83-A682-08D968BDEE48}"/>
              </a:ext>
            </a:extLst>
          </p:cNvPr>
          <p:cNvCxnSpPr>
            <a:endCxn id="36" idx="2"/>
          </p:cNvCxnSpPr>
          <p:nvPr/>
        </p:nvCxnSpPr>
        <p:spPr>
          <a:xfrm>
            <a:off x="9912849" y="1274629"/>
            <a:ext cx="608317" cy="244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F1E864F3-F33D-5BDC-9AFC-C0D3DAE9E4B7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9791272" y="1351470"/>
            <a:ext cx="622527" cy="597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판단 169">
            <a:extLst>
              <a:ext uri="{FF2B5EF4-FFF2-40B4-BE49-F238E27FC236}">
                <a16:creationId xmlns:a16="http://schemas.microsoft.com/office/drawing/2014/main" id="{8D4D3793-40F9-FB4B-9101-ACFB658EDAA3}"/>
              </a:ext>
            </a:extLst>
          </p:cNvPr>
          <p:cNvSpPr/>
          <p:nvPr/>
        </p:nvSpPr>
        <p:spPr>
          <a:xfrm>
            <a:off x="8787827" y="2455518"/>
            <a:ext cx="1393970" cy="37758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연결하다</a:t>
            </a:r>
          </a:p>
        </p:txBody>
      </p:sp>
      <p:cxnSp>
        <p:nvCxnSpPr>
          <p:cNvPr id="172" name="직선 연결선[R] 171">
            <a:extLst>
              <a:ext uri="{FF2B5EF4-FFF2-40B4-BE49-F238E27FC236}">
                <a16:creationId xmlns:a16="http://schemas.microsoft.com/office/drawing/2014/main" id="{8CCF76C9-37C3-CDB1-F752-A4252693D61A}"/>
              </a:ext>
            </a:extLst>
          </p:cNvPr>
          <p:cNvCxnSpPr>
            <a:stCxn id="31" idx="2"/>
            <a:endCxn id="170" idx="0"/>
          </p:cNvCxnSpPr>
          <p:nvPr/>
        </p:nvCxnSpPr>
        <p:spPr>
          <a:xfrm>
            <a:off x="9352908" y="1345481"/>
            <a:ext cx="131904" cy="1110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[R] 174">
            <a:extLst>
              <a:ext uri="{FF2B5EF4-FFF2-40B4-BE49-F238E27FC236}">
                <a16:creationId xmlns:a16="http://schemas.microsoft.com/office/drawing/2014/main" id="{C6059D3B-ECC2-E66E-F675-95BF9829FBCB}"/>
              </a:ext>
            </a:extLst>
          </p:cNvPr>
          <p:cNvCxnSpPr>
            <a:stCxn id="170" idx="2"/>
            <a:endCxn id="40" idx="0"/>
          </p:cNvCxnSpPr>
          <p:nvPr/>
        </p:nvCxnSpPr>
        <p:spPr>
          <a:xfrm>
            <a:off x="9484812" y="2833098"/>
            <a:ext cx="230902" cy="952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50B1436-0637-B88E-0D30-E8189FEFE071}"/>
              </a:ext>
            </a:extLst>
          </p:cNvPr>
          <p:cNvSpPr txBox="1"/>
          <p:nvPr/>
        </p:nvSpPr>
        <p:spPr>
          <a:xfrm>
            <a:off x="2301411" y="1608761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0DEE9-2359-E909-E825-BEB8B352945F}"/>
              </a:ext>
            </a:extLst>
          </p:cNvPr>
          <p:cNvSpPr txBox="1"/>
          <p:nvPr/>
        </p:nvSpPr>
        <p:spPr>
          <a:xfrm>
            <a:off x="4321136" y="2172435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5DD02-F7DD-2131-3831-B2F4D125E9B2}"/>
              </a:ext>
            </a:extLst>
          </p:cNvPr>
          <p:cNvSpPr txBox="1"/>
          <p:nvPr/>
        </p:nvSpPr>
        <p:spPr>
          <a:xfrm>
            <a:off x="2278689" y="2644308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67CE04-6130-6127-C74C-A723A084FDC4}"/>
              </a:ext>
            </a:extLst>
          </p:cNvPr>
          <p:cNvSpPr txBox="1"/>
          <p:nvPr/>
        </p:nvSpPr>
        <p:spPr>
          <a:xfrm>
            <a:off x="4320825" y="2787768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234922-C53F-F584-DCCE-821ECEB4CBB3}"/>
              </a:ext>
            </a:extLst>
          </p:cNvPr>
          <p:cNvSpPr txBox="1"/>
          <p:nvPr/>
        </p:nvSpPr>
        <p:spPr>
          <a:xfrm>
            <a:off x="2184813" y="3815106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0E03BC-2AA2-4F3A-9F77-B20971598D1A}"/>
              </a:ext>
            </a:extLst>
          </p:cNvPr>
          <p:cNvSpPr txBox="1"/>
          <p:nvPr/>
        </p:nvSpPr>
        <p:spPr>
          <a:xfrm>
            <a:off x="3098817" y="5243781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F57FF7-5439-BC23-E5C5-2AF1F97436C7}"/>
              </a:ext>
            </a:extLst>
          </p:cNvPr>
          <p:cNvSpPr txBox="1"/>
          <p:nvPr/>
        </p:nvSpPr>
        <p:spPr>
          <a:xfrm>
            <a:off x="4298446" y="3372099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07DC00-1D40-2899-71E6-22E52B837117}"/>
              </a:ext>
            </a:extLst>
          </p:cNvPr>
          <p:cNvSpPr txBox="1"/>
          <p:nvPr/>
        </p:nvSpPr>
        <p:spPr>
          <a:xfrm>
            <a:off x="4623096" y="5243825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F309BD-DEAF-49A0-C0E8-A01E82CF15CF}"/>
              </a:ext>
            </a:extLst>
          </p:cNvPr>
          <p:cNvSpPr txBox="1"/>
          <p:nvPr/>
        </p:nvSpPr>
        <p:spPr>
          <a:xfrm>
            <a:off x="9216374" y="1800817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84B145-CEF6-AD40-9D3C-A50222FA897E}"/>
              </a:ext>
            </a:extLst>
          </p:cNvPr>
          <p:cNvSpPr txBox="1"/>
          <p:nvPr/>
        </p:nvSpPr>
        <p:spPr>
          <a:xfrm>
            <a:off x="9321229" y="3062841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D96D6E-CD76-046E-6B22-BC54C9EDE801}"/>
              </a:ext>
            </a:extLst>
          </p:cNvPr>
          <p:cNvSpPr txBox="1"/>
          <p:nvPr/>
        </p:nvSpPr>
        <p:spPr>
          <a:xfrm>
            <a:off x="6729999" y="3031578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084C49-6F10-E122-DF1B-454B33323124}"/>
              </a:ext>
            </a:extLst>
          </p:cNvPr>
          <p:cNvSpPr txBox="1"/>
          <p:nvPr/>
        </p:nvSpPr>
        <p:spPr>
          <a:xfrm>
            <a:off x="8561152" y="3343716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5ADB09-5D98-BB70-49BB-35A1A046A9F3}"/>
              </a:ext>
            </a:extLst>
          </p:cNvPr>
          <p:cNvSpPr txBox="1"/>
          <p:nvPr/>
        </p:nvSpPr>
        <p:spPr>
          <a:xfrm>
            <a:off x="5809624" y="3857031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A7EA56-F651-6FD1-1484-B25190B17416}"/>
              </a:ext>
            </a:extLst>
          </p:cNvPr>
          <p:cNvSpPr txBox="1"/>
          <p:nvPr/>
        </p:nvSpPr>
        <p:spPr>
          <a:xfrm>
            <a:off x="5756308" y="4913300"/>
            <a:ext cx="20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962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17. </a:t>
            </a:r>
            <a:r>
              <a:rPr lang="ko-KR" altLang="en-US" sz="3500" dirty="0"/>
              <a:t>스타벅스 </a:t>
            </a:r>
            <a:r>
              <a:rPr lang="ko-KR" altLang="en-US" sz="3500" dirty="0" err="1"/>
              <a:t>음료중</a:t>
            </a:r>
            <a:r>
              <a:rPr lang="ko-KR" altLang="en-US" sz="3500" dirty="0"/>
              <a:t> 단백질이 높은 순서대로 </a:t>
            </a:r>
            <a:r>
              <a:rPr lang="en-US" altLang="ko-KR" sz="3500" dirty="0"/>
              <a:t>5</a:t>
            </a:r>
            <a:r>
              <a:rPr lang="ko-KR" altLang="en-US" sz="3500" dirty="0"/>
              <a:t>개를 </a:t>
            </a:r>
            <a:r>
              <a:rPr lang="en-US" altLang="ko-KR" sz="3500" dirty="0"/>
              <a:t>	</a:t>
            </a:r>
            <a:r>
              <a:rPr lang="ko-KR" altLang="en-US" sz="3500" dirty="0" err="1"/>
              <a:t>짤라서</a:t>
            </a:r>
            <a:r>
              <a:rPr lang="ko-KR" altLang="en-US" sz="3500" dirty="0"/>
              <a:t> 평균을 내면 </a:t>
            </a:r>
            <a:r>
              <a:rPr lang="ko-KR" altLang="en-US" sz="3500" dirty="0" err="1"/>
              <a:t>몇그램이</a:t>
            </a:r>
            <a:r>
              <a:rPr lang="ko-KR" altLang="en-US" sz="3500" dirty="0"/>
              <a:t> 나오나요</a:t>
            </a:r>
            <a:r>
              <a:rPr lang="en-US" altLang="ko-KR" sz="3500" dirty="0"/>
              <a:t>?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54A6D4-4D1F-70F6-0991-67C5C14C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252498"/>
            <a:ext cx="686848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9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18. </a:t>
            </a:r>
            <a:r>
              <a:rPr lang="ko-KR" altLang="en-US" sz="3500" dirty="0"/>
              <a:t>좋아요 수가 가장 높은 음료는 무엇인가요</a:t>
            </a:r>
            <a:r>
              <a:rPr lang="en-US" altLang="ko-KR" sz="3500" dirty="0"/>
              <a:t>?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8D9233-D597-09F5-C308-9F77A44B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497" y="1914313"/>
            <a:ext cx="416300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369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19. </a:t>
            </a:r>
            <a:r>
              <a:rPr lang="ko-KR" altLang="en-US" sz="3500" dirty="0"/>
              <a:t>스타벅스 음료의 평균 영양정보는</a:t>
            </a:r>
            <a:r>
              <a:rPr lang="en-US" altLang="ko-KR" sz="3500" dirty="0"/>
              <a:t>??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E8422B-39F6-2D7A-9A5E-12C992FD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2471604"/>
            <a:ext cx="9412013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3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500" dirty="0"/>
              <a:t>20. </a:t>
            </a:r>
            <a:r>
              <a:rPr lang="ko-KR" altLang="en-US" sz="3500" dirty="0"/>
              <a:t>모든 영양정보가 </a:t>
            </a:r>
            <a:r>
              <a:rPr lang="en-US" altLang="ko-KR" sz="3500" dirty="0"/>
              <a:t>0</a:t>
            </a:r>
            <a:r>
              <a:rPr lang="ko-KR" altLang="en-US" sz="3500" dirty="0"/>
              <a:t>인 음료가 있을까요 </a:t>
            </a:r>
            <a:r>
              <a:rPr lang="en-US" altLang="ko-KR" sz="3500" dirty="0"/>
              <a:t>? </a:t>
            </a:r>
            <a:r>
              <a:rPr lang="ko-KR" altLang="en-US" sz="3500" dirty="0"/>
              <a:t>그 정보를 알려주고 음료를 좋아하는 사람이 있다면 알려주세요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183D4-0725-A721-A2E9-D9B2D505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5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6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21. </a:t>
            </a:r>
            <a:r>
              <a:rPr lang="ko-KR" altLang="en-US" sz="3200" dirty="0"/>
              <a:t>당뇨환자를 위한 당이 없는 음료를 추천해주세요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1526D8-8D88-E761-33F0-D919B8E3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603" y="1690020"/>
            <a:ext cx="4118397" cy="4351338"/>
          </a:xfrm>
        </p:spPr>
      </p:pic>
    </p:spTree>
    <p:extLst>
      <p:ext uri="{BB962C8B-B14F-4D97-AF65-F5344CB8AC3E}">
        <p14:creationId xmlns:p14="http://schemas.microsoft.com/office/powerpoint/2010/main" val="3184196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22. </a:t>
            </a:r>
            <a:r>
              <a:rPr lang="ko-KR" altLang="en-US" sz="3200" dirty="0"/>
              <a:t>경기도 사는 사람들이 좋아하는 음료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274E6B-060C-3144-CF08-EEA348DE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217615"/>
            <a:ext cx="6204993" cy="49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685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9DDE03-BC15-B920-1925-069A895A0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60" y="1387557"/>
            <a:ext cx="10031225" cy="1267002"/>
          </a:xfrm>
        </p:spPr>
      </p:pic>
    </p:spTree>
    <p:extLst>
      <p:ext uri="{BB962C8B-B14F-4D97-AF65-F5344CB8AC3E}">
        <p14:creationId xmlns:p14="http://schemas.microsoft.com/office/powerpoint/2010/main" val="17721715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23. </a:t>
            </a:r>
            <a:r>
              <a:rPr lang="ko-KR" altLang="en-US" sz="3200" dirty="0"/>
              <a:t>초콜릿이 들어간 음료를 추천해주세요 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805E55-E096-05AC-67C7-0B656DE4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06" y="1500047"/>
            <a:ext cx="1052659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005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24. 20</a:t>
            </a:r>
            <a:r>
              <a:rPr lang="ko-KR" altLang="en-US" sz="3200" dirty="0"/>
              <a:t>대들이 좋아하는 음료를 추천해주세요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8B30A8-EB30-C711-130A-6318647F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31" y="1063690"/>
            <a:ext cx="7026791" cy="54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52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00F233-2D56-C79C-4FF8-66B18103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87" y="513943"/>
            <a:ext cx="10031225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1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E716AF-EE4D-788A-C6D8-FD602BD8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DA#5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F933A0-2C67-DD5D-995C-499629CA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24108"/>
            <a:ext cx="6780700" cy="44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208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25. </a:t>
            </a:r>
            <a:r>
              <a:rPr lang="ko-KR" altLang="en-US" sz="3200" dirty="0"/>
              <a:t>카페인이 가장 높은 음료를 추천해주세요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F7A101-B6AD-AC3D-3E55-11EF34A2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609"/>
            <a:ext cx="1038369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62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26. </a:t>
            </a:r>
            <a:r>
              <a:rPr lang="ko-KR" altLang="en-US" sz="2700" dirty="0"/>
              <a:t>우유 들어간 음료 중 칼로리가 가장 낮은 음료는 무엇인가요</a:t>
            </a:r>
            <a:r>
              <a:rPr lang="en-US" altLang="ko-KR" sz="2700" dirty="0"/>
              <a:t>??</a:t>
            </a:r>
            <a:endParaRPr lang="ko-KR" altLang="en-US" sz="2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4425B-C746-51D6-6ADE-00310490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1580892"/>
            <a:ext cx="943106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7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27. </a:t>
            </a:r>
            <a:r>
              <a:rPr lang="ko-KR" altLang="en-US" sz="3200" dirty="0"/>
              <a:t>회원 등급별로 몇 명인지 알려주세요</a:t>
            </a:r>
            <a:endParaRPr lang="ko-KR" altLang="en-US" sz="2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BA47F8-0728-C254-93FC-6E4C4771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85" y="1490586"/>
            <a:ext cx="5436567" cy="42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548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28. </a:t>
            </a:r>
            <a:r>
              <a:rPr lang="ko-KR" altLang="en-US" sz="3200" dirty="0"/>
              <a:t>스타벅스 회원들의 평균 나이는</a:t>
            </a:r>
            <a:r>
              <a:rPr lang="en-US" altLang="ko-KR" sz="3200" dirty="0"/>
              <a:t>?</a:t>
            </a:r>
            <a:endParaRPr lang="ko-KR" altLang="en-US" sz="2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A918C0-F955-B033-9D2E-6C1E1C1E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89" y="1780945"/>
            <a:ext cx="5342493" cy="34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39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29. </a:t>
            </a:r>
            <a:r>
              <a:rPr lang="ko-KR" altLang="en-US" sz="2800" dirty="0"/>
              <a:t>밀가루 </a:t>
            </a:r>
            <a:r>
              <a:rPr lang="ko-KR" altLang="en-US" sz="2800" dirty="0" err="1"/>
              <a:t>알러지가</a:t>
            </a:r>
            <a:r>
              <a:rPr lang="ko-KR" altLang="en-US" sz="2800" dirty="0"/>
              <a:t> 있는 사람들을 위한 음료를 추천해주세요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9CDFC-9DDC-F2F4-6938-5D1BA6C0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43" y="951006"/>
            <a:ext cx="5896886" cy="554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00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F31FC0-0984-A64C-63D4-BC5B1B5B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09" y="0"/>
            <a:ext cx="7748034" cy="60016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0797D8-83C9-B213-F55A-2778A370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09" y="6001624"/>
            <a:ext cx="7748034" cy="4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230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CADF1-4E7D-A59A-9F4D-AFD79A9E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30. solo</a:t>
            </a:r>
            <a:r>
              <a:rPr lang="ko-KR" altLang="en-US" sz="3200" dirty="0"/>
              <a:t> 사이즈의 음료를 좋아하는 회원이 있나요</a:t>
            </a:r>
            <a:r>
              <a:rPr lang="en-US" altLang="ko-KR" sz="3200" dirty="0"/>
              <a:t>?</a:t>
            </a:r>
            <a:endParaRPr lang="ko-KR" altLang="en-US" sz="2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C0ED1-FCB8-2084-3A0C-F9CCABBC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402"/>
            <a:ext cx="10293441" cy="39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80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BF9EB0-3F2A-4D63-C05E-603D9ABE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 (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가상테이블</a:t>
            </a:r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구현해보기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0814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3C3616-0854-F8CA-6071-C8216090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80" y="1333250"/>
            <a:ext cx="5261705" cy="47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90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766898-5A9A-79DA-06AE-D4C3073B3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51969"/>
            <a:ext cx="7821116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4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76C8BE-D9B2-2EDE-28A5-A983DDF2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ERWIN</a:t>
            </a:r>
          </a:p>
        </p:txBody>
      </p:sp>
      <p:pic>
        <p:nvPicPr>
          <p:cNvPr id="5" name="내용 개체 틀 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016B7822-623C-CBF2-0F5B-8F76F3631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53595"/>
            <a:ext cx="6780700" cy="51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462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DD14-0540-755D-B2F3-4726FA50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/>
          </a:bodyPr>
          <a:lstStyle/>
          <a:p>
            <a:r>
              <a:rPr lang="ko-KR" altLang="en-US" sz="3500" dirty="0"/>
              <a:t>프로젝트를 하면서 </a:t>
            </a:r>
            <a:r>
              <a:rPr lang="ko-KR" altLang="en-US" sz="3500" dirty="0" err="1"/>
              <a:t>느낀점</a:t>
            </a:r>
            <a:r>
              <a:rPr lang="ko-KR" altLang="en-US" sz="3500" dirty="0"/>
              <a:t> 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7F7CE-2ED9-A702-A1DD-9DCF8D5B0421}"/>
              </a:ext>
            </a:extLst>
          </p:cNvPr>
          <p:cNvSpPr txBox="1"/>
          <p:nvPr/>
        </p:nvSpPr>
        <p:spPr>
          <a:xfrm>
            <a:off x="838200" y="1858383"/>
            <a:ext cx="990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/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무슨 데이터베이스를 만들어볼까 고민하다가 생각한 것이 내가 좋아하는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음악앱이나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카페를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자주가니까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카페음료를 데이터베이스화 해보면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어떨까로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처음 시작하게 되었습니다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스타벅스 웹사이트가 어떤 방식으로 되어있는지 조사하고 각 테이블들은 어떤 구조로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잡아야할까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고민했던 시간들이 프로젝트를 마치면서 돌아보면 가장 재미있고 데이터베이스의 본질을 알아가는 시간이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아니였을까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싶습니다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시간이 부족해도 한번 하는 프로젝트 스타벅스 페이지의 음료구조를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구현해보자라고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시작한 프로젝트는 데이터베이스가 생각한 것 보다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구현할게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많고 결코 단순하지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않구나라는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생각을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들게했습니다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음료만 해도 이정도인데 네이버 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유튜브같은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서비스들은 어떤 구조를 가지고 구현이 될까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?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생각을 했습니다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 </a:t>
            </a:r>
            <a:endParaRPr lang="ko-KR" altLang="ko-KR" sz="18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/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 프로젝트를 하면서 부족한 점도 많았지만 데이터베이스가 익숙해지면서 성장하는 나의 모습을 보고 데이터베이스에 더 흥미를 가지게 되었다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내가 생각한 것들이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데이터화되면서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보여질때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성취감은 정말 엄청나다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프로젝트를 하면서 내 실력에 대해 느꼈고 성장하고 싶다는 계기가 된 프로젝트였다</a:t>
            </a:r>
            <a:r>
              <a:rPr lang="en-US" altLang="ko-KR" sz="18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867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95F80-20E0-E5E6-FDFF-92F4406F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7" y="618564"/>
            <a:ext cx="11438965" cy="5620871"/>
          </a:xfrm>
        </p:spPr>
        <p:txBody>
          <a:bodyPr>
            <a:noAutofit/>
          </a:bodyPr>
          <a:lstStyle/>
          <a:p>
            <a:pPr marL="0" indent="0" algn="just" latinLnBrk="1">
              <a:buNone/>
            </a:pP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프로젝트를 하면서 계획을 세우는 점이 가장 어렵다는 점을 배웠습니다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제 생각에는 제가 하는 프로젝트가 볼륨이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작을거같아서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계획을 적게 세웠는데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하다보니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욕심이 나고 추가할 것들이 계속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생기다보니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제가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생각했던거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보다 시간을 더 쓰게 되고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디테일적인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부분을 더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신경쓰고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싶었는데 이정도 선에서 마무리 한 것이 너무 아쉽다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데이터베이스를 처음 사용해봤는데 이정도면 만족스럽다고 할 수 있지만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음료말고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다른 제품들을 데이터화 해보고 싶다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</a:p>
          <a:p>
            <a:pPr marL="0" indent="0" algn="just" latinLnBrk="1">
              <a:buNone/>
            </a:pPr>
            <a:endParaRPr lang="ko-KR" altLang="ko-KR" sz="25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‘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데이터베이스를 처음 배우는데 잘 따라갈 수 있을까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?’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의문이 이 프로젝트를 하면서 깨진 것 같다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 할 수 있을까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?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생각은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의미없다는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것을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깨달았다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나는 할 수 있는 사람이다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라는 생각이 프로젝트 마무리 단계에서 들었다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처음하는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것도 의지만 있다면 다 할 수 있는 사람이다 라는 자신감이 생겼다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 </a:t>
            </a:r>
          </a:p>
          <a:p>
            <a:pPr marL="0" indent="0" algn="just" latinLnBrk="1">
              <a:buNone/>
            </a:pPr>
            <a:endParaRPr lang="en-US" altLang="ko-KR" sz="2500" kern="100" dirty="0"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데이터베이스를 배우니 할 일이 늘어난 기분이 들기도 한다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r>
              <a:rPr lang="ko-KR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데이터베이스를 알아가면서 아는 것보다 모르는 것들이 많아지니 불안감이 생기기도 했는데 앞으로 알아가면 되는 부분이고 현재는 이 데이터들을 연동하여 다른 곳에 사용해보고 싶다</a:t>
            </a:r>
            <a:r>
              <a:rPr lang="en-US" altLang="ko-KR" sz="2500" kern="1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. </a:t>
            </a:r>
            <a:endParaRPr lang="ko-KR" altLang="ko-KR" sz="25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0671421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B8E68-3106-4F79-31DD-60E4C89F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앞으로의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9C0AE-580E-B697-E0C6-1A3BB332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스타벅스 페이지에 있는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푸드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상품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카드 부분도 로직을 짜보고 구현 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구현 이후에는 스타벅스 홈페이지를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클론코딩해보고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데이터를 웹사이트에 넣는 작업을 해보고 싶다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데이터베이스를 배우면 가장 하고 싶었던 일이 로그인 기능 구현해보는 것인데 스타벅스 페이지에 로그인 기능을 구현할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팀 프로젝트를 하면서 로그인 기능이 있으면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좋을거같은데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라고 생각만 하고 구현을 하는 방법을 몰라서 구현하지 못했는데 데이터베이스를 안다면 구현할 수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있을거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같아서 로그인 기능 구현이 저의 방할 첫 목표가 될 것 같습니다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지망하고 있어서 서버 개발의 핵심이 데이터베이스라고 들었습니다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종강 이후에 데이터베이스 개념을 다시 정립하고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SQL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데이터들을 어떻게 운영할지 공부할 것입니다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고등학교 친구들 중 컴퓨터관련 학교를 다니는 친구가 많은데 방학하고 팀프로젝트를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할때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제가 데이터관련 기능들을 맡아서 기능들을 구현할 것이다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앞으로 많은 데이터들을 보게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될텐데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 수업이 초석이 되어 데이터에 따라가는 것이 아닌 데이터를 내 마음대로 다루는 개발자가 되고 싶다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</a:p>
          <a:p>
            <a:pPr marL="0" indent="0" algn="just" latinLnBrk="1">
              <a:buNone/>
            </a:pP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저의 취미인 음악감상과 제일 관련된 </a:t>
            </a:r>
            <a:r>
              <a:rPr lang="ko-KR" altLang="en-US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음악스트리밍</a:t>
            </a:r>
            <a:r>
              <a:rPr lang="ko-KR" altLang="en-US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사이트 데이터도 구상해보고 구현해보고 싶습니다</a:t>
            </a:r>
            <a:r>
              <a:rPr lang="en-US" altLang="ko-KR" sz="18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49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8E593A-44EC-3B3F-3FFE-115506A4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kumimoji="1" lang="ko-KR" alt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논리적 설계</a:t>
            </a:r>
            <a:r>
              <a:rPr kumimoji="1" lang="en-US" altLang="ko-K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정규엔티티</a:t>
            </a:r>
            <a:r>
              <a:rPr kumimoji="1" lang="en-US" altLang="ko-KR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AF529454-E324-745C-7ABD-6C8A5E852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738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1727</Words>
  <Application>Microsoft Office PowerPoint</Application>
  <PresentationFormat>와이드스크린</PresentationFormat>
  <Paragraphs>419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6" baseType="lpstr">
      <vt:lpstr>맑은 고딕</vt:lpstr>
      <vt:lpstr>Arial</vt:lpstr>
      <vt:lpstr>Calibri</vt:lpstr>
      <vt:lpstr>Office 테마</vt:lpstr>
      <vt:lpstr>Starbucks DataBase</vt:lpstr>
      <vt:lpstr>목차</vt:lpstr>
      <vt:lpstr>요구사항 수집 및 분석</vt:lpstr>
      <vt:lpstr>PowerPoint 프레젠테이션</vt:lpstr>
      <vt:lpstr>개념적 설계(ERD)</vt:lpstr>
      <vt:lpstr>PowerPoint 프레젠테이션</vt:lpstr>
      <vt:lpstr>DA#5</vt:lpstr>
      <vt:lpstr>ERWIN</vt:lpstr>
      <vt:lpstr>논리적 설계(정규엔티티)</vt:lpstr>
      <vt:lpstr>논리적 설계(정규엔티티)</vt:lpstr>
      <vt:lpstr>PowerPoint 프레젠테이션</vt:lpstr>
      <vt:lpstr>PowerPoint 프레젠테이션</vt:lpstr>
      <vt:lpstr>PowerPoint 프레젠테이션</vt:lpstr>
      <vt:lpstr>Users</vt:lpstr>
      <vt:lpstr>PowerPoint 프레젠테이션</vt:lpstr>
      <vt:lpstr>논리적 설계 (1:N 관계)</vt:lpstr>
      <vt:lpstr>drink</vt:lpstr>
      <vt:lpstr>PowerPoint 프레젠테이션</vt:lpstr>
      <vt:lpstr>PowerPoint 프레젠테이션</vt:lpstr>
      <vt:lpstr>allergy_drink</vt:lpstr>
      <vt:lpstr>PowerPoint 프레젠테이션</vt:lpstr>
      <vt:lpstr>Users_like</vt:lpstr>
      <vt:lpstr>PowerPoint 프레젠테이션</vt:lpstr>
      <vt:lpstr>Table 작성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1.지금 진행중인 테마 이름과 음료 이름을 알려주세요</vt:lpstr>
      <vt:lpstr>2. 이성민이 좋아하는 음료 이름은?</vt:lpstr>
      <vt:lpstr>3. 우유가 들어간 음료의 개수는?</vt:lpstr>
      <vt:lpstr>4. 현재 스타벅스의 음료의 개수는?</vt:lpstr>
      <vt:lpstr>5. 최녕환이 좋아요를 누른 음료 개수는?</vt:lpstr>
      <vt:lpstr>6. 제주에 관련된 음료명과 설명을 알려주세요</vt:lpstr>
      <vt:lpstr>7. 카페인이 0인 음료는 무엇이 있나요?</vt:lpstr>
      <vt:lpstr>8. 300칼로리 이하인 음료 리스트와 그 음료의   칼로 리를 내림차순 순서로 알려주세요</vt:lpstr>
      <vt:lpstr>9. Green level에 있는 사람들 이름과 이메일을 알려주세요</vt:lpstr>
      <vt:lpstr>10. 나이가 30 이상인 유저들이 좋아하는 음료를 알려줘</vt:lpstr>
      <vt:lpstr>11. 카테고리당 음료의 수를 알려주세요</vt:lpstr>
      <vt:lpstr>12. 좋아요수가 가장 높은 음료 순서대로 알려줘</vt:lpstr>
      <vt:lpstr>13. 전용 보틀에 담긴 음료가 있나요?       있다면 음료 이름과 코멘트를 알려주세요</vt:lpstr>
      <vt:lpstr>14. 에스프레소 중에 당류가 제일 높은 음료이름과  당류 정보를 알려주세요</vt:lpstr>
      <vt:lpstr>15. 0칼로리 , 0 당류 , 카페인이 0인 음료를 찾아주세요</vt:lpstr>
      <vt:lpstr>16. 부드러운 음료를 추천받을 수 있을까요?</vt:lpstr>
      <vt:lpstr>17. 스타벅스 음료중 단백질이 높은 순서대로 5개를  짤라서 평균을 내면 몇그램이 나오나요?</vt:lpstr>
      <vt:lpstr>18. 좋아요 수가 가장 높은 음료는 무엇인가요?</vt:lpstr>
      <vt:lpstr>19. 스타벅스 음료의 평균 영양정보는??</vt:lpstr>
      <vt:lpstr>20. 모든 영양정보가 0인 음료가 있을까요 ? 그 정보를 알려주고 음료를 좋아하는 사람이 있다면 알려주세요</vt:lpstr>
      <vt:lpstr>21. 당뇨환자를 위한 당이 없는 음료를 추천해주세요</vt:lpstr>
      <vt:lpstr>22. 경기도 사는 사람들이 좋아하는 음료</vt:lpstr>
      <vt:lpstr>PowerPoint 프레젠테이션</vt:lpstr>
      <vt:lpstr>23. 초콜릿이 들어간 음료를 추천해주세요  </vt:lpstr>
      <vt:lpstr>24. 20대들이 좋아하는 음료를 추천해주세요</vt:lpstr>
      <vt:lpstr>PowerPoint 프레젠테이션</vt:lpstr>
      <vt:lpstr>25. 카페인이 가장 높은 음료를 추천해주세요 </vt:lpstr>
      <vt:lpstr>26. 우유 들어간 음료 중 칼로리가 가장 낮은 음료는 무엇인가요??</vt:lpstr>
      <vt:lpstr>27. 회원 등급별로 몇 명인지 알려주세요</vt:lpstr>
      <vt:lpstr>28. 스타벅스 회원들의 평균 나이는?</vt:lpstr>
      <vt:lpstr>29. 밀가루 알러지가 있는 사람들을 위한 음료를 추천해주세요</vt:lpstr>
      <vt:lpstr>PowerPoint 프레젠테이션</vt:lpstr>
      <vt:lpstr>30. solo 사이즈의 음료를 좋아하는 회원이 있나요?</vt:lpstr>
      <vt:lpstr>View (가상테이블) 구현해보기</vt:lpstr>
      <vt:lpstr>PowerPoint 프레젠테이션</vt:lpstr>
      <vt:lpstr>PowerPoint 프레젠테이션</vt:lpstr>
      <vt:lpstr>프로젝트를 하면서 느낀점 </vt:lpstr>
      <vt:lpstr>PowerPoint 프레젠테이션</vt:lpstr>
      <vt:lpstr>앞으로의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DataBase</dc:title>
  <dc:creator>성민 이</dc:creator>
  <cp:lastModifiedBy>성민 이</cp:lastModifiedBy>
  <cp:revision>44</cp:revision>
  <dcterms:created xsi:type="dcterms:W3CDTF">2023-12-11T12:00:21Z</dcterms:created>
  <dcterms:modified xsi:type="dcterms:W3CDTF">2023-12-12T13:29:02Z</dcterms:modified>
</cp:coreProperties>
</file>