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56" r:id="rId2"/>
    <p:sldId id="262" r:id="rId3"/>
    <p:sldId id="290" r:id="rId4"/>
    <p:sldId id="273" r:id="rId5"/>
    <p:sldId id="274" r:id="rId6"/>
    <p:sldId id="308" r:id="rId7"/>
    <p:sldId id="288" r:id="rId8"/>
    <p:sldId id="307" r:id="rId9"/>
    <p:sldId id="291" r:id="rId10"/>
    <p:sldId id="263" r:id="rId11"/>
    <p:sldId id="287" r:id="rId12"/>
    <p:sldId id="292" r:id="rId13"/>
    <p:sldId id="264" r:id="rId14"/>
    <p:sldId id="269" r:id="rId15"/>
    <p:sldId id="278" r:id="rId16"/>
    <p:sldId id="282" r:id="rId17"/>
    <p:sldId id="281" r:id="rId18"/>
    <p:sldId id="280" r:id="rId19"/>
    <p:sldId id="279" r:id="rId20"/>
    <p:sldId id="283" r:id="rId21"/>
    <p:sldId id="285" r:id="rId22"/>
    <p:sldId id="312" r:id="rId23"/>
    <p:sldId id="286" r:id="rId24"/>
    <p:sldId id="277" r:id="rId25"/>
    <p:sldId id="276" r:id="rId26"/>
    <p:sldId id="293" r:id="rId27"/>
    <p:sldId id="265" r:id="rId28"/>
    <p:sldId id="294" r:id="rId29"/>
    <p:sldId id="313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3" r:id="rId38"/>
    <p:sldId id="305" r:id="rId39"/>
    <p:sldId id="306" r:id="rId40"/>
    <p:sldId id="270" r:id="rId41"/>
    <p:sldId id="295" r:id="rId42"/>
    <p:sldId id="267" r:id="rId43"/>
    <p:sldId id="309" r:id="rId44"/>
    <p:sldId id="310" r:id="rId45"/>
    <p:sldId id="311" r:id="rId46"/>
    <p:sldId id="314" r:id="rId47"/>
    <p:sldId id="315" r:id="rId48"/>
    <p:sldId id="316" r:id="rId49"/>
    <p:sldId id="271" r:id="rId50"/>
    <p:sldId id="272" r:id="rId51"/>
    <p:sldId id="260" r:id="rId52"/>
  </p:sldIdLst>
  <p:sldSz cx="9144000" cy="6858000" type="screen4x3"/>
  <p:notesSz cx="6858000" cy="9144000"/>
  <p:embeddedFontLst>
    <p:embeddedFont>
      <p:font typeface="HY강M" panose="020B0600000101010101" charset="-127"/>
      <p:regular r:id="rId54"/>
    </p:embeddedFont>
    <p:embeddedFont>
      <p:font typeface="휴먼편지체" panose="02030504000101010101" pitchFamily="18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  <p:embeddedFont>
      <p:font typeface="HY견고딕" panose="02030600000101010101" pitchFamily="18" charset="-127"/>
      <p:regular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535"/>
    <a:srgbClr val="FEBA00"/>
    <a:srgbClr val="353535"/>
    <a:srgbClr val="FFB600"/>
    <a:srgbClr val="FFE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9901" autoAdjust="0"/>
  </p:normalViewPr>
  <p:slideViewPr>
    <p:cSldViewPr>
      <p:cViewPr varScale="1">
        <p:scale>
          <a:sx n="83" d="100"/>
          <a:sy n="83" d="100"/>
        </p:scale>
        <p:origin x="12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3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C038-4D02-9C7A-6385961066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C038-4D02-9C7A-638596106646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52.4</c:v>
                </c:pt>
                <c:pt idx="1">
                  <c:v>47.6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8-4D02-9C7A-63859610664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3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291-4429-8DB6-A5B6E83BABD9}"/>
              </c:ext>
            </c:extLst>
          </c:dPt>
          <c:dPt>
            <c:idx val="1"/>
            <c:bubble3D val="0"/>
            <c:explosion val="6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6-4291-4429-8DB6-A5B6E83BABD9}"/>
              </c:ext>
            </c:extLst>
          </c:dPt>
          <c:dPt>
            <c:idx val="2"/>
            <c:bubble3D val="0"/>
            <c:explosion val="6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4291-4429-8DB6-A5B6E83BABD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54.1</c:v>
                </c:pt>
                <c:pt idx="1">
                  <c:v>24.3</c:v>
                </c:pt>
                <c:pt idx="2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1-4429-8DB6-A5B6E83BABD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A31-49E5-860F-0A1662B7A60B}"/>
              </c:ext>
            </c:extLst>
          </c:dPt>
          <c:dPt>
            <c:idx val="1"/>
            <c:bubble3D val="0"/>
            <c:explosion val="6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A31-49E5-860F-0A1662B7A6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BA31-49E5-860F-0A1662B7A6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A31-49E5-860F-0A1662B7A6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BA31-49E5-860F-0A1662B7A60B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22.6</c:v>
                </c:pt>
                <c:pt idx="1">
                  <c:v>46.8</c:v>
                </c:pt>
                <c:pt idx="2">
                  <c:v>9.6999999999999993</c:v>
                </c:pt>
                <c:pt idx="3">
                  <c:v>14.5</c:v>
                </c:pt>
                <c:pt idx="4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1-49E5-860F-0A1662B7A60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66783-D165-42E0-8F9D-3A6B0D8288E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161A9-8B54-4BB7-A171-532E4EA1A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3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필요성임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등록금은 대학생 입장에선 부담하기 큰 금액입니다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장학금은 그러한 부담을 해소해주어 학업에 전념할 수 있도록 해주는 수단이 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장학금 정보를 손수 수집하고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다녔어야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프로그램을 통해 간편하게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161A9-8B54-4BB7-A171-532E4EA1AB0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6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장학금 정보 수집에 주로 쓰는 정보 출처의 단점</a:t>
            </a:r>
            <a:endParaRPr lang="en-US" altLang="ko-KR" dirty="0" smtClean="0"/>
          </a:p>
          <a:p>
            <a:r>
              <a:rPr lang="ko-KR" altLang="en-US" dirty="0" smtClean="0"/>
              <a:t>정보량 적음 </a:t>
            </a:r>
            <a:r>
              <a:rPr lang="en-US" altLang="ko-KR" dirty="0" smtClean="0"/>
              <a:t>46.8%,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기능이 적음 </a:t>
            </a:r>
            <a:r>
              <a:rPr lang="en-US" altLang="ko-KR" baseline="0" dirty="0" smtClean="0"/>
              <a:t>22.6%, </a:t>
            </a:r>
            <a:r>
              <a:rPr lang="ko-KR" altLang="en-US" baseline="0" dirty="0" smtClean="0"/>
              <a:t>없음</a:t>
            </a:r>
            <a:r>
              <a:rPr lang="en-US" altLang="ko-KR" baseline="0" dirty="0" smtClean="0"/>
              <a:t> 14.5%, </a:t>
            </a:r>
            <a:r>
              <a:rPr lang="ko-KR" altLang="en-US" baseline="0" dirty="0" smtClean="0"/>
              <a:t>접근성 낮음 </a:t>
            </a:r>
            <a:r>
              <a:rPr lang="en-US" altLang="ko-KR" baseline="0" dirty="0" smtClean="0"/>
              <a:t>9.7%, </a:t>
            </a:r>
            <a:r>
              <a:rPr lang="ko-KR" altLang="en-US" baseline="0" dirty="0" smtClean="0"/>
              <a:t>기타 </a:t>
            </a:r>
            <a:r>
              <a:rPr lang="en-US" altLang="ko-KR" baseline="0" dirty="0" smtClean="0"/>
              <a:t>6.4%</a:t>
            </a:r>
          </a:p>
          <a:p>
            <a:r>
              <a:rPr lang="ko-KR" altLang="en-US" baseline="0" dirty="0" smtClean="0"/>
              <a:t>학생들이 장학금에 신청하지 못한 이유로 직결되는 이유라고 할 수 있습니다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이건 목적임 </a:t>
            </a:r>
            <a:r>
              <a:rPr lang="en-US" altLang="ko-KR" dirty="0" smtClean="0"/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학생의 입장에서는 어떤 장학금이 존재하는지 모를 때도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장학금을 받을 자격이 되는데 장학금의 존재 여부를 알아도 이미 기간이 지나서 받을 수 없는 상황이 생깁니다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장학금에 대해서 잘 몰랐던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신청 기간을 놓친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 받았음에도 중복 지급이 가능한 경우 등등 여러 학생들이 자신의 역량에 맞는 최대한의 장학금을 받을 수 있도록 매칭해주는 프로그램입니다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161A9-8B54-4BB7-A171-532E4EA1AB0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장학금 데이터를 한 곳에서 관리하기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사용되는 장학금 정보 수집의 출처들의 단점을 보완하여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접근성을 보완하고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정보도 한데 모아 관리하기 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많은 학생들이 다양한 장학금에 지원할 수 있게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161A9-8B54-4BB7-A171-532E4EA1AB0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8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161A9-8B54-4BB7-A171-532E4EA1AB0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7FFA-2AB2-4C0E-AB01-99029DCB5D1C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70E5-FF62-4099-9A2D-A6D7FB4ECD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0"/>
            <a:ext cx="7236296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107504" y="-27384"/>
            <a:ext cx="7236296" cy="6858000"/>
          </a:xfrm>
          <a:prstGeom prst="homePlate">
            <a:avLst/>
          </a:prstGeom>
          <a:solidFill>
            <a:srgbClr val="353535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700808"/>
            <a:ext cx="5112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장학금</a:t>
            </a:r>
            <a:endParaRPr lang="en-US" altLang="ko-KR" sz="4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6600" b="1" dirty="0" err="1">
                <a:solidFill>
                  <a:srgbClr val="FFB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매칭</a:t>
            </a:r>
            <a:r>
              <a:rPr lang="en-US" altLang="ko-KR" sz="6000" b="1" dirty="0">
                <a:solidFill>
                  <a:srgbClr val="FFB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54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프로그램 </a:t>
            </a:r>
            <a:endParaRPr lang="en-US" altLang="ko-KR" sz="6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7504" y="5013180"/>
            <a:ext cx="48965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100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오잉</a:t>
            </a:r>
            <a:r>
              <a:rPr lang="en-US" altLang="ko-KR" sz="21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? </a:t>
            </a:r>
            <a:r>
              <a:rPr lang="ko-KR" altLang="en-US" sz="21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소금을 쳤더니 </a:t>
            </a:r>
            <a:r>
              <a:rPr lang="en-US" altLang="ko-KR" sz="21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sz="21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가 짜졌네</a:t>
            </a:r>
            <a:r>
              <a:rPr lang="en-US" altLang="ko-KR" sz="21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!?</a:t>
            </a:r>
          </a:p>
          <a:p>
            <a:pPr fontAlgn="base"/>
            <a:endParaRPr lang="en-US" altLang="ko-KR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fontAlgn="base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팀장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: 2013136070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오주영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fontAlgn="base"/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: 2011136009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김동화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fontAlgn="base"/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         2013136056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성원영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fontAlgn="base"/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         2015136060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서연희</a:t>
            </a:r>
            <a:endParaRPr lang="ko-KR" altLang="en-US" sz="1500" b="1" dirty="0">
              <a:solidFill>
                <a:schemeClr val="bg1">
                  <a:lumMod val="6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개념적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1524" y="5871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" name="TextBox 449"/>
          <p:cNvSpPr txBox="1"/>
          <p:nvPr/>
        </p:nvSpPr>
        <p:spPr>
          <a:xfrm>
            <a:off x="506402" y="787762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lt"/>
              </a:rPr>
              <a:t>1) ER</a:t>
            </a:r>
            <a:r>
              <a:rPr lang="ko-KR" altLang="en-US" sz="3000" b="1" dirty="0" smtClean="0">
                <a:latin typeface="+mj-lt"/>
              </a:rPr>
              <a:t>다이어그램</a:t>
            </a:r>
            <a:endParaRPr lang="ko-KR" altLang="en-US" sz="3000" b="1" dirty="0">
              <a:latin typeface="+mj-lt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503878" y="1880079"/>
            <a:ext cx="1536898" cy="1252040"/>
            <a:chOff x="7503878" y="1880079"/>
            <a:chExt cx="1536898" cy="1252040"/>
          </a:xfrm>
        </p:grpSpPr>
        <p:sp>
          <p:nvSpPr>
            <p:cNvPr id="390" name="타원 389"/>
            <p:cNvSpPr/>
            <p:nvPr/>
          </p:nvSpPr>
          <p:spPr>
            <a:xfrm>
              <a:off x="8357607" y="288316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담당자연락처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7503878" y="1880079"/>
              <a:ext cx="1523825" cy="1127564"/>
              <a:chOff x="7503878" y="1880079"/>
              <a:chExt cx="1523825" cy="1127564"/>
            </a:xfrm>
          </p:grpSpPr>
          <p:sp>
            <p:nvSpPr>
              <p:cNvPr id="250" name="직사각형 249"/>
              <p:cNvSpPr/>
              <p:nvPr/>
            </p:nvSpPr>
            <p:spPr>
              <a:xfrm>
                <a:off x="7503878" y="1893400"/>
                <a:ext cx="522585" cy="27538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장학단체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8319975" y="1880079"/>
                <a:ext cx="683169" cy="24895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u="sng" dirty="0" err="1" smtClean="0">
                    <a:solidFill>
                      <a:schemeClr val="tx1"/>
                    </a:solidFill>
                  </a:rPr>
                  <a:t>사업자번호</a:t>
                </a:r>
                <a:endParaRPr lang="ko-KR" altLang="en-US" sz="8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8344534" y="2233468"/>
                <a:ext cx="683169" cy="24895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단체명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8341506" y="2558317"/>
                <a:ext cx="683169" cy="24895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사이트주소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8" name="직선 연결선 407"/>
              <p:cNvCxnSpPr>
                <a:stCxn id="250" idx="3"/>
                <a:endCxn id="389" idx="2"/>
              </p:cNvCxnSpPr>
              <p:nvPr/>
            </p:nvCxnSpPr>
            <p:spPr>
              <a:xfrm flipV="1">
                <a:off x="8026463" y="2004556"/>
                <a:ext cx="293512" cy="2653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직선 연결선 408"/>
              <p:cNvCxnSpPr>
                <a:stCxn id="250" idx="3"/>
                <a:endCxn id="392" idx="2"/>
              </p:cNvCxnSpPr>
              <p:nvPr/>
            </p:nvCxnSpPr>
            <p:spPr>
              <a:xfrm>
                <a:off x="8026463" y="2031094"/>
                <a:ext cx="318071" cy="32685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직선 연결선 409"/>
              <p:cNvCxnSpPr>
                <a:stCxn id="250" idx="3"/>
                <a:endCxn id="393" idx="2"/>
              </p:cNvCxnSpPr>
              <p:nvPr/>
            </p:nvCxnSpPr>
            <p:spPr>
              <a:xfrm>
                <a:off x="8026463" y="2031094"/>
                <a:ext cx="315043" cy="6517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직선 연결선 411"/>
              <p:cNvCxnSpPr>
                <a:stCxn id="250" idx="3"/>
                <a:endCxn id="390" idx="2"/>
              </p:cNvCxnSpPr>
              <p:nvPr/>
            </p:nvCxnSpPr>
            <p:spPr>
              <a:xfrm>
                <a:off x="8026463" y="2031094"/>
                <a:ext cx="331144" cy="97654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4" name="그룹 453"/>
          <p:cNvGrpSpPr/>
          <p:nvPr/>
        </p:nvGrpSpPr>
        <p:grpSpPr>
          <a:xfrm>
            <a:off x="2037643" y="5568569"/>
            <a:ext cx="5093083" cy="761003"/>
            <a:chOff x="2037643" y="5568569"/>
            <a:chExt cx="5093083" cy="761003"/>
          </a:xfrm>
        </p:grpSpPr>
        <p:sp>
          <p:nvSpPr>
            <p:cNvPr id="237" name="직사각형 236"/>
            <p:cNvSpPr/>
            <p:nvPr/>
          </p:nvSpPr>
          <p:spPr>
            <a:xfrm>
              <a:off x="5184966" y="5568569"/>
              <a:ext cx="522585" cy="27538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특별장학금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2037643" y="6079185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u="sng" dirty="0" err="1" smtClean="0">
                  <a:solidFill>
                    <a:schemeClr val="tx1"/>
                  </a:solidFill>
                </a:rPr>
                <a:t>장학금번호</a:t>
              </a:r>
              <a:endParaRPr lang="ko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2775536" y="607918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장학금이름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타원 253"/>
            <p:cNvSpPr/>
            <p:nvPr/>
          </p:nvSpPr>
          <p:spPr>
            <a:xfrm>
              <a:off x="3514044" y="607918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장학금액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타원 255"/>
            <p:cNvSpPr/>
            <p:nvPr/>
          </p:nvSpPr>
          <p:spPr>
            <a:xfrm>
              <a:off x="4245725" y="607918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신청기간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0" name="타원 269"/>
            <p:cNvSpPr/>
            <p:nvPr/>
          </p:nvSpPr>
          <p:spPr>
            <a:xfrm>
              <a:off x="4977408" y="607918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지급일자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5715301" y="607918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신청조건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6447557" y="6080619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장학등급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4" name="직선 연결선 313"/>
            <p:cNvCxnSpPr>
              <a:stCxn id="252" idx="0"/>
              <a:endCxn id="237" idx="2"/>
            </p:cNvCxnSpPr>
            <p:nvPr/>
          </p:nvCxnSpPr>
          <p:spPr>
            <a:xfrm flipV="1">
              <a:off x="2379228" y="5843956"/>
              <a:ext cx="3067031" cy="23522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237" idx="2"/>
              <a:endCxn id="253" idx="0"/>
            </p:cNvCxnSpPr>
            <p:nvPr/>
          </p:nvCxnSpPr>
          <p:spPr>
            <a:xfrm flipH="1">
              <a:off x="3117121" y="5843956"/>
              <a:ext cx="2329138" cy="2352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237" idx="2"/>
              <a:endCxn id="254" idx="0"/>
            </p:cNvCxnSpPr>
            <p:nvPr/>
          </p:nvCxnSpPr>
          <p:spPr>
            <a:xfrm flipH="1">
              <a:off x="3855629" y="5843956"/>
              <a:ext cx="1590630" cy="2352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256" idx="0"/>
              <a:endCxn id="237" idx="2"/>
            </p:cNvCxnSpPr>
            <p:nvPr/>
          </p:nvCxnSpPr>
          <p:spPr>
            <a:xfrm flipV="1">
              <a:off x="4587310" y="5843956"/>
              <a:ext cx="858949" cy="2352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237" idx="2"/>
              <a:endCxn id="270" idx="0"/>
            </p:cNvCxnSpPr>
            <p:nvPr/>
          </p:nvCxnSpPr>
          <p:spPr>
            <a:xfrm flipH="1">
              <a:off x="5318993" y="5843956"/>
              <a:ext cx="127266" cy="2352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>
              <a:stCxn id="237" idx="2"/>
              <a:endCxn id="278" idx="0"/>
            </p:cNvCxnSpPr>
            <p:nvPr/>
          </p:nvCxnSpPr>
          <p:spPr>
            <a:xfrm>
              <a:off x="5446259" y="5843956"/>
              <a:ext cx="610627" cy="2352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>
              <a:stCxn id="237" idx="2"/>
              <a:endCxn id="279" idx="0"/>
            </p:cNvCxnSpPr>
            <p:nvPr/>
          </p:nvCxnSpPr>
          <p:spPr>
            <a:xfrm>
              <a:off x="5446259" y="5843956"/>
              <a:ext cx="1342883" cy="23666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그룹 459"/>
          <p:cNvGrpSpPr/>
          <p:nvPr/>
        </p:nvGrpSpPr>
        <p:grpSpPr>
          <a:xfrm>
            <a:off x="64855" y="3757431"/>
            <a:ext cx="5120111" cy="2552955"/>
            <a:chOff x="64855" y="3757431"/>
            <a:chExt cx="5120111" cy="2552955"/>
          </a:xfrm>
        </p:grpSpPr>
        <p:sp>
          <p:nvSpPr>
            <p:cNvPr id="231" name="다이아몬드 230"/>
            <p:cNvSpPr/>
            <p:nvPr/>
          </p:nvSpPr>
          <p:spPr>
            <a:xfrm>
              <a:off x="867407" y="5509856"/>
              <a:ext cx="965429" cy="418145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특별장학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추천하다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7" name="직선 연결선 246"/>
            <p:cNvCxnSpPr>
              <a:stCxn id="231" idx="0"/>
              <a:endCxn id="209" idx="2"/>
            </p:cNvCxnSpPr>
            <p:nvPr/>
          </p:nvCxnSpPr>
          <p:spPr>
            <a:xfrm flipV="1">
              <a:off x="1350122" y="3757431"/>
              <a:ext cx="919467" cy="17524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타원 312"/>
            <p:cNvSpPr/>
            <p:nvPr/>
          </p:nvSpPr>
          <p:spPr>
            <a:xfrm>
              <a:off x="157621" y="5984159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</a:rPr>
                <a:t>수령여부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8" name="직선 연결선 327"/>
            <p:cNvCxnSpPr>
              <a:stCxn id="231" idx="2"/>
              <a:endCxn id="313" idx="0"/>
            </p:cNvCxnSpPr>
            <p:nvPr/>
          </p:nvCxnSpPr>
          <p:spPr>
            <a:xfrm flipH="1">
              <a:off x="499206" y="5928001"/>
              <a:ext cx="850916" cy="5615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1948900" y="3872121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n</a:t>
              </a:r>
              <a:endParaRPr lang="ko-KR" altLang="en-US" sz="800" b="1" dirty="0"/>
            </a:p>
          </p:txBody>
        </p:sp>
        <p:cxnSp>
          <p:nvCxnSpPr>
            <p:cNvPr id="325" name="직선 연결선 324"/>
            <p:cNvCxnSpPr>
              <a:stCxn id="237" idx="1"/>
              <a:endCxn id="231" idx="3"/>
            </p:cNvCxnSpPr>
            <p:nvPr/>
          </p:nvCxnSpPr>
          <p:spPr>
            <a:xfrm flipH="1">
              <a:off x="1832836" y="5706263"/>
              <a:ext cx="3352130" cy="126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TextBox 427"/>
            <p:cNvSpPr txBox="1"/>
            <p:nvPr/>
          </p:nvSpPr>
          <p:spPr>
            <a:xfrm>
              <a:off x="4938554" y="5544070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m</a:t>
              </a:r>
              <a:endParaRPr lang="ko-KR" altLang="en-US" sz="800" b="1" dirty="0"/>
            </a:p>
          </p:txBody>
        </p:sp>
        <p:sp>
          <p:nvSpPr>
            <p:cNvPr id="388" name="타원 387"/>
            <p:cNvSpPr/>
            <p:nvPr/>
          </p:nvSpPr>
          <p:spPr>
            <a:xfrm>
              <a:off x="895514" y="6061433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신청일자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1" name="직선 연결선 390"/>
            <p:cNvCxnSpPr>
              <a:stCxn id="231" idx="2"/>
              <a:endCxn id="388" idx="0"/>
            </p:cNvCxnSpPr>
            <p:nvPr/>
          </p:nvCxnSpPr>
          <p:spPr>
            <a:xfrm flipH="1">
              <a:off x="1237099" y="5928001"/>
              <a:ext cx="113023" cy="1334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타원 410"/>
            <p:cNvSpPr/>
            <p:nvPr/>
          </p:nvSpPr>
          <p:spPr>
            <a:xfrm>
              <a:off x="64855" y="5651792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신청여부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2" name="직선 연결선 421"/>
            <p:cNvCxnSpPr>
              <a:stCxn id="231" idx="2"/>
            </p:cNvCxnSpPr>
            <p:nvPr/>
          </p:nvCxnSpPr>
          <p:spPr>
            <a:xfrm flipH="1" flipV="1">
              <a:off x="748910" y="5794569"/>
              <a:ext cx="601212" cy="1334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3" name="그룹 452"/>
          <p:cNvGrpSpPr/>
          <p:nvPr/>
        </p:nvGrpSpPr>
        <p:grpSpPr>
          <a:xfrm>
            <a:off x="2358289" y="4573444"/>
            <a:ext cx="5074856" cy="929130"/>
            <a:chOff x="2358289" y="4573444"/>
            <a:chExt cx="5074856" cy="929130"/>
          </a:xfrm>
        </p:grpSpPr>
        <p:sp>
          <p:nvSpPr>
            <p:cNvPr id="234" name="직사각형 233"/>
            <p:cNvSpPr/>
            <p:nvPr/>
          </p:nvSpPr>
          <p:spPr>
            <a:xfrm>
              <a:off x="5318992" y="4573444"/>
              <a:ext cx="522585" cy="27538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근로장학금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0" name="타원 279"/>
            <p:cNvSpPr/>
            <p:nvPr/>
          </p:nvSpPr>
          <p:spPr>
            <a:xfrm>
              <a:off x="2358289" y="5230129"/>
              <a:ext cx="683169" cy="2710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u="sng" dirty="0" err="1">
                  <a:solidFill>
                    <a:schemeClr val="tx1"/>
                  </a:solidFill>
                </a:rPr>
                <a:t>장학금번호</a:t>
              </a:r>
              <a:endParaRPr lang="ko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81" name="타원 280"/>
            <p:cNvSpPr/>
            <p:nvPr/>
          </p:nvSpPr>
          <p:spPr>
            <a:xfrm>
              <a:off x="3077956" y="5230129"/>
              <a:ext cx="683169" cy="2710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직무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2" name="타원 281"/>
            <p:cNvSpPr/>
            <p:nvPr/>
          </p:nvSpPr>
          <p:spPr>
            <a:xfrm>
              <a:off x="3816463" y="5230129"/>
              <a:ext cx="683169" cy="2710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신청기간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3" name="타원 282"/>
            <p:cNvSpPr/>
            <p:nvPr/>
          </p:nvSpPr>
          <p:spPr>
            <a:xfrm>
              <a:off x="4548145" y="5230129"/>
              <a:ext cx="683169" cy="2710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필요소득분위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4" name="타원 283"/>
            <p:cNvSpPr/>
            <p:nvPr/>
          </p:nvSpPr>
          <p:spPr>
            <a:xfrm>
              <a:off x="5279827" y="5230129"/>
              <a:ext cx="683169" cy="2710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>
                  <a:solidFill>
                    <a:schemeClr val="tx1"/>
                  </a:solidFill>
                </a:rPr>
                <a:t>근로부서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5" name="타원 284"/>
            <p:cNvSpPr/>
            <p:nvPr/>
          </p:nvSpPr>
          <p:spPr>
            <a:xfrm>
              <a:off x="6017721" y="5230129"/>
              <a:ext cx="683169" cy="2710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시급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6" name="타원 285"/>
            <p:cNvSpPr/>
            <p:nvPr/>
          </p:nvSpPr>
          <p:spPr>
            <a:xfrm>
              <a:off x="6749976" y="5231562"/>
              <a:ext cx="683169" cy="2710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근로시간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2" name="직선 연결선 331"/>
            <p:cNvCxnSpPr>
              <a:stCxn id="280" idx="0"/>
              <a:endCxn id="234" idx="2"/>
            </p:cNvCxnSpPr>
            <p:nvPr/>
          </p:nvCxnSpPr>
          <p:spPr>
            <a:xfrm flipV="1">
              <a:off x="2699874" y="4848831"/>
              <a:ext cx="2880411" cy="381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>
              <a:stCxn id="281" idx="0"/>
              <a:endCxn id="234" idx="2"/>
            </p:cNvCxnSpPr>
            <p:nvPr/>
          </p:nvCxnSpPr>
          <p:spPr>
            <a:xfrm flipV="1">
              <a:off x="3419541" y="4848831"/>
              <a:ext cx="2160744" cy="381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>
              <a:stCxn id="282" idx="0"/>
              <a:endCxn id="234" idx="2"/>
            </p:cNvCxnSpPr>
            <p:nvPr/>
          </p:nvCxnSpPr>
          <p:spPr>
            <a:xfrm flipV="1">
              <a:off x="4158048" y="4848831"/>
              <a:ext cx="1422237" cy="381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>
              <a:stCxn id="283" idx="0"/>
              <a:endCxn id="234" idx="2"/>
            </p:cNvCxnSpPr>
            <p:nvPr/>
          </p:nvCxnSpPr>
          <p:spPr>
            <a:xfrm flipV="1">
              <a:off x="4889730" y="4848831"/>
              <a:ext cx="690555" cy="381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>
              <a:stCxn id="234" idx="2"/>
              <a:endCxn id="284" idx="0"/>
            </p:cNvCxnSpPr>
            <p:nvPr/>
          </p:nvCxnSpPr>
          <p:spPr>
            <a:xfrm>
              <a:off x="5580285" y="4848831"/>
              <a:ext cx="41127" cy="381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>
              <a:stCxn id="234" idx="2"/>
              <a:endCxn id="285" idx="0"/>
            </p:cNvCxnSpPr>
            <p:nvPr/>
          </p:nvCxnSpPr>
          <p:spPr>
            <a:xfrm>
              <a:off x="5580285" y="4848831"/>
              <a:ext cx="779021" cy="381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>
              <a:stCxn id="234" idx="2"/>
              <a:endCxn id="286" idx="0"/>
            </p:cNvCxnSpPr>
            <p:nvPr/>
          </p:nvCxnSpPr>
          <p:spPr>
            <a:xfrm>
              <a:off x="5580285" y="4848831"/>
              <a:ext cx="1511276" cy="38273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그룹 451"/>
          <p:cNvGrpSpPr/>
          <p:nvPr/>
        </p:nvGrpSpPr>
        <p:grpSpPr>
          <a:xfrm>
            <a:off x="2263427" y="3441382"/>
            <a:ext cx="5074857" cy="964565"/>
            <a:chOff x="2233772" y="3505797"/>
            <a:chExt cx="5074857" cy="964565"/>
          </a:xfrm>
        </p:grpSpPr>
        <p:cxnSp>
          <p:nvCxnSpPr>
            <p:cNvPr id="354" name="직선 연결선 353"/>
            <p:cNvCxnSpPr>
              <a:stCxn id="301" idx="0"/>
              <a:endCxn id="233" idx="2"/>
            </p:cNvCxnSpPr>
            <p:nvPr/>
          </p:nvCxnSpPr>
          <p:spPr>
            <a:xfrm flipH="1" flipV="1">
              <a:off x="5728119" y="3781184"/>
              <a:ext cx="1238926" cy="4402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직사각형 232"/>
            <p:cNvSpPr/>
            <p:nvPr/>
          </p:nvSpPr>
          <p:spPr>
            <a:xfrm>
              <a:off x="5466826" y="3505797"/>
              <a:ext cx="522585" cy="27538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교외장학금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7" name="타원 286"/>
            <p:cNvSpPr/>
            <p:nvPr/>
          </p:nvSpPr>
          <p:spPr>
            <a:xfrm>
              <a:off x="2233772" y="421997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u="sng" dirty="0" err="1" smtClean="0">
                  <a:solidFill>
                    <a:schemeClr val="tx1"/>
                  </a:solidFill>
                </a:rPr>
                <a:t>장학금번호</a:t>
              </a:r>
              <a:endParaRPr lang="ko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88" name="타원 287"/>
            <p:cNvSpPr/>
            <p:nvPr/>
          </p:nvSpPr>
          <p:spPr>
            <a:xfrm>
              <a:off x="2953439" y="421997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장학금액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3691947" y="421997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장학금이름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97" name="타원 296"/>
            <p:cNvSpPr/>
            <p:nvPr/>
          </p:nvSpPr>
          <p:spPr>
            <a:xfrm>
              <a:off x="4426958" y="421030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지급범위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98" name="타원 297"/>
            <p:cNvSpPr/>
            <p:nvPr/>
          </p:nvSpPr>
          <p:spPr>
            <a:xfrm>
              <a:off x="5155311" y="421997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신청조건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00" name="타원 299"/>
            <p:cNvSpPr/>
            <p:nvPr/>
          </p:nvSpPr>
          <p:spPr>
            <a:xfrm>
              <a:off x="5893205" y="421997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신청기간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6625460" y="4221409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지급일자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2" name="직선 연결선 341"/>
            <p:cNvCxnSpPr>
              <a:stCxn id="287" idx="0"/>
              <a:endCxn id="233" idx="2"/>
            </p:cNvCxnSpPr>
            <p:nvPr/>
          </p:nvCxnSpPr>
          <p:spPr>
            <a:xfrm flipV="1">
              <a:off x="2575357" y="3781184"/>
              <a:ext cx="3152762" cy="4387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>
              <a:stCxn id="288" idx="0"/>
              <a:endCxn id="233" idx="2"/>
            </p:cNvCxnSpPr>
            <p:nvPr/>
          </p:nvCxnSpPr>
          <p:spPr>
            <a:xfrm flipV="1">
              <a:off x="3295024" y="3781184"/>
              <a:ext cx="2433095" cy="4387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>
              <a:stCxn id="289" idx="0"/>
              <a:endCxn id="233" idx="2"/>
            </p:cNvCxnSpPr>
            <p:nvPr/>
          </p:nvCxnSpPr>
          <p:spPr>
            <a:xfrm flipV="1">
              <a:off x="4033532" y="3781184"/>
              <a:ext cx="1694587" cy="4387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/>
            <p:cNvCxnSpPr>
              <a:stCxn id="297" idx="0"/>
              <a:endCxn id="233" idx="2"/>
            </p:cNvCxnSpPr>
            <p:nvPr/>
          </p:nvCxnSpPr>
          <p:spPr>
            <a:xfrm flipV="1">
              <a:off x="4768543" y="3781184"/>
              <a:ext cx="959576" cy="42912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>
              <a:stCxn id="298" idx="0"/>
              <a:endCxn id="233" idx="2"/>
            </p:cNvCxnSpPr>
            <p:nvPr/>
          </p:nvCxnSpPr>
          <p:spPr>
            <a:xfrm flipV="1">
              <a:off x="5496896" y="3781184"/>
              <a:ext cx="231223" cy="4387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/>
            <p:cNvCxnSpPr>
              <a:stCxn id="300" idx="0"/>
              <a:endCxn id="233" idx="2"/>
            </p:cNvCxnSpPr>
            <p:nvPr/>
          </p:nvCxnSpPr>
          <p:spPr>
            <a:xfrm flipH="1" flipV="1">
              <a:off x="5728119" y="3781184"/>
              <a:ext cx="506671" cy="4387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그룹 455"/>
          <p:cNvGrpSpPr/>
          <p:nvPr/>
        </p:nvGrpSpPr>
        <p:grpSpPr>
          <a:xfrm>
            <a:off x="2521317" y="3151561"/>
            <a:ext cx="2975164" cy="868039"/>
            <a:chOff x="2521317" y="3151561"/>
            <a:chExt cx="2975164" cy="868039"/>
          </a:xfrm>
        </p:grpSpPr>
        <p:sp>
          <p:nvSpPr>
            <p:cNvPr id="229" name="다이아몬드 228"/>
            <p:cNvSpPr/>
            <p:nvPr/>
          </p:nvSpPr>
          <p:spPr>
            <a:xfrm>
              <a:off x="3049508" y="3462029"/>
              <a:ext cx="829316" cy="35919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교외장학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추천하다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5" name="직선 연결선 244"/>
            <p:cNvCxnSpPr>
              <a:stCxn id="229" idx="1"/>
              <a:endCxn id="209" idx="3"/>
            </p:cNvCxnSpPr>
            <p:nvPr/>
          </p:nvCxnSpPr>
          <p:spPr>
            <a:xfrm flipH="1" flipV="1">
              <a:off x="2530881" y="3619738"/>
              <a:ext cx="518627" cy="2188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/>
            <p:cNvSpPr/>
            <p:nvPr/>
          </p:nvSpPr>
          <p:spPr>
            <a:xfrm>
              <a:off x="2521317" y="3770647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신청여부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6" name="직선 연결선 365"/>
            <p:cNvCxnSpPr>
              <a:stCxn id="365" idx="6"/>
              <a:endCxn id="229" idx="2"/>
            </p:cNvCxnSpPr>
            <p:nvPr/>
          </p:nvCxnSpPr>
          <p:spPr>
            <a:xfrm flipV="1">
              <a:off x="3204486" y="3821221"/>
              <a:ext cx="259680" cy="7390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2538387" y="3423515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n</a:t>
              </a:r>
              <a:endParaRPr lang="ko-KR" altLang="en-US" sz="800" b="1" dirty="0"/>
            </a:p>
          </p:txBody>
        </p:sp>
        <p:cxnSp>
          <p:nvCxnSpPr>
            <p:cNvPr id="348" name="직선 연결선 347"/>
            <p:cNvCxnSpPr>
              <a:stCxn id="233" idx="1"/>
              <a:endCxn id="229" idx="3"/>
            </p:cNvCxnSpPr>
            <p:nvPr/>
          </p:nvCxnSpPr>
          <p:spPr>
            <a:xfrm flipH="1">
              <a:off x="3878824" y="3579076"/>
              <a:ext cx="1617657" cy="6254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Box 413"/>
            <p:cNvSpPr txBox="1"/>
            <p:nvPr/>
          </p:nvSpPr>
          <p:spPr>
            <a:xfrm>
              <a:off x="5218530" y="3380091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m</a:t>
              </a:r>
              <a:endParaRPr lang="ko-KR" altLang="en-US" sz="800" b="1" dirty="0"/>
            </a:p>
          </p:txBody>
        </p:sp>
        <p:sp>
          <p:nvSpPr>
            <p:cNvPr id="373" name="타원 372"/>
            <p:cNvSpPr/>
            <p:nvPr/>
          </p:nvSpPr>
          <p:spPr>
            <a:xfrm>
              <a:off x="2712029" y="3151561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</a:rPr>
                <a:t>수령여부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3450316" y="3151562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신청일자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2" name="직선 연결선 381"/>
            <p:cNvCxnSpPr>
              <a:stCxn id="229" idx="0"/>
              <a:endCxn id="373" idx="4"/>
            </p:cNvCxnSpPr>
            <p:nvPr/>
          </p:nvCxnSpPr>
          <p:spPr>
            <a:xfrm flipH="1" flipV="1">
              <a:off x="3053614" y="3400514"/>
              <a:ext cx="410552" cy="615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>
              <a:stCxn id="229" idx="0"/>
              <a:endCxn id="379" idx="4"/>
            </p:cNvCxnSpPr>
            <p:nvPr/>
          </p:nvCxnSpPr>
          <p:spPr>
            <a:xfrm flipV="1">
              <a:off x="3464166" y="3400515"/>
              <a:ext cx="327735" cy="615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그룹 456"/>
          <p:cNvGrpSpPr/>
          <p:nvPr/>
        </p:nvGrpSpPr>
        <p:grpSpPr>
          <a:xfrm>
            <a:off x="3697675" y="1915597"/>
            <a:ext cx="3598593" cy="1142347"/>
            <a:chOff x="3649143" y="2236268"/>
            <a:chExt cx="3598593" cy="1142347"/>
          </a:xfrm>
        </p:grpSpPr>
        <p:sp>
          <p:nvSpPr>
            <p:cNvPr id="302" name="타원 301"/>
            <p:cNvSpPr/>
            <p:nvPr/>
          </p:nvSpPr>
          <p:spPr>
            <a:xfrm>
              <a:off x="3649143" y="3120178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장학등급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5094762" y="2631674"/>
              <a:ext cx="522585" cy="27538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감면장학금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5040119" y="2243606"/>
              <a:ext cx="696094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장학금이름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04" name="타원 303"/>
            <p:cNvSpPr/>
            <p:nvPr/>
          </p:nvSpPr>
          <p:spPr>
            <a:xfrm>
              <a:off x="4402919" y="3110418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신청조건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05" name="타원 304"/>
            <p:cNvSpPr/>
            <p:nvPr/>
          </p:nvSpPr>
          <p:spPr>
            <a:xfrm>
              <a:off x="5150600" y="3110517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신청기간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07" name="타원 306"/>
            <p:cNvSpPr/>
            <p:nvPr/>
          </p:nvSpPr>
          <p:spPr>
            <a:xfrm>
              <a:off x="6564567" y="2236268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지급범위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08" name="타원 307"/>
            <p:cNvSpPr/>
            <p:nvPr/>
          </p:nvSpPr>
          <p:spPr>
            <a:xfrm>
              <a:off x="5807990" y="2237024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장학금액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10" name="타원 309"/>
            <p:cNvSpPr/>
            <p:nvPr/>
          </p:nvSpPr>
          <p:spPr>
            <a:xfrm>
              <a:off x="5936107" y="3129662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지급일자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11" name="타원 310"/>
            <p:cNvSpPr/>
            <p:nvPr/>
          </p:nvSpPr>
          <p:spPr>
            <a:xfrm>
              <a:off x="4223733" y="225211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u="sng" dirty="0" err="1" smtClean="0">
                  <a:solidFill>
                    <a:schemeClr val="tx1"/>
                  </a:solidFill>
                </a:rPr>
                <a:t>장학금번호</a:t>
              </a:r>
              <a:endParaRPr lang="ko-KR" altLang="en-US" sz="8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77" name="직선 연결선 376"/>
            <p:cNvCxnSpPr>
              <a:stCxn id="232" idx="2"/>
              <a:endCxn id="302" idx="0"/>
            </p:cNvCxnSpPr>
            <p:nvPr/>
          </p:nvCxnSpPr>
          <p:spPr>
            <a:xfrm flipH="1">
              <a:off x="3990728" y="2907061"/>
              <a:ext cx="1365327" cy="21311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>
              <a:stCxn id="232" idx="2"/>
              <a:endCxn id="304" idx="0"/>
            </p:cNvCxnSpPr>
            <p:nvPr/>
          </p:nvCxnSpPr>
          <p:spPr>
            <a:xfrm flipH="1">
              <a:off x="4744504" y="2907061"/>
              <a:ext cx="611551" cy="20335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>
              <a:stCxn id="232" idx="2"/>
              <a:endCxn id="305" idx="0"/>
            </p:cNvCxnSpPr>
            <p:nvPr/>
          </p:nvCxnSpPr>
          <p:spPr>
            <a:xfrm>
              <a:off x="5356055" y="2907061"/>
              <a:ext cx="136130" cy="2034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/>
            <p:cNvCxnSpPr>
              <a:stCxn id="232" idx="0"/>
              <a:endCxn id="307" idx="4"/>
            </p:cNvCxnSpPr>
            <p:nvPr/>
          </p:nvCxnSpPr>
          <p:spPr>
            <a:xfrm flipV="1">
              <a:off x="5356055" y="2485221"/>
              <a:ext cx="1550097" cy="14645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>
              <a:stCxn id="232" idx="0"/>
              <a:endCxn id="308" idx="4"/>
            </p:cNvCxnSpPr>
            <p:nvPr/>
          </p:nvCxnSpPr>
          <p:spPr>
            <a:xfrm flipV="1">
              <a:off x="5356055" y="2485977"/>
              <a:ext cx="793520" cy="14569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>
              <a:stCxn id="232" idx="2"/>
              <a:endCxn id="310" idx="0"/>
            </p:cNvCxnSpPr>
            <p:nvPr/>
          </p:nvCxnSpPr>
          <p:spPr>
            <a:xfrm>
              <a:off x="5356055" y="2907061"/>
              <a:ext cx="921637" cy="22260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/>
            <p:cNvCxnSpPr>
              <a:stCxn id="251" idx="4"/>
              <a:endCxn id="232" idx="0"/>
            </p:cNvCxnSpPr>
            <p:nvPr/>
          </p:nvCxnSpPr>
          <p:spPr>
            <a:xfrm flipH="1">
              <a:off x="5356055" y="2492559"/>
              <a:ext cx="32111" cy="1391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>
              <a:stCxn id="311" idx="4"/>
              <a:endCxn id="232" idx="0"/>
            </p:cNvCxnSpPr>
            <p:nvPr/>
          </p:nvCxnSpPr>
          <p:spPr>
            <a:xfrm>
              <a:off x="4565318" y="2501069"/>
              <a:ext cx="790737" cy="13060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646745" y="3757431"/>
            <a:ext cx="3672247" cy="1492895"/>
            <a:chOff x="1646745" y="3757431"/>
            <a:chExt cx="3672247" cy="1492895"/>
          </a:xfrm>
        </p:grpSpPr>
        <p:grpSp>
          <p:nvGrpSpPr>
            <p:cNvPr id="459" name="그룹 458"/>
            <p:cNvGrpSpPr/>
            <p:nvPr/>
          </p:nvGrpSpPr>
          <p:grpSpPr>
            <a:xfrm>
              <a:off x="1646745" y="3757431"/>
              <a:ext cx="3672247" cy="1492895"/>
              <a:chOff x="1649065" y="3757805"/>
              <a:chExt cx="3672247" cy="1492895"/>
            </a:xfrm>
          </p:grpSpPr>
          <p:sp>
            <p:nvSpPr>
              <p:cNvPr id="230" name="다이아몬드 229"/>
              <p:cNvSpPr/>
              <p:nvPr/>
            </p:nvSpPr>
            <p:spPr>
              <a:xfrm>
                <a:off x="1975525" y="4525762"/>
                <a:ext cx="829316" cy="359192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근로장학</a:t>
                </a:r>
                <a:endParaRPr lang="en-US" altLang="ko-KR" sz="8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추천하다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" name="직선 연결선 245"/>
              <p:cNvCxnSpPr>
                <a:stCxn id="230" idx="1"/>
                <a:endCxn id="209" idx="2"/>
              </p:cNvCxnSpPr>
              <p:nvPr/>
            </p:nvCxnSpPr>
            <p:spPr>
              <a:xfrm flipV="1">
                <a:off x="1975525" y="3757805"/>
                <a:ext cx="296384" cy="94755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타원 358"/>
              <p:cNvSpPr/>
              <p:nvPr/>
            </p:nvSpPr>
            <p:spPr>
              <a:xfrm>
                <a:off x="1649065" y="5001747"/>
                <a:ext cx="683169" cy="24895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신청여부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2" name="직선 연결선 361"/>
              <p:cNvCxnSpPr>
                <a:stCxn id="359" idx="0"/>
                <a:endCxn id="230" idx="2"/>
              </p:cNvCxnSpPr>
              <p:nvPr/>
            </p:nvCxnSpPr>
            <p:spPr>
              <a:xfrm flipV="1">
                <a:off x="1990650" y="4884954"/>
                <a:ext cx="399533" cy="11679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TextBox 420"/>
              <p:cNvSpPr txBox="1"/>
              <p:nvPr/>
            </p:nvSpPr>
            <p:spPr>
              <a:xfrm>
                <a:off x="2202013" y="3773974"/>
                <a:ext cx="20071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n</a:t>
                </a:r>
                <a:endParaRPr lang="ko-KR" altLang="en-US" sz="800" b="1" dirty="0"/>
              </a:p>
            </p:txBody>
          </p:sp>
          <p:cxnSp>
            <p:nvCxnSpPr>
              <p:cNvPr id="356" name="직선 연결선 355"/>
              <p:cNvCxnSpPr>
                <a:stCxn id="234" idx="1"/>
                <a:endCxn id="230" idx="3"/>
              </p:cNvCxnSpPr>
              <p:nvPr/>
            </p:nvCxnSpPr>
            <p:spPr>
              <a:xfrm flipH="1" flipV="1">
                <a:off x="2804841" y="4705358"/>
                <a:ext cx="2516471" cy="615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7" name="TextBox 426"/>
              <p:cNvSpPr txBox="1"/>
              <p:nvPr/>
            </p:nvSpPr>
            <p:spPr>
              <a:xfrm>
                <a:off x="5042263" y="4507494"/>
                <a:ext cx="20071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m</a:t>
                </a:r>
                <a:endParaRPr lang="ko-KR" altLang="en-US" sz="800" b="1" dirty="0"/>
              </a:p>
            </p:txBody>
          </p:sp>
          <p:cxnSp>
            <p:nvCxnSpPr>
              <p:cNvPr id="352" name="직선 연결선 351"/>
              <p:cNvCxnSpPr>
                <a:stCxn id="336" idx="2"/>
                <a:endCxn id="230" idx="2"/>
              </p:cNvCxnSpPr>
              <p:nvPr/>
            </p:nvCxnSpPr>
            <p:spPr>
              <a:xfrm flipH="1" flipV="1">
                <a:off x="2390183" y="4884954"/>
                <a:ext cx="143018" cy="9904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6" name="타원 335"/>
            <p:cNvSpPr/>
            <p:nvPr/>
          </p:nvSpPr>
          <p:spPr>
            <a:xfrm>
              <a:off x="2530881" y="4859143"/>
              <a:ext cx="696094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신청일자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4" name="그룹 483"/>
          <p:cNvGrpSpPr/>
          <p:nvPr/>
        </p:nvGrpSpPr>
        <p:grpSpPr>
          <a:xfrm>
            <a:off x="2426148" y="1856580"/>
            <a:ext cx="2717146" cy="1763158"/>
            <a:chOff x="2426148" y="1856580"/>
            <a:chExt cx="2717146" cy="1763158"/>
          </a:xfrm>
        </p:grpSpPr>
        <p:sp>
          <p:nvSpPr>
            <p:cNvPr id="248" name="다이아몬드 247"/>
            <p:cNvSpPr/>
            <p:nvPr/>
          </p:nvSpPr>
          <p:spPr>
            <a:xfrm>
              <a:off x="2856319" y="2508850"/>
              <a:ext cx="985315" cy="418144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감면장학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추천하다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9" name="직선 연결선 248"/>
            <p:cNvCxnSpPr>
              <a:stCxn id="248" idx="1"/>
              <a:endCxn id="209" idx="3"/>
            </p:cNvCxnSpPr>
            <p:nvPr/>
          </p:nvCxnSpPr>
          <p:spPr>
            <a:xfrm flipH="1">
              <a:off x="2530881" y="2717922"/>
              <a:ext cx="325438" cy="90181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타원 370"/>
            <p:cNvSpPr/>
            <p:nvPr/>
          </p:nvSpPr>
          <p:spPr>
            <a:xfrm>
              <a:off x="3044307" y="1856580"/>
              <a:ext cx="696094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신청여부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6" name="직선 연결선 405"/>
            <p:cNvCxnSpPr>
              <a:stCxn id="248" idx="0"/>
              <a:endCxn id="371" idx="4"/>
            </p:cNvCxnSpPr>
            <p:nvPr/>
          </p:nvCxnSpPr>
          <p:spPr>
            <a:xfrm flipV="1">
              <a:off x="3348977" y="2105533"/>
              <a:ext cx="43377" cy="40331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TextBox 418"/>
            <p:cNvSpPr txBox="1"/>
            <p:nvPr/>
          </p:nvSpPr>
          <p:spPr>
            <a:xfrm>
              <a:off x="2426148" y="3234426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n</a:t>
              </a:r>
              <a:endParaRPr lang="ko-KR" altLang="en-US" sz="800" b="1" dirty="0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2647325" y="2235599"/>
              <a:ext cx="696094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신청일자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7" name="타원 326"/>
            <p:cNvSpPr/>
            <p:nvPr/>
          </p:nvSpPr>
          <p:spPr>
            <a:xfrm>
              <a:off x="3413244" y="2244064"/>
              <a:ext cx="696094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수령여부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0" name="직선 연결선 329"/>
            <p:cNvCxnSpPr>
              <a:stCxn id="324" idx="4"/>
              <a:endCxn id="248" idx="0"/>
            </p:cNvCxnSpPr>
            <p:nvPr/>
          </p:nvCxnSpPr>
          <p:spPr>
            <a:xfrm>
              <a:off x="2995372" y="2484552"/>
              <a:ext cx="353605" cy="24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>
              <a:stCxn id="248" idx="0"/>
              <a:endCxn id="327" idx="4"/>
            </p:cNvCxnSpPr>
            <p:nvPr/>
          </p:nvCxnSpPr>
          <p:spPr>
            <a:xfrm flipV="1">
              <a:off x="3348977" y="2493017"/>
              <a:ext cx="412314" cy="1583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/>
            <p:cNvCxnSpPr>
              <a:stCxn id="248" idx="3"/>
              <a:endCxn id="232" idx="1"/>
            </p:cNvCxnSpPr>
            <p:nvPr/>
          </p:nvCxnSpPr>
          <p:spPr>
            <a:xfrm flipV="1">
              <a:off x="3841634" y="2448697"/>
              <a:ext cx="1301660" cy="2692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/>
            <p:cNvSpPr txBox="1"/>
            <p:nvPr/>
          </p:nvSpPr>
          <p:spPr>
            <a:xfrm>
              <a:off x="4792023" y="2269852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m</a:t>
              </a:r>
              <a:endParaRPr lang="ko-KR" altLang="en-US" sz="800" b="1" dirty="0"/>
            </a:p>
          </p:txBody>
        </p:sp>
      </p:grpSp>
      <p:grpSp>
        <p:nvGrpSpPr>
          <p:cNvPr id="461" name="그룹 460"/>
          <p:cNvGrpSpPr/>
          <p:nvPr/>
        </p:nvGrpSpPr>
        <p:grpSpPr>
          <a:xfrm>
            <a:off x="5665879" y="2167300"/>
            <a:ext cx="2099292" cy="1071310"/>
            <a:chOff x="5665879" y="2167300"/>
            <a:chExt cx="2099292" cy="1071310"/>
          </a:xfrm>
        </p:grpSpPr>
        <p:cxnSp>
          <p:nvCxnSpPr>
            <p:cNvPr id="402" name="직선 연결선 401"/>
            <p:cNvCxnSpPr>
              <a:stCxn id="232" idx="3"/>
              <a:endCxn id="238" idx="1"/>
            </p:cNvCxnSpPr>
            <p:nvPr/>
          </p:nvCxnSpPr>
          <p:spPr>
            <a:xfrm>
              <a:off x="5665879" y="2448697"/>
              <a:ext cx="865634" cy="26282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TextBox 435"/>
            <p:cNvSpPr txBox="1"/>
            <p:nvPr/>
          </p:nvSpPr>
          <p:spPr>
            <a:xfrm>
              <a:off x="5666463" y="2313313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n</a:t>
              </a:r>
              <a:endParaRPr lang="ko-KR" altLang="en-US" sz="800" b="1" dirty="0"/>
            </a:p>
          </p:txBody>
        </p:sp>
        <p:sp>
          <p:nvSpPr>
            <p:cNvPr id="238" name="다이아몬드 237"/>
            <p:cNvSpPr/>
            <p:nvPr/>
          </p:nvSpPr>
          <p:spPr>
            <a:xfrm>
              <a:off x="6531513" y="2502445"/>
              <a:ext cx="965429" cy="418145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감면장학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등록하다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2" name="타원 371"/>
            <p:cNvSpPr/>
            <p:nvPr/>
          </p:nvSpPr>
          <p:spPr>
            <a:xfrm>
              <a:off x="6842989" y="2989657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등록일자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4" name="직선 연결선 393"/>
            <p:cNvCxnSpPr>
              <a:stCxn id="238" idx="3"/>
              <a:endCxn id="250" idx="2"/>
            </p:cNvCxnSpPr>
            <p:nvPr/>
          </p:nvCxnSpPr>
          <p:spPr>
            <a:xfrm flipV="1">
              <a:off x="7496942" y="2168787"/>
              <a:ext cx="268229" cy="54273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/>
            <p:cNvCxnSpPr>
              <a:stCxn id="238" idx="2"/>
              <a:endCxn id="372" idx="0"/>
            </p:cNvCxnSpPr>
            <p:nvPr/>
          </p:nvCxnSpPr>
          <p:spPr>
            <a:xfrm>
              <a:off x="7014228" y="2920590"/>
              <a:ext cx="170346" cy="6906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TextBox 436"/>
            <p:cNvSpPr txBox="1"/>
            <p:nvPr/>
          </p:nvSpPr>
          <p:spPr>
            <a:xfrm>
              <a:off x="7399819" y="2167300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</p:grpSp>
      <p:grpSp>
        <p:nvGrpSpPr>
          <p:cNvPr id="462" name="그룹 461"/>
          <p:cNvGrpSpPr/>
          <p:nvPr/>
        </p:nvGrpSpPr>
        <p:grpSpPr>
          <a:xfrm>
            <a:off x="6019066" y="2168787"/>
            <a:ext cx="2019939" cy="2008932"/>
            <a:chOff x="6019066" y="2168787"/>
            <a:chExt cx="2019939" cy="2008932"/>
          </a:xfrm>
        </p:grpSpPr>
        <p:cxnSp>
          <p:nvCxnSpPr>
            <p:cNvPr id="350" name="직선 연결선 349"/>
            <p:cNvCxnSpPr>
              <a:stCxn id="233" idx="3"/>
              <a:endCxn id="240" idx="1"/>
            </p:cNvCxnSpPr>
            <p:nvPr/>
          </p:nvCxnSpPr>
          <p:spPr>
            <a:xfrm>
              <a:off x="6019066" y="3579076"/>
              <a:ext cx="1054510" cy="2008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TextBox 434"/>
            <p:cNvSpPr txBox="1"/>
            <p:nvPr/>
          </p:nvSpPr>
          <p:spPr>
            <a:xfrm>
              <a:off x="6046860" y="3370004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n</a:t>
              </a:r>
              <a:endParaRPr lang="ko-KR" altLang="en-US" sz="800" b="1" dirty="0"/>
            </a:p>
          </p:txBody>
        </p:sp>
        <p:cxnSp>
          <p:nvCxnSpPr>
            <p:cNvPr id="397" name="직선 연결선 396"/>
            <p:cNvCxnSpPr>
              <a:stCxn id="240" idx="0"/>
              <a:endCxn id="250" idx="2"/>
            </p:cNvCxnSpPr>
            <p:nvPr/>
          </p:nvCxnSpPr>
          <p:spPr>
            <a:xfrm flipV="1">
              <a:off x="7556291" y="2168787"/>
              <a:ext cx="208880" cy="1221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다이아몬드 239"/>
            <p:cNvSpPr/>
            <p:nvPr/>
          </p:nvSpPr>
          <p:spPr>
            <a:xfrm>
              <a:off x="7073576" y="3390085"/>
              <a:ext cx="965429" cy="418145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교외장학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등록하다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8" name="직선 연결선 367"/>
            <p:cNvCxnSpPr>
              <a:stCxn id="369" idx="0"/>
              <a:endCxn id="240" idx="2"/>
            </p:cNvCxnSpPr>
            <p:nvPr/>
          </p:nvCxnSpPr>
          <p:spPr>
            <a:xfrm flipV="1">
              <a:off x="7540524" y="3808230"/>
              <a:ext cx="15767" cy="1205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타원 368"/>
            <p:cNvSpPr/>
            <p:nvPr/>
          </p:nvSpPr>
          <p:spPr>
            <a:xfrm>
              <a:off x="7198939" y="3928766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등록일자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7507575" y="2442210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</p:grpSp>
      <p:grpSp>
        <p:nvGrpSpPr>
          <p:cNvPr id="463" name="그룹 462"/>
          <p:cNvGrpSpPr/>
          <p:nvPr/>
        </p:nvGrpSpPr>
        <p:grpSpPr>
          <a:xfrm>
            <a:off x="5832140" y="2168787"/>
            <a:ext cx="2461246" cy="3158600"/>
            <a:chOff x="5832140" y="2168787"/>
            <a:chExt cx="2461246" cy="3158600"/>
          </a:xfrm>
        </p:grpSpPr>
        <p:cxnSp>
          <p:nvCxnSpPr>
            <p:cNvPr id="357" name="직선 연결선 356"/>
            <p:cNvCxnSpPr>
              <a:stCxn id="234" idx="3"/>
              <a:endCxn id="241" idx="1"/>
            </p:cNvCxnSpPr>
            <p:nvPr/>
          </p:nvCxnSpPr>
          <p:spPr>
            <a:xfrm>
              <a:off x="5841577" y="4711138"/>
              <a:ext cx="1486380" cy="2988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Box 432"/>
            <p:cNvSpPr txBox="1"/>
            <p:nvPr/>
          </p:nvSpPr>
          <p:spPr>
            <a:xfrm>
              <a:off x="5832140" y="4513823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n</a:t>
              </a:r>
              <a:endParaRPr lang="ko-KR" altLang="en-US" sz="800" b="1" dirty="0"/>
            </a:p>
          </p:txBody>
        </p:sp>
        <p:sp>
          <p:nvSpPr>
            <p:cNvPr id="241" name="다이아몬드 240"/>
            <p:cNvSpPr/>
            <p:nvPr/>
          </p:nvSpPr>
          <p:spPr>
            <a:xfrm>
              <a:off x="7327957" y="4531952"/>
              <a:ext cx="965429" cy="418145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근로장학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등록하다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0" name="타원 359"/>
            <p:cNvSpPr/>
            <p:nvPr/>
          </p:nvSpPr>
          <p:spPr>
            <a:xfrm>
              <a:off x="7473064" y="5078434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등록일자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3" name="직선 연결선 362"/>
            <p:cNvCxnSpPr>
              <a:stCxn id="360" idx="0"/>
              <a:endCxn id="241" idx="2"/>
            </p:cNvCxnSpPr>
            <p:nvPr/>
          </p:nvCxnSpPr>
          <p:spPr>
            <a:xfrm flipH="1" flipV="1">
              <a:off x="7810672" y="4950097"/>
              <a:ext cx="3977" cy="1283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241" idx="3"/>
              <a:endCxn id="250" idx="2"/>
            </p:cNvCxnSpPr>
            <p:nvPr/>
          </p:nvCxnSpPr>
          <p:spPr>
            <a:xfrm flipH="1" flipV="1">
              <a:off x="7765171" y="2168787"/>
              <a:ext cx="528215" cy="257223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7645215" y="2612772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</p:grpSp>
      <p:grpSp>
        <p:nvGrpSpPr>
          <p:cNvPr id="464" name="그룹 463"/>
          <p:cNvGrpSpPr/>
          <p:nvPr/>
        </p:nvGrpSpPr>
        <p:grpSpPr>
          <a:xfrm>
            <a:off x="5661373" y="2168787"/>
            <a:ext cx="3094329" cy="4167908"/>
            <a:chOff x="5661373" y="2168787"/>
            <a:chExt cx="3094329" cy="4167908"/>
          </a:xfrm>
        </p:grpSpPr>
        <p:cxnSp>
          <p:nvCxnSpPr>
            <p:cNvPr id="326" name="직선 연결선 325"/>
            <p:cNvCxnSpPr>
              <a:stCxn id="242" idx="1"/>
              <a:endCxn id="237" idx="3"/>
            </p:cNvCxnSpPr>
            <p:nvPr/>
          </p:nvCxnSpPr>
          <p:spPr>
            <a:xfrm flipH="1">
              <a:off x="5707551" y="5671504"/>
              <a:ext cx="2082722" cy="347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extBox 428"/>
            <p:cNvSpPr txBox="1"/>
            <p:nvPr/>
          </p:nvSpPr>
          <p:spPr>
            <a:xfrm>
              <a:off x="5661373" y="5517179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n</a:t>
              </a:r>
              <a:endParaRPr lang="ko-KR" altLang="en-US" sz="800" b="1" dirty="0"/>
            </a:p>
          </p:txBody>
        </p:sp>
        <p:sp>
          <p:nvSpPr>
            <p:cNvPr id="242" name="다이아몬드 241"/>
            <p:cNvSpPr/>
            <p:nvPr/>
          </p:nvSpPr>
          <p:spPr>
            <a:xfrm>
              <a:off x="7790273" y="5462431"/>
              <a:ext cx="965429" cy="418145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특별장학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등록하다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타원 328"/>
            <p:cNvSpPr/>
            <p:nvPr/>
          </p:nvSpPr>
          <p:spPr>
            <a:xfrm>
              <a:off x="7690671" y="6087742"/>
              <a:ext cx="683169" cy="248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등록일자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1" name="직선 연결선 330"/>
            <p:cNvCxnSpPr>
              <a:stCxn id="329" idx="0"/>
              <a:endCxn id="242" idx="2"/>
            </p:cNvCxnSpPr>
            <p:nvPr/>
          </p:nvCxnSpPr>
          <p:spPr>
            <a:xfrm flipV="1">
              <a:off x="8032256" y="5880576"/>
              <a:ext cx="240732" cy="2071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242" idx="3"/>
              <a:endCxn id="250" idx="2"/>
            </p:cNvCxnSpPr>
            <p:nvPr/>
          </p:nvCxnSpPr>
          <p:spPr>
            <a:xfrm flipH="1" flipV="1">
              <a:off x="7765171" y="2168787"/>
              <a:ext cx="990531" cy="350271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444"/>
            <p:cNvSpPr txBox="1"/>
            <p:nvPr/>
          </p:nvSpPr>
          <p:spPr>
            <a:xfrm>
              <a:off x="7774730" y="2185803"/>
              <a:ext cx="200717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</p:grpSp>
      <p:grpSp>
        <p:nvGrpSpPr>
          <p:cNvPr id="467" name="그룹 466"/>
          <p:cNvGrpSpPr/>
          <p:nvPr/>
        </p:nvGrpSpPr>
        <p:grpSpPr>
          <a:xfrm>
            <a:off x="1631271" y="2472142"/>
            <a:ext cx="1048906" cy="1285289"/>
            <a:chOff x="1631271" y="2472142"/>
            <a:chExt cx="1048906" cy="1285289"/>
          </a:xfrm>
        </p:grpSpPr>
        <p:cxnSp>
          <p:nvCxnSpPr>
            <p:cNvPr id="226" name="직선 연결선 225"/>
            <p:cNvCxnSpPr>
              <a:stCxn id="209" idx="0"/>
              <a:endCxn id="404" idx="4"/>
            </p:cNvCxnSpPr>
            <p:nvPr/>
          </p:nvCxnSpPr>
          <p:spPr>
            <a:xfrm flipH="1" flipV="1">
              <a:off x="1896120" y="3135042"/>
              <a:ext cx="373469" cy="34700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6" name="그룹 465"/>
            <p:cNvGrpSpPr/>
            <p:nvPr/>
          </p:nvGrpSpPr>
          <p:grpSpPr>
            <a:xfrm>
              <a:off x="1631271" y="2472142"/>
              <a:ext cx="1048906" cy="1285289"/>
              <a:chOff x="1631271" y="2472142"/>
              <a:chExt cx="1048906" cy="1285289"/>
            </a:xfrm>
          </p:grpSpPr>
          <p:sp>
            <p:nvSpPr>
              <p:cNvPr id="212" name="타원 211"/>
              <p:cNvSpPr/>
              <p:nvPr/>
            </p:nvSpPr>
            <p:spPr>
              <a:xfrm>
                <a:off x="2217572" y="2779566"/>
                <a:ext cx="462605" cy="207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비밀번호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2008296" y="3482044"/>
                <a:ext cx="522585" cy="27538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회원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1893140" y="2472142"/>
                <a:ext cx="529697" cy="2093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학번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직선 연결선 226"/>
              <p:cNvCxnSpPr>
                <a:stCxn id="209" idx="0"/>
                <a:endCxn id="212" idx="4"/>
              </p:cNvCxnSpPr>
              <p:nvPr/>
            </p:nvCxnSpPr>
            <p:spPr>
              <a:xfrm flipV="1">
                <a:off x="2269589" y="2986766"/>
                <a:ext cx="179286" cy="49527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>
                <a:stCxn id="209" idx="0"/>
                <a:endCxn id="213" idx="4"/>
              </p:cNvCxnSpPr>
              <p:nvPr/>
            </p:nvCxnSpPr>
            <p:spPr>
              <a:xfrm flipH="1" flipV="1">
                <a:off x="2157989" y="2681458"/>
                <a:ext cx="111600" cy="80058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타원 403"/>
              <p:cNvSpPr/>
              <p:nvPr/>
            </p:nvSpPr>
            <p:spPr>
              <a:xfrm>
                <a:off x="1631271" y="2925726"/>
                <a:ext cx="529697" cy="2093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u="sng" dirty="0" smtClean="0">
                    <a:solidFill>
                      <a:schemeClr val="tx1"/>
                    </a:solidFill>
                  </a:rPr>
                  <a:t>회원</a:t>
                </a:r>
                <a:r>
                  <a:rPr lang="en-US" altLang="ko-KR" sz="800" b="1" u="sng" dirty="0" smtClean="0">
                    <a:solidFill>
                      <a:schemeClr val="tx1"/>
                    </a:solidFill>
                  </a:rPr>
                  <a:t>ID</a:t>
                </a:r>
                <a:endParaRPr lang="ko-KR" altLang="en-US" sz="800" b="1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3" name="그룹 492"/>
          <p:cNvGrpSpPr/>
          <p:nvPr/>
        </p:nvGrpSpPr>
        <p:grpSpPr>
          <a:xfrm>
            <a:off x="152048" y="1934260"/>
            <a:ext cx="2685539" cy="1702297"/>
            <a:chOff x="157621" y="1917441"/>
            <a:chExt cx="2685539" cy="1702297"/>
          </a:xfrm>
        </p:grpSpPr>
        <p:grpSp>
          <p:nvGrpSpPr>
            <p:cNvPr id="468" name="그룹 467"/>
            <p:cNvGrpSpPr/>
            <p:nvPr/>
          </p:nvGrpSpPr>
          <p:grpSpPr>
            <a:xfrm>
              <a:off x="157621" y="1917441"/>
              <a:ext cx="2685539" cy="1563470"/>
              <a:chOff x="175910" y="1899057"/>
              <a:chExt cx="2685539" cy="1563470"/>
            </a:xfrm>
          </p:grpSpPr>
          <p:cxnSp>
            <p:nvCxnSpPr>
              <p:cNvPr id="201" name="직선 연결선 200"/>
              <p:cNvCxnSpPr>
                <a:stCxn id="399" idx="4"/>
                <a:endCxn id="194" idx="0"/>
              </p:cNvCxnSpPr>
              <p:nvPr/>
            </p:nvCxnSpPr>
            <p:spPr>
              <a:xfrm flipH="1">
                <a:off x="1444047" y="2128545"/>
                <a:ext cx="1167009" cy="35145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다이아몬드 206"/>
              <p:cNvSpPr/>
              <p:nvPr/>
            </p:nvSpPr>
            <p:spPr>
              <a:xfrm>
                <a:off x="1157100" y="3067473"/>
                <a:ext cx="609683" cy="321284"/>
              </a:xfrm>
              <a:prstGeom prst="diamond">
                <a:avLst/>
              </a:prstGeom>
              <a:solidFill>
                <a:schemeClr val="bg1"/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입력하다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187957" y="1899723"/>
                <a:ext cx="500788" cy="2294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u="dottedHeavy" dirty="0" smtClean="0">
                    <a:solidFill>
                      <a:schemeClr val="tx1"/>
                    </a:solidFill>
                  </a:rPr>
                  <a:t>이름</a:t>
                </a:r>
                <a:endParaRPr lang="ko-KR" altLang="en-US" sz="800" b="1" u="dottedHeavy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175910" y="2241913"/>
                <a:ext cx="533987" cy="23414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계좌번호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191353" y="2592891"/>
                <a:ext cx="522585" cy="2217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주간</a:t>
                </a:r>
                <a:endParaRPr lang="en-US" altLang="ko-KR" sz="7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근로시간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191353" y="2954343"/>
                <a:ext cx="522585" cy="2217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누적</a:t>
                </a:r>
                <a:endParaRPr lang="en-US" altLang="ko-KR" sz="8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700" b="1" dirty="0" err="1" smtClean="0">
                    <a:solidFill>
                      <a:schemeClr val="tx1"/>
                    </a:solidFill>
                  </a:rPr>
                  <a:t>봉사시간</a:t>
                </a:r>
                <a:endParaRPr lang="en-US" altLang="ko-KR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1182754" y="2480003"/>
                <a:ext cx="522585" cy="275387"/>
              </a:xfrm>
              <a:prstGeom prst="rect">
                <a:avLst/>
              </a:prstGeom>
              <a:solidFill>
                <a:schemeClr val="bg1"/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개인정보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>
                <a:stCxn id="190" idx="5"/>
                <a:endCxn id="194" idx="0"/>
              </p:cNvCxnSpPr>
              <p:nvPr/>
            </p:nvCxnSpPr>
            <p:spPr>
              <a:xfrm>
                <a:off x="615406" y="2095604"/>
                <a:ext cx="828640" cy="3843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>
                <a:stCxn id="398" idx="4"/>
                <a:endCxn id="194" idx="0"/>
              </p:cNvCxnSpPr>
              <p:nvPr/>
            </p:nvCxnSpPr>
            <p:spPr>
              <a:xfrm>
                <a:off x="973163" y="2128545"/>
                <a:ext cx="470883" cy="35145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>
                <a:stCxn id="401" idx="4"/>
                <a:endCxn id="194" idx="0"/>
              </p:cNvCxnSpPr>
              <p:nvPr/>
            </p:nvCxnSpPr>
            <p:spPr>
              <a:xfrm flipH="1">
                <a:off x="1444047" y="2137452"/>
                <a:ext cx="86477" cy="34255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>
                <a:stCxn id="400" idx="4"/>
                <a:endCxn id="194" idx="0"/>
              </p:cNvCxnSpPr>
              <p:nvPr/>
            </p:nvCxnSpPr>
            <p:spPr>
              <a:xfrm flipH="1">
                <a:off x="1444047" y="2128545"/>
                <a:ext cx="630685" cy="35145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>
                <a:stCxn id="191" idx="6"/>
                <a:endCxn id="194" idx="1"/>
              </p:cNvCxnSpPr>
              <p:nvPr/>
            </p:nvCxnSpPr>
            <p:spPr>
              <a:xfrm>
                <a:off x="709897" y="2358986"/>
                <a:ext cx="472857" cy="25871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>
                <a:stCxn id="192" idx="6"/>
                <a:endCxn id="194" idx="1"/>
              </p:cNvCxnSpPr>
              <p:nvPr/>
            </p:nvCxnSpPr>
            <p:spPr>
              <a:xfrm flipV="1">
                <a:off x="713938" y="2617696"/>
                <a:ext cx="468816" cy="860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>
                <a:stCxn id="193" idx="6"/>
                <a:endCxn id="194" idx="1"/>
              </p:cNvCxnSpPr>
              <p:nvPr/>
            </p:nvCxnSpPr>
            <p:spPr>
              <a:xfrm flipV="1">
                <a:off x="713938" y="2617696"/>
                <a:ext cx="468816" cy="44753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>
                <a:stCxn id="207" idx="0"/>
                <a:endCxn id="194" idx="2"/>
              </p:cNvCxnSpPr>
              <p:nvPr/>
            </p:nvCxnSpPr>
            <p:spPr>
              <a:xfrm flipH="1" flipV="1">
                <a:off x="1444047" y="2755390"/>
                <a:ext cx="17895" cy="312083"/>
              </a:xfrm>
              <a:prstGeom prst="line">
                <a:avLst/>
              </a:prstGeom>
              <a:solidFill>
                <a:schemeClr val="bg1"/>
              </a:solidFill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8" name="타원 397"/>
              <p:cNvSpPr/>
              <p:nvPr/>
            </p:nvSpPr>
            <p:spPr>
              <a:xfrm>
                <a:off x="722769" y="1899057"/>
                <a:ext cx="500788" cy="2294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전공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2360661" y="1899057"/>
                <a:ext cx="500788" cy="2294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이수학기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1824338" y="1899057"/>
                <a:ext cx="500788" cy="2294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학점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280129" y="1907964"/>
                <a:ext cx="500788" cy="2294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소득분위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1226334" y="2744723"/>
                <a:ext cx="20071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1</a:t>
                </a:r>
                <a:endParaRPr lang="ko-KR" altLang="en-US" sz="800" b="1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1851092" y="3247083"/>
                <a:ext cx="20071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1</a:t>
                </a:r>
                <a:endParaRPr lang="ko-KR" altLang="en-US" sz="800" b="1" dirty="0"/>
              </a:p>
            </p:txBody>
          </p:sp>
        </p:grpSp>
        <p:cxnSp>
          <p:nvCxnSpPr>
            <p:cNvPr id="487" name="직선 연결선 486"/>
            <p:cNvCxnSpPr>
              <a:stCxn id="207" idx="3"/>
              <a:endCxn id="209" idx="1"/>
            </p:cNvCxnSpPr>
            <p:nvPr/>
          </p:nvCxnSpPr>
          <p:spPr>
            <a:xfrm>
              <a:off x="1748494" y="3246499"/>
              <a:ext cx="259802" cy="373239"/>
            </a:xfrm>
            <a:prstGeom prst="line">
              <a:avLst/>
            </a:prstGeom>
            <a:solidFill>
              <a:schemeClr val="bg1"/>
            </a:solidFill>
            <a:ln w="190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그룹 493"/>
          <p:cNvGrpSpPr/>
          <p:nvPr/>
        </p:nvGrpSpPr>
        <p:grpSpPr>
          <a:xfrm>
            <a:off x="182478" y="3619738"/>
            <a:ext cx="1891208" cy="1462627"/>
            <a:chOff x="182478" y="3619738"/>
            <a:chExt cx="1891208" cy="1462627"/>
          </a:xfrm>
        </p:grpSpPr>
        <p:grpSp>
          <p:nvGrpSpPr>
            <p:cNvPr id="469" name="그룹 468"/>
            <p:cNvGrpSpPr/>
            <p:nvPr/>
          </p:nvGrpSpPr>
          <p:grpSpPr>
            <a:xfrm>
              <a:off x="182478" y="3692517"/>
              <a:ext cx="1891208" cy="1389848"/>
              <a:chOff x="191353" y="3703976"/>
              <a:chExt cx="1891208" cy="1389848"/>
            </a:xfrm>
          </p:grpSpPr>
          <p:sp>
            <p:nvSpPr>
              <p:cNvPr id="417" name="TextBox 416"/>
              <p:cNvSpPr txBox="1"/>
              <p:nvPr/>
            </p:nvSpPr>
            <p:spPr>
              <a:xfrm>
                <a:off x="1881844" y="3703976"/>
                <a:ext cx="20071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1</a:t>
                </a:r>
                <a:endParaRPr lang="ko-KR" altLang="en-US" sz="800" b="1" dirty="0"/>
              </a:p>
            </p:txBody>
          </p:sp>
          <p:sp>
            <p:nvSpPr>
              <p:cNvPr id="214" name="다이아몬드 213"/>
              <p:cNvSpPr/>
              <p:nvPr/>
            </p:nvSpPr>
            <p:spPr>
              <a:xfrm>
                <a:off x="1140928" y="3797822"/>
                <a:ext cx="609683" cy="321284"/>
              </a:xfrm>
              <a:prstGeom prst="diamond">
                <a:avLst/>
              </a:prstGeom>
              <a:solidFill>
                <a:schemeClr val="bg1"/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입력하다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1186312" y="4390477"/>
                <a:ext cx="522585" cy="275387"/>
              </a:xfrm>
              <a:prstGeom prst="rect">
                <a:avLst/>
              </a:prstGeom>
              <a:solidFill>
                <a:schemeClr val="bg1"/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과목성적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직선 연결선 216"/>
              <p:cNvCxnSpPr>
                <a:stCxn id="214" idx="2"/>
                <a:endCxn id="216" idx="0"/>
              </p:cNvCxnSpPr>
              <p:nvPr/>
            </p:nvCxnSpPr>
            <p:spPr>
              <a:xfrm>
                <a:off x="1445770" y="4119106"/>
                <a:ext cx="1835" cy="271371"/>
              </a:xfrm>
              <a:prstGeom prst="line">
                <a:avLst/>
              </a:prstGeom>
              <a:solidFill>
                <a:schemeClr val="bg1"/>
              </a:solidFill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타원 217"/>
              <p:cNvSpPr/>
              <p:nvPr/>
            </p:nvSpPr>
            <p:spPr>
              <a:xfrm>
                <a:off x="191353" y="3851765"/>
                <a:ext cx="522585" cy="2294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u="dash" dirty="0" err="1" smtClean="0">
                    <a:solidFill>
                      <a:schemeClr val="tx1"/>
                    </a:solidFill>
                  </a:rPr>
                  <a:t>과목코드</a:t>
                </a:r>
                <a:endParaRPr lang="ko-KR" altLang="en-US" sz="800" b="1" u="das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191353" y="4199955"/>
                <a:ext cx="528658" cy="2155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과목이름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191353" y="4548145"/>
                <a:ext cx="528658" cy="2034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과목성적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191353" y="4896336"/>
                <a:ext cx="528658" cy="1974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과목분류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" name="직선 연결선 221"/>
              <p:cNvCxnSpPr>
                <a:stCxn id="218" idx="6"/>
                <a:endCxn id="216" idx="1"/>
              </p:cNvCxnSpPr>
              <p:nvPr/>
            </p:nvCxnSpPr>
            <p:spPr>
              <a:xfrm>
                <a:off x="713938" y="3966509"/>
                <a:ext cx="472375" cy="56166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>
                <a:stCxn id="219" idx="6"/>
                <a:endCxn id="216" idx="1"/>
              </p:cNvCxnSpPr>
              <p:nvPr/>
            </p:nvCxnSpPr>
            <p:spPr>
              <a:xfrm>
                <a:off x="720011" y="4307713"/>
                <a:ext cx="466301" cy="22045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stCxn id="220" idx="6"/>
                <a:endCxn id="216" idx="1"/>
              </p:cNvCxnSpPr>
              <p:nvPr/>
            </p:nvCxnSpPr>
            <p:spPr>
              <a:xfrm flipV="1">
                <a:off x="720011" y="4528170"/>
                <a:ext cx="466301" cy="12172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>
                <a:stCxn id="221" idx="6"/>
                <a:endCxn id="216" idx="1"/>
              </p:cNvCxnSpPr>
              <p:nvPr/>
            </p:nvCxnSpPr>
            <p:spPr>
              <a:xfrm flipV="1">
                <a:off x="720011" y="4528170"/>
                <a:ext cx="466301" cy="4669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TextBox 414"/>
              <p:cNvSpPr txBox="1"/>
              <p:nvPr/>
            </p:nvSpPr>
            <p:spPr>
              <a:xfrm>
                <a:off x="1491281" y="4156282"/>
                <a:ext cx="20071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n</a:t>
                </a:r>
                <a:endParaRPr lang="ko-KR" altLang="en-US" sz="800" b="1" dirty="0"/>
              </a:p>
            </p:txBody>
          </p:sp>
        </p:grpSp>
        <p:cxnSp>
          <p:nvCxnSpPr>
            <p:cNvPr id="490" name="직선 연결선 489"/>
            <p:cNvCxnSpPr>
              <a:stCxn id="209" idx="1"/>
              <a:endCxn id="214" idx="3"/>
            </p:cNvCxnSpPr>
            <p:nvPr/>
          </p:nvCxnSpPr>
          <p:spPr>
            <a:xfrm flipH="1">
              <a:off x="1741736" y="3619738"/>
              <a:ext cx="266560" cy="327267"/>
            </a:xfrm>
            <a:prstGeom prst="line">
              <a:avLst/>
            </a:prstGeom>
            <a:solidFill>
              <a:schemeClr val="bg1"/>
            </a:solidFill>
            <a:ln w="190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1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개념적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5172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제약조건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2367"/>
              </p:ext>
            </p:extLst>
          </p:nvPr>
        </p:nvGraphicFramePr>
        <p:xfrm>
          <a:off x="611560" y="1844822"/>
          <a:ext cx="7920880" cy="4680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286">
                  <a:extLst>
                    <a:ext uri="{9D8B030D-6E8A-4147-A177-3AD203B41FA5}">
                      <a16:colId xmlns:a16="http://schemas.microsoft.com/office/drawing/2014/main" val="631295053"/>
                    </a:ext>
                  </a:extLst>
                </a:gridCol>
                <a:gridCol w="1514286">
                  <a:extLst>
                    <a:ext uri="{9D8B030D-6E8A-4147-A177-3AD203B41FA5}">
                      <a16:colId xmlns:a16="http://schemas.microsoft.com/office/drawing/2014/main" val="951622521"/>
                    </a:ext>
                  </a:extLst>
                </a:gridCol>
                <a:gridCol w="4892308">
                  <a:extLst>
                    <a:ext uri="{9D8B030D-6E8A-4147-A177-3AD203B41FA5}">
                      <a16:colId xmlns:a16="http://schemas.microsoft.com/office/drawing/2014/main" val="251376389"/>
                    </a:ext>
                  </a:extLst>
                </a:gridCol>
              </a:tblGrid>
              <a:tr h="668646">
                <a:tc rowSpan="7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제약조건</a:t>
                      </a:r>
                    </a:p>
                    <a:p>
                      <a:pPr lvl="0" algn="ctr" latinLnBrk="1"/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정의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제약사항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14"/>
                  </a:ext>
                </a:extLst>
              </a:tr>
              <a:tr h="66864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회원은 한 번에 하나의 근로장학금만을 신청할 수 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77275"/>
                  </a:ext>
                </a:extLst>
              </a:tr>
              <a:tr h="66864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근로장학을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진행 중인 회원은 추가로 근로장학금을 신청할 수 없다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92368"/>
                  </a:ext>
                </a:extLst>
              </a:tr>
              <a:tr h="66864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하나의 학번으로 하나의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만을 생성할 수 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05174"/>
                  </a:ext>
                </a:extLst>
              </a:tr>
              <a:tr h="66864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탈퇴한 회원은 탈퇴한 날짜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후에 재가입을 할 수 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5040"/>
                  </a:ext>
                </a:extLst>
              </a:tr>
              <a:tr h="66864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탈퇴한 회원의 정보는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후에 삭제한다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98011"/>
                  </a:ext>
                </a:extLst>
              </a:tr>
              <a:tr h="66864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회원의 개인정보는 관리자만 볼 수 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7772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6402" y="787762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lt"/>
              </a:rPr>
              <a:t>2) </a:t>
            </a:r>
            <a:r>
              <a:rPr lang="ko-KR" altLang="en-US" sz="3000" b="1" dirty="0" smtClean="0">
                <a:latin typeface="+mj-lt"/>
              </a:rPr>
              <a:t>제약조건 정의</a:t>
            </a:r>
            <a:endParaRPr lang="ko-KR" altLang="en-US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3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0"/>
            <a:ext cx="3203848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107504" y="-27384"/>
            <a:ext cx="3312368" cy="6858000"/>
          </a:xfrm>
          <a:prstGeom prst="homePlate">
            <a:avLst/>
          </a:prstGeom>
          <a:solidFill>
            <a:srgbClr val="353535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눈물 방울 6"/>
          <p:cNvSpPr/>
          <p:nvPr/>
        </p:nvSpPr>
        <p:spPr>
          <a:xfrm>
            <a:off x="827584" y="1988839"/>
            <a:ext cx="1584176" cy="1485165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153" y="1904344"/>
            <a:ext cx="1684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1991162"/>
            <a:ext cx="595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논리적 설계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4111912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altLang="ko-KR" sz="3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기반 </a:t>
            </a:r>
            <a:r>
              <a:rPr lang="ko-KR" altLang="en-US" sz="3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릴레이션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스키마</a:t>
            </a: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arenR"/>
            </a:pP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정규화된 </a:t>
            </a:r>
            <a:r>
              <a:rPr lang="ko-KR" altLang="en-US" sz="3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릴레이션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스키마</a:t>
            </a: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FontTx/>
              <a:buAutoNum type="arabicParenR"/>
            </a:pPr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무결성 제약조건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arenR"/>
            </a:pP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18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96118"/>
              </p:ext>
            </p:extLst>
          </p:nvPr>
        </p:nvGraphicFramePr>
        <p:xfrm>
          <a:off x="611560" y="908720"/>
          <a:ext cx="7920880" cy="525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286">
                  <a:extLst>
                    <a:ext uri="{9D8B030D-6E8A-4147-A177-3AD203B41FA5}">
                      <a16:colId xmlns:a16="http://schemas.microsoft.com/office/drawing/2014/main" val="631295053"/>
                    </a:ext>
                  </a:extLst>
                </a:gridCol>
                <a:gridCol w="1514286">
                  <a:extLst>
                    <a:ext uri="{9D8B030D-6E8A-4147-A177-3AD203B41FA5}">
                      <a16:colId xmlns:a16="http://schemas.microsoft.com/office/drawing/2014/main" val="951622521"/>
                    </a:ext>
                  </a:extLst>
                </a:gridCol>
                <a:gridCol w="4892308">
                  <a:extLst>
                    <a:ext uri="{9D8B030D-6E8A-4147-A177-3AD203B41FA5}">
                      <a16:colId xmlns:a16="http://schemas.microsoft.com/office/drawing/2014/main" val="251376389"/>
                    </a:ext>
                  </a:extLst>
                </a:gridCol>
              </a:tblGrid>
              <a:tr h="370840">
                <a:tc rowSpan="13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latin typeface="+mj-lt"/>
                        </a:rPr>
                        <a:t>ERD</a:t>
                      </a:r>
                      <a:r>
                        <a:rPr lang="ko-KR" altLang="en-US" sz="1600" b="1" baseline="0" dirty="0" smtClean="0">
                          <a:latin typeface="+mj-lt"/>
                        </a:rPr>
                        <a:t> 기반의</a:t>
                      </a:r>
                      <a:endParaRPr lang="en-US" altLang="ko-KR" sz="1600" b="1" dirty="0" smtClean="0">
                        <a:latin typeface="+mj-lt"/>
                      </a:endParaRPr>
                    </a:p>
                    <a:p>
                      <a:pPr lvl="0" algn="ctr" latinLnBrk="1"/>
                      <a:r>
                        <a:rPr lang="ko-KR" altLang="en-US" sz="1600" b="1" dirty="0" smtClean="0">
                          <a:latin typeface="+mj-lt"/>
                        </a:rPr>
                        <a:t>단순화된</a:t>
                      </a:r>
                      <a:endParaRPr lang="en-US" altLang="ko-KR" sz="1600" b="1" dirty="0" smtClean="0">
                        <a:latin typeface="+mj-lt"/>
                      </a:endParaRPr>
                    </a:p>
                    <a:p>
                      <a:pPr lvl="0" algn="ctr" latinLnBrk="1"/>
                      <a:r>
                        <a:rPr lang="ko-KR" altLang="en-US" sz="1600" b="1" dirty="0" err="1" smtClean="0">
                          <a:latin typeface="+mj-lt"/>
                        </a:rPr>
                        <a:t>릴레이션</a:t>
                      </a:r>
                      <a:endParaRPr lang="en-US" altLang="ko-KR" sz="1600" b="1" dirty="0" smtClean="0">
                        <a:latin typeface="+mj-lt"/>
                      </a:endParaRPr>
                    </a:p>
                    <a:p>
                      <a:pPr lvl="0" algn="ctr" latinLnBrk="1"/>
                      <a:r>
                        <a:rPr lang="ko-KR" altLang="en-US" sz="1600" b="1" dirty="0" smtClean="0">
                          <a:latin typeface="+mj-lt"/>
                        </a:rPr>
                        <a:t>스키마</a:t>
                      </a:r>
                      <a:endParaRPr lang="ko-KR" altLang="en-US" sz="1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lt"/>
                        </a:rPr>
                        <a:t>개체 및 관계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latin typeface="+mj-lt"/>
                        </a:rPr>
                        <a:t>릴레이션</a:t>
                      </a:r>
                      <a:r>
                        <a:rPr lang="ko-KR" altLang="en-US" sz="1200" b="1" dirty="0" smtClean="0">
                          <a:latin typeface="+mj-lt"/>
                        </a:rPr>
                        <a:t> 스키마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회원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77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개인정보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dotted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소득분위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이수학기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계좌번호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주간근로시간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누적봉사시간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923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과목성적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dotted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과목코드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과목이름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과목성적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과목분류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05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장학단체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단체명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사이트 주소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담당자 연락처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5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감면장학금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장학금액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장학등급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신청기간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지급범위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등록일자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신청조건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98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교외장학금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장학금액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신청기간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지급범위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등록일자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신청조건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77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근로장학금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근무부서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직무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신청기간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시급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필요소득분위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근로시간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등록일자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832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특별장학금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장학금액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신청기간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신청조건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등록일자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장학등급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833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감면장학</a:t>
                      </a:r>
                      <a:r>
                        <a:rPr lang="ko-KR" altLang="en-US" sz="1200" dirty="0" smtClean="0">
                          <a:latin typeface="+mj-lt"/>
                        </a:rPr>
                        <a:t> 추천하다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 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신청여부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수령여부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482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근로장학</a:t>
                      </a:r>
                      <a:r>
                        <a:rPr lang="ko-KR" altLang="en-US" sz="1200" dirty="0" smtClean="0">
                          <a:latin typeface="+mj-lt"/>
                        </a:rPr>
                        <a:t> 추천하다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 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신청여부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903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특별장학</a:t>
                      </a:r>
                      <a:r>
                        <a:rPr lang="ko-KR" altLang="en-US" sz="1200" dirty="0" smtClean="0">
                          <a:latin typeface="+mj-lt"/>
                        </a:rPr>
                        <a:t> 추천하다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 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신청여부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수령여부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27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교외장학</a:t>
                      </a:r>
                      <a:r>
                        <a:rPr lang="ko-KR" altLang="en-US" sz="1200" dirty="0" smtClean="0">
                          <a:latin typeface="+mj-lt"/>
                        </a:rPr>
                        <a:t> 추천하다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 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신청여부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수령여부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4266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477833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+mj-lt"/>
              </a:rPr>
              <a:t>1</a:t>
            </a:r>
            <a:r>
              <a:rPr lang="en-US" altLang="ko-KR" sz="2200" b="1" dirty="0" smtClean="0">
                <a:latin typeface="+mj-lt"/>
              </a:rPr>
              <a:t>) ERD</a:t>
            </a:r>
            <a:r>
              <a:rPr lang="ko-KR" altLang="en-US" sz="2200" b="1" dirty="0" smtClean="0">
                <a:latin typeface="+mj-lt"/>
              </a:rPr>
              <a:t>기반 </a:t>
            </a:r>
            <a:r>
              <a:rPr lang="ko-KR" altLang="en-US" sz="2200" b="1" dirty="0" err="1" smtClean="0">
                <a:latin typeface="+mj-lt"/>
              </a:rPr>
              <a:t>릴레이션</a:t>
            </a:r>
            <a:r>
              <a:rPr lang="ko-KR" altLang="en-US" sz="2200" b="1" dirty="0" smtClean="0">
                <a:latin typeface="+mj-lt"/>
              </a:rPr>
              <a:t> 스키마</a:t>
            </a:r>
            <a:endParaRPr lang="ko-KR" alt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11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06110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회원</a:t>
            </a:r>
            <a:r>
              <a:rPr lang="en-US" altLang="ko-KR" sz="3000" b="1" dirty="0" smtClean="0"/>
              <a:t>FDD</a:t>
            </a:r>
            <a:endParaRPr lang="ko-KR" altLang="en-US" sz="30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2411760" y="2454745"/>
            <a:ext cx="4752528" cy="2283079"/>
            <a:chOff x="2843808" y="2226041"/>
            <a:chExt cx="3528392" cy="1562999"/>
          </a:xfrm>
          <a:solidFill>
            <a:schemeClr val="bg1"/>
          </a:solidFill>
        </p:grpSpPr>
        <p:sp>
          <p:nvSpPr>
            <p:cNvPr id="10" name="직사각형 9"/>
            <p:cNvSpPr/>
            <p:nvPr/>
          </p:nvSpPr>
          <p:spPr>
            <a:xfrm>
              <a:off x="2843808" y="2420888"/>
              <a:ext cx="1872208" cy="12241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03848" y="2708920"/>
              <a:ext cx="1152128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학번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20072" y="2226041"/>
              <a:ext cx="1152128" cy="6268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회원</a:t>
              </a:r>
              <a:r>
                <a:rPr lang="en-US" altLang="ko-KR" sz="2500" dirty="0" smtClean="0">
                  <a:solidFill>
                    <a:schemeClr val="tx1"/>
                  </a:solidFill>
                </a:rPr>
                <a:t>ID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20072" y="3140968"/>
              <a:ext cx="1152128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비밀번호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2" idx="1"/>
            </p:cNvCxnSpPr>
            <p:nvPr/>
          </p:nvCxnSpPr>
          <p:spPr>
            <a:xfrm flipV="1">
              <a:off x="4716016" y="2539489"/>
              <a:ext cx="504056" cy="49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직선 화살표 연결선 14"/>
            <p:cNvCxnSpPr>
              <a:stCxn id="10" idx="3"/>
              <a:endCxn id="13" idx="1"/>
            </p:cNvCxnSpPr>
            <p:nvPr/>
          </p:nvCxnSpPr>
          <p:spPr>
            <a:xfrm>
              <a:off x="4716016" y="3032956"/>
              <a:ext cx="504056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9552" y="477833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2) </a:t>
            </a:r>
            <a:r>
              <a:rPr lang="ko-KR" altLang="en-US" sz="2200" b="1" dirty="0" smtClean="0">
                <a:latin typeface="+mj-lt"/>
              </a:rPr>
              <a:t>정규화된 최종 </a:t>
            </a:r>
            <a:r>
              <a:rPr lang="ko-KR" altLang="en-US" sz="2200" b="1" dirty="0" err="1" smtClean="0">
                <a:latin typeface="+mj-lt"/>
              </a:rPr>
              <a:t>릴레이션</a:t>
            </a:r>
            <a:r>
              <a:rPr lang="ko-KR" altLang="en-US" sz="2200" b="1" dirty="0" smtClean="0">
                <a:latin typeface="+mj-lt"/>
              </a:rPr>
              <a:t> 스키마</a:t>
            </a:r>
            <a:endParaRPr lang="ko-KR" alt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193753"/>
            <a:ext cx="2682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개인정보</a:t>
            </a:r>
            <a:r>
              <a:rPr lang="en-US" altLang="ko-KR" sz="3000" b="1" dirty="0" smtClean="0"/>
              <a:t>FDD</a:t>
            </a:r>
            <a:endParaRPr lang="ko-KR" altLang="en-US" sz="30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2411760" y="2348880"/>
            <a:ext cx="5012801" cy="2862350"/>
            <a:chOff x="2439519" y="1749827"/>
            <a:chExt cx="5012801" cy="2862350"/>
          </a:xfrm>
          <a:solidFill>
            <a:schemeClr val="bg1"/>
          </a:solidFill>
        </p:grpSpPr>
        <p:sp>
          <p:nvSpPr>
            <p:cNvPr id="10" name="직사각형 9"/>
            <p:cNvSpPr/>
            <p:nvPr/>
          </p:nvSpPr>
          <p:spPr>
            <a:xfrm>
              <a:off x="3923928" y="2379929"/>
              <a:ext cx="1872208" cy="18722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83968" y="2577156"/>
              <a:ext cx="1152128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학번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(FK)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300192" y="2497720"/>
              <a:ext cx="1152128" cy="62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소득분위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90214" y="3225228"/>
              <a:ext cx="1152128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2" idx="1"/>
            </p:cNvCxnSpPr>
            <p:nvPr/>
          </p:nvCxnSpPr>
          <p:spPr>
            <a:xfrm flipV="1">
              <a:off x="5796136" y="2811168"/>
              <a:ext cx="504056" cy="50486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0" idx="3"/>
              <a:endCxn id="13" idx="1"/>
            </p:cNvCxnSpPr>
            <p:nvPr/>
          </p:nvCxnSpPr>
          <p:spPr>
            <a:xfrm>
              <a:off x="5796136" y="3316033"/>
              <a:ext cx="494078" cy="23323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283968" y="3422455"/>
              <a:ext cx="1152128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00192" y="1749827"/>
              <a:ext cx="1152128" cy="62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전공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90214" y="3964105"/>
              <a:ext cx="1152128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계좌번호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0" idx="3"/>
              <a:endCxn id="17" idx="1"/>
            </p:cNvCxnSpPr>
            <p:nvPr/>
          </p:nvCxnSpPr>
          <p:spPr>
            <a:xfrm flipV="1">
              <a:off x="5796136" y="2063275"/>
              <a:ext cx="504056" cy="125275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3"/>
              <a:endCxn id="18" idx="1"/>
            </p:cNvCxnSpPr>
            <p:nvPr/>
          </p:nvCxnSpPr>
          <p:spPr>
            <a:xfrm>
              <a:off x="5796136" y="3316033"/>
              <a:ext cx="494078" cy="97210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457408" y="2145155"/>
              <a:ext cx="1152128" cy="62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누적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봉사시간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57408" y="2914728"/>
              <a:ext cx="1152128" cy="62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근로시간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39519" y="3661245"/>
              <a:ext cx="1152128" cy="62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이수학기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10" idx="1"/>
              <a:endCxn id="21" idx="3"/>
            </p:cNvCxnSpPr>
            <p:nvPr/>
          </p:nvCxnSpPr>
          <p:spPr>
            <a:xfrm flipH="1" flipV="1">
              <a:off x="3609536" y="2458603"/>
              <a:ext cx="314392" cy="8574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0" idx="1"/>
              <a:endCxn id="22" idx="3"/>
            </p:cNvCxnSpPr>
            <p:nvPr/>
          </p:nvCxnSpPr>
          <p:spPr>
            <a:xfrm flipH="1" flipV="1">
              <a:off x="3609536" y="3228176"/>
              <a:ext cx="314392" cy="8785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0" idx="1"/>
              <a:endCxn id="23" idx="3"/>
            </p:cNvCxnSpPr>
            <p:nvPr/>
          </p:nvCxnSpPr>
          <p:spPr>
            <a:xfrm flipH="1">
              <a:off x="3591647" y="3316033"/>
              <a:ext cx="332281" cy="65866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9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34863"/>
            <a:ext cx="2529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과목성적</a:t>
            </a:r>
            <a:r>
              <a:rPr lang="en-US" altLang="ko-KR" sz="3000" b="1" dirty="0" smtClean="0"/>
              <a:t>FDD</a:t>
            </a:r>
            <a:endParaRPr lang="ko-KR" altLang="en-US" sz="30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3086402" y="1635674"/>
            <a:ext cx="4729825" cy="1872208"/>
            <a:chOff x="2623436" y="2656088"/>
            <a:chExt cx="4729825" cy="1872208"/>
          </a:xfrm>
        </p:grpSpPr>
        <p:sp>
          <p:nvSpPr>
            <p:cNvPr id="10" name="직사각형 9"/>
            <p:cNvSpPr/>
            <p:nvPr/>
          </p:nvSpPr>
          <p:spPr>
            <a:xfrm>
              <a:off x="4040185" y="2656088"/>
              <a:ext cx="1872208" cy="1872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00225" y="2853315"/>
              <a:ext cx="1152128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학번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(FK)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00225" y="3698614"/>
              <a:ext cx="1152128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과목코드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01133" y="3278744"/>
              <a:ext cx="1152128" cy="626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과목성적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3" idx="1"/>
            </p:cNvCxnSpPr>
            <p:nvPr/>
          </p:nvCxnSpPr>
          <p:spPr>
            <a:xfrm>
              <a:off x="5912393" y="3592192"/>
              <a:ext cx="28874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2633080" y="2863903"/>
              <a:ext cx="1152128" cy="626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과목이름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23436" y="3640271"/>
              <a:ext cx="1152128" cy="626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과목분류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2" idx="1"/>
              <a:endCxn id="15" idx="3"/>
            </p:cNvCxnSpPr>
            <p:nvPr/>
          </p:nvCxnSpPr>
          <p:spPr>
            <a:xfrm flipH="1" flipV="1">
              <a:off x="3785208" y="3177351"/>
              <a:ext cx="615017" cy="845299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2" idx="1"/>
              <a:endCxn id="16" idx="3"/>
            </p:cNvCxnSpPr>
            <p:nvPr/>
          </p:nvCxnSpPr>
          <p:spPr>
            <a:xfrm flipH="1" flipV="1">
              <a:off x="3775564" y="3953719"/>
              <a:ext cx="624661" cy="68931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899592" y="3700953"/>
            <a:ext cx="3519710" cy="2474494"/>
            <a:chOff x="639731" y="3700953"/>
            <a:chExt cx="3519710" cy="2474494"/>
          </a:xfrm>
        </p:grpSpPr>
        <p:grpSp>
          <p:nvGrpSpPr>
            <p:cNvPr id="20" name="그룹 19"/>
            <p:cNvGrpSpPr/>
            <p:nvPr/>
          </p:nvGrpSpPr>
          <p:grpSpPr>
            <a:xfrm>
              <a:off x="846365" y="4303239"/>
              <a:ext cx="3313076" cy="1872208"/>
              <a:chOff x="4040185" y="2656088"/>
              <a:chExt cx="3313076" cy="187220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040185" y="2656088"/>
                <a:ext cx="1872208" cy="1872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400225" y="2853315"/>
                <a:ext cx="1152128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학번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(FK)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400225" y="3698614"/>
                <a:ext cx="1152128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과목코드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(FK)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201133" y="3278744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과목성적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화살표 연결선 25"/>
              <p:cNvCxnSpPr>
                <a:stCxn id="22" idx="3"/>
                <a:endCxn id="25" idx="1"/>
              </p:cNvCxnSpPr>
              <p:nvPr/>
            </p:nvCxnSpPr>
            <p:spPr>
              <a:xfrm>
                <a:off x="5912393" y="3592192"/>
                <a:ext cx="288740" cy="0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639731" y="3700953"/>
              <a:ext cx="15747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성적</a:t>
              </a:r>
              <a:endParaRPr lang="ko-KR" altLang="en-US" sz="30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975748" y="3700953"/>
            <a:ext cx="3451916" cy="2512148"/>
            <a:chOff x="4975748" y="3700953"/>
            <a:chExt cx="3451916" cy="2512148"/>
          </a:xfrm>
        </p:grpSpPr>
        <p:grpSp>
          <p:nvGrpSpPr>
            <p:cNvPr id="28" name="그룹 27"/>
            <p:cNvGrpSpPr/>
            <p:nvPr/>
          </p:nvGrpSpPr>
          <p:grpSpPr>
            <a:xfrm>
              <a:off x="5126181" y="4340893"/>
              <a:ext cx="3301483" cy="1872208"/>
              <a:chOff x="4040185" y="2656088"/>
              <a:chExt cx="3301483" cy="1872208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040185" y="2656088"/>
                <a:ext cx="1872208" cy="1872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423636" y="3268155"/>
                <a:ext cx="1152128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과목코드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177014" y="2865154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과목이름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189540" y="3719790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과목분류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화살표 연결선 33"/>
              <p:cNvCxnSpPr>
                <a:stCxn id="30" idx="3"/>
                <a:endCxn id="32" idx="1"/>
              </p:cNvCxnSpPr>
              <p:nvPr/>
            </p:nvCxnSpPr>
            <p:spPr>
              <a:xfrm flipV="1">
                <a:off x="5912393" y="3178602"/>
                <a:ext cx="264621" cy="413590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30" idx="3"/>
                <a:endCxn id="33" idx="1"/>
              </p:cNvCxnSpPr>
              <p:nvPr/>
            </p:nvCxnSpPr>
            <p:spPr>
              <a:xfrm>
                <a:off x="5912393" y="3592192"/>
                <a:ext cx="277147" cy="441046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975748" y="3700953"/>
              <a:ext cx="21885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err="1" smtClean="0"/>
                <a:t>과목구분</a:t>
              </a:r>
              <a:endParaRPr lang="ko-KR" altLang="en-US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09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2446" y="94104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40068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장학단체</a:t>
            </a:r>
            <a:r>
              <a:rPr lang="en-US" altLang="ko-KR" sz="3000" b="1" dirty="0" smtClean="0"/>
              <a:t>FDD</a:t>
            </a:r>
            <a:endParaRPr lang="ko-KR" altLang="en-US" sz="30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2390743" y="2708920"/>
            <a:ext cx="4362514" cy="2880320"/>
            <a:chOff x="4040185" y="2539867"/>
            <a:chExt cx="3252420" cy="2113435"/>
          </a:xfrm>
        </p:grpSpPr>
        <p:sp>
          <p:nvSpPr>
            <p:cNvPr id="10" name="직사각형 9"/>
            <p:cNvSpPr/>
            <p:nvPr/>
          </p:nvSpPr>
          <p:spPr>
            <a:xfrm>
              <a:off x="4040185" y="3068225"/>
              <a:ext cx="1872208" cy="10567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39946" y="3268156"/>
              <a:ext cx="128843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500" dirty="0" err="1" smtClean="0">
                  <a:solidFill>
                    <a:schemeClr val="tx1"/>
                  </a:solidFill>
                </a:rPr>
                <a:t>사업자번호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40477" y="2539867"/>
              <a:ext cx="1152128" cy="626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단체명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 flipV="1">
              <a:off x="5912393" y="2853315"/>
              <a:ext cx="228084" cy="743268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6133926" y="3278744"/>
              <a:ext cx="1152128" cy="626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사이트</a:t>
              </a:r>
              <a:endParaRPr lang="en-US" altLang="ko-KR" sz="2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주소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33926" y="4026406"/>
              <a:ext cx="1152128" cy="626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담당자</a:t>
              </a:r>
              <a:endParaRPr lang="en-US" altLang="ko-KR" sz="2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연락처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0" idx="3"/>
              <a:endCxn id="14" idx="1"/>
            </p:cNvCxnSpPr>
            <p:nvPr/>
          </p:nvCxnSpPr>
          <p:spPr>
            <a:xfrm flipV="1">
              <a:off x="5912393" y="3592192"/>
              <a:ext cx="221534" cy="4391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3"/>
              <a:endCxn id="15" idx="1"/>
            </p:cNvCxnSpPr>
            <p:nvPr/>
          </p:nvCxnSpPr>
          <p:spPr>
            <a:xfrm>
              <a:off x="5912393" y="3596584"/>
              <a:ext cx="221534" cy="74327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3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68760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감면장학금</a:t>
            </a:r>
            <a:r>
              <a:rPr lang="en-US" altLang="ko-KR" sz="3000" b="1" dirty="0" smtClean="0"/>
              <a:t>FDD</a:t>
            </a:r>
            <a:endParaRPr lang="ko-KR" altLang="en-US" sz="30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2389029" y="2708920"/>
            <a:ext cx="4724915" cy="2864717"/>
            <a:chOff x="2843808" y="1340768"/>
            <a:chExt cx="4724915" cy="2864717"/>
          </a:xfrm>
        </p:grpSpPr>
        <p:grpSp>
          <p:nvGrpSpPr>
            <p:cNvPr id="10" name="그룹 9"/>
            <p:cNvGrpSpPr/>
            <p:nvPr/>
          </p:nvGrpSpPr>
          <p:grpSpPr>
            <a:xfrm>
              <a:off x="2843808" y="1340768"/>
              <a:ext cx="4724915" cy="2864717"/>
              <a:chOff x="2634189" y="2111727"/>
              <a:chExt cx="4724915" cy="2864717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040185" y="3119840"/>
                <a:ext cx="1872208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32551" y="3254823"/>
                <a:ext cx="1656184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장학금번호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06976" y="2859389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신청기간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화살표 연결선 18"/>
              <p:cNvCxnSpPr>
                <a:stCxn id="16" idx="3"/>
                <a:endCxn id="18" idx="1"/>
              </p:cNvCxnSpPr>
              <p:nvPr/>
            </p:nvCxnSpPr>
            <p:spPr>
              <a:xfrm flipV="1">
                <a:off x="5912393" y="3172837"/>
                <a:ext cx="294583" cy="415055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6200425" y="3598266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지급일자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200425" y="4345928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직선 화살표 연결선 21"/>
              <p:cNvCxnSpPr>
                <a:stCxn id="16" idx="3"/>
                <a:endCxn id="20" idx="1"/>
              </p:cNvCxnSpPr>
              <p:nvPr/>
            </p:nvCxnSpPr>
            <p:spPr>
              <a:xfrm>
                <a:off x="5912393" y="3587892"/>
                <a:ext cx="288032" cy="323822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6" idx="3"/>
                <a:endCxn id="21" idx="1"/>
              </p:cNvCxnSpPr>
              <p:nvPr/>
            </p:nvCxnSpPr>
            <p:spPr>
              <a:xfrm>
                <a:off x="5912393" y="3587892"/>
                <a:ext cx="288032" cy="1071484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2640740" y="2111727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신청조건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634189" y="2850604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장학등급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634189" y="3598266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등록일자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640740" y="4349548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지급범위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200425" y="2119754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장학금액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직선 화살표 연결선 10"/>
            <p:cNvCxnSpPr>
              <a:stCxn id="16" idx="3"/>
              <a:endCxn id="28" idx="1"/>
            </p:cNvCxnSpPr>
            <p:nvPr/>
          </p:nvCxnSpPr>
          <p:spPr>
            <a:xfrm flipV="1">
              <a:off x="6122012" y="1662243"/>
              <a:ext cx="288032" cy="115469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16" idx="1"/>
              <a:endCxn id="24" idx="3"/>
            </p:cNvCxnSpPr>
            <p:nvPr/>
          </p:nvCxnSpPr>
          <p:spPr>
            <a:xfrm flipH="1" flipV="1">
              <a:off x="4002487" y="1654216"/>
              <a:ext cx="247317" cy="1162717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6" idx="1"/>
              <a:endCxn id="25" idx="3"/>
            </p:cNvCxnSpPr>
            <p:nvPr/>
          </p:nvCxnSpPr>
          <p:spPr>
            <a:xfrm flipH="1" flipV="1">
              <a:off x="3995936" y="2393093"/>
              <a:ext cx="253868" cy="42384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6" idx="1"/>
              <a:endCxn id="26" idx="3"/>
            </p:cNvCxnSpPr>
            <p:nvPr/>
          </p:nvCxnSpPr>
          <p:spPr>
            <a:xfrm flipH="1">
              <a:off x="3995936" y="2816933"/>
              <a:ext cx="253868" cy="32382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6" idx="1"/>
              <a:endCxn id="27" idx="3"/>
            </p:cNvCxnSpPr>
            <p:nvPr/>
          </p:nvCxnSpPr>
          <p:spPr>
            <a:xfrm flipH="1">
              <a:off x="4002487" y="2816933"/>
              <a:ext cx="247317" cy="1075104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5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61018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교외장학금</a:t>
            </a:r>
            <a:r>
              <a:rPr lang="en-US" altLang="ko-KR" sz="3000" b="1" dirty="0" smtClean="0"/>
              <a:t>FDD</a:t>
            </a:r>
            <a:endParaRPr lang="ko-KR" altLang="en-US" sz="30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2396154" y="2708920"/>
            <a:ext cx="4696126" cy="2864717"/>
            <a:chOff x="2843808" y="1340768"/>
            <a:chExt cx="4696126" cy="2864717"/>
          </a:xfrm>
        </p:grpSpPr>
        <p:grpSp>
          <p:nvGrpSpPr>
            <p:cNvPr id="10" name="그룹 9"/>
            <p:cNvGrpSpPr/>
            <p:nvPr/>
          </p:nvGrpSpPr>
          <p:grpSpPr>
            <a:xfrm>
              <a:off x="2843808" y="1340768"/>
              <a:ext cx="4696126" cy="2864717"/>
              <a:chOff x="2634189" y="2111727"/>
              <a:chExt cx="4696126" cy="2864717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040185" y="3119840"/>
                <a:ext cx="1872208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32551" y="3254823"/>
                <a:ext cx="1656184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장학금번호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178187" y="3297223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등록일자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화살표 연결선 18"/>
              <p:cNvCxnSpPr>
                <a:stCxn id="16" idx="3"/>
                <a:endCxn id="18" idx="1"/>
              </p:cNvCxnSpPr>
              <p:nvPr/>
            </p:nvCxnSpPr>
            <p:spPr>
              <a:xfrm>
                <a:off x="5912393" y="3587892"/>
                <a:ext cx="265794" cy="22779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6171636" y="4036100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신청조건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화살표 연결선 20"/>
              <p:cNvCxnSpPr>
                <a:stCxn id="16" idx="3"/>
                <a:endCxn id="20" idx="1"/>
              </p:cNvCxnSpPr>
              <p:nvPr/>
            </p:nvCxnSpPr>
            <p:spPr>
              <a:xfrm>
                <a:off x="5912393" y="3587892"/>
                <a:ext cx="259243" cy="761656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/>
              <p:cNvSpPr/>
              <p:nvPr/>
            </p:nvSpPr>
            <p:spPr>
              <a:xfrm>
                <a:off x="2640740" y="2111727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634189" y="2850604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장학금액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634189" y="3598266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신청기간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640740" y="4349548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지급일자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171636" y="2557588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지급범위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직선 화살표 연결선 10"/>
            <p:cNvCxnSpPr>
              <a:stCxn id="16" idx="3"/>
              <a:endCxn id="26" idx="1"/>
            </p:cNvCxnSpPr>
            <p:nvPr/>
          </p:nvCxnSpPr>
          <p:spPr>
            <a:xfrm flipV="1">
              <a:off x="6122012" y="2100077"/>
              <a:ext cx="259243" cy="71685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16" idx="1"/>
              <a:endCxn id="22" idx="3"/>
            </p:cNvCxnSpPr>
            <p:nvPr/>
          </p:nvCxnSpPr>
          <p:spPr>
            <a:xfrm flipH="1" flipV="1">
              <a:off x="4002487" y="1654216"/>
              <a:ext cx="247317" cy="1162717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6" idx="1"/>
              <a:endCxn id="23" idx="3"/>
            </p:cNvCxnSpPr>
            <p:nvPr/>
          </p:nvCxnSpPr>
          <p:spPr>
            <a:xfrm flipH="1" flipV="1">
              <a:off x="3995936" y="2393093"/>
              <a:ext cx="253868" cy="42384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6" idx="1"/>
              <a:endCxn id="24" idx="3"/>
            </p:cNvCxnSpPr>
            <p:nvPr/>
          </p:nvCxnSpPr>
          <p:spPr>
            <a:xfrm flipH="1">
              <a:off x="3995936" y="2816933"/>
              <a:ext cx="253868" cy="32382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6" idx="1"/>
              <a:endCxn id="25" idx="3"/>
            </p:cNvCxnSpPr>
            <p:nvPr/>
          </p:nvCxnSpPr>
          <p:spPr>
            <a:xfrm flipH="1">
              <a:off x="4002487" y="2816933"/>
              <a:ext cx="247317" cy="1075104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59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57157"/>
            <a:ext cx="280831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6000" b="1" dirty="0">
                <a:solidFill>
                  <a:srgbClr val="FEB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서울남산체 EB" pitchFamily="18" charset="-127"/>
              </a:rPr>
              <a:t>c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서울남산체 EB" pitchFamily="18" charset="-127"/>
              </a:rPr>
              <a:t>ontents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서울남산체 EB" pitchFamily="18" charset="-127"/>
            </a:endParaRPr>
          </a:p>
        </p:txBody>
      </p:sp>
      <p:sp>
        <p:nvSpPr>
          <p:cNvPr id="4" name="눈물 방울 3"/>
          <p:cNvSpPr/>
          <p:nvPr/>
        </p:nvSpPr>
        <p:spPr>
          <a:xfrm>
            <a:off x="683568" y="2708920"/>
            <a:ext cx="1152128" cy="1080120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2636912"/>
            <a:ext cx="1296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눈물 방울 5"/>
          <p:cNvSpPr/>
          <p:nvPr/>
        </p:nvSpPr>
        <p:spPr>
          <a:xfrm>
            <a:off x="683568" y="4581128"/>
            <a:ext cx="1152128" cy="1080120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4553252"/>
            <a:ext cx="1296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눈물 방울 7"/>
          <p:cNvSpPr/>
          <p:nvPr/>
        </p:nvSpPr>
        <p:spPr>
          <a:xfrm>
            <a:off x="6302625" y="2708920"/>
            <a:ext cx="1152128" cy="1080120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18649" y="2636912"/>
            <a:ext cx="1296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눈물 방울 9"/>
          <p:cNvSpPr/>
          <p:nvPr/>
        </p:nvSpPr>
        <p:spPr>
          <a:xfrm>
            <a:off x="3491880" y="4581128"/>
            <a:ext cx="1152128" cy="1080120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904" y="4509120"/>
            <a:ext cx="1296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544" y="1916832"/>
            <a:ext cx="8280920" cy="4464496"/>
          </a:xfrm>
          <a:prstGeom prst="rect">
            <a:avLst/>
          </a:prstGeom>
          <a:noFill/>
          <a:ln w="127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눈물 방울 16"/>
          <p:cNvSpPr/>
          <p:nvPr/>
        </p:nvSpPr>
        <p:spPr>
          <a:xfrm>
            <a:off x="3491880" y="2708920"/>
            <a:ext cx="1152128" cy="1080120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7904" y="2636912"/>
            <a:ext cx="1296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696" y="27826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주제 설명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4008" y="27826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개념적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설계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2320" y="278093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논리적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설계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465314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물리적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설계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008" y="45811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대표적인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스크립트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눈물 방울 18"/>
          <p:cNvSpPr/>
          <p:nvPr/>
        </p:nvSpPr>
        <p:spPr>
          <a:xfrm>
            <a:off x="6300192" y="4581128"/>
            <a:ext cx="1152128" cy="1080120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16216" y="4509120"/>
            <a:ext cx="1296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52320" y="47158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시연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61018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특별장학금</a:t>
            </a:r>
            <a:r>
              <a:rPr lang="en-US" altLang="ko-KR" sz="3000" b="1" dirty="0" smtClean="0"/>
              <a:t>FDD</a:t>
            </a:r>
            <a:endParaRPr lang="ko-KR" altLang="en-US" sz="30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417247" y="2708920"/>
            <a:ext cx="4696126" cy="2864717"/>
            <a:chOff x="2843808" y="1340768"/>
            <a:chExt cx="4696126" cy="2864717"/>
          </a:xfrm>
        </p:grpSpPr>
        <p:grpSp>
          <p:nvGrpSpPr>
            <p:cNvPr id="29" name="그룹 28"/>
            <p:cNvGrpSpPr/>
            <p:nvPr/>
          </p:nvGrpSpPr>
          <p:grpSpPr>
            <a:xfrm>
              <a:off x="2843808" y="1340768"/>
              <a:ext cx="4696126" cy="2864717"/>
              <a:chOff x="2634189" y="2111727"/>
              <a:chExt cx="4696126" cy="2864717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040185" y="3119840"/>
                <a:ext cx="1872208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132551" y="3254823"/>
                <a:ext cx="1656184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장학금번호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78187" y="3297223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장학금액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35" idx="3"/>
                <a:endCxn id="37" idx="1"/>
              </p:cNvCxnSpPr>
              <p:nvPr/>
            </p:nvCxnSpPr>
            <p:spPr>
              <a:xfrm>
                <a:off x="5912393" y="3587892"/>
                <a:ext cx="265794" cy="22779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6171636" y="4036100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신청기간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화살표 연결선 39"/>
              <p:cNvCxnSpPr>
                <a:stCxn id="35" idx="3"/>
                <a:endCxn id="39" idx="1"/>
              </p:cNvCxnSpPr>
              <p:nvPr/>
            </p:nvCxnSpPr>
            <p:spPr>
              <a:xfrm>
                <a:off x="5912393" y="3587892"/>
                <a:ext cx="259243" cy="761656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>
                <a:off x="2640740" y="2111727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634189" y="2850604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지급일자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634189" y="3598266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신청조건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640740" y="4349548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등록일자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171636" y="2557588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장학금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직선 화살표 연결선 29"/>
            <p:cNvCxnSpPr>
              <a:stCxn id="35" idx="3"/>
              <a:endCxn id="45" idx="1"/>
            </p:cNvCxnSpPr>
            <p:nvPr/>
          </p:nvCxnSpPr>
          <p:spPr>
            <a:xfrm flipV="1">
              <a:off x="6122012" y="2100077"/>
              <a:ext cx="259243" cy="71685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35" idx="1"/>
              <a:endCxn id="41" idx="3"/>
            </p:cNvCxnSpPr>
            <p:nvPr/>
          </p:nvCxnSpPr>
          <p:spPr>
            <a:xfrm flipH="1" flipV="1">
              <a:off x="4002487" y="1654216"/>
              <a:ext cx="247317" cy="1162717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35" idx="1"/>
              <a:endCxn id="42" idx="3"/>
            </p:cNvCxnSpPr>
            <p:nvPr/>
          </p:nvCxnSpPr>
          <p:spPr>
            <a:xfrm flipH="1" flipV="1">
              <a:off x="3995936" y="2393093"/>
              <a:ext cx="253868" cy="42384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35" idx="1"/>
              <a:endCxn id="43" idx="3"/>
            </p:cNvCxnSpPr>
            <p:nvPr/>
          </p:nvCxnSpPr>
          <p:spPr>
            <a:xfrm flipH="1">
              <a:off x="3995936" y="2816933"/>
              <a:ext cx="253868" cy="32382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5" idx="1"/>
              <a:endCxn id="44" idx="3"/>
            </p:cNvCxnSpPr>
            <p:nvPr/>
          </p:nvCxnSpPr>
          <p:spPr>
            <a:xfrm flipH="1">
              <a:off x="4002487" y="2816933"/>
              <a:ext cx="247317" cy="1075104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93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61018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근로장학금</a:t>
            </a:r>
            <a:r>
              <a:rPr lang="en-US" altLang="ko-KR" sz="3000" b="1" dirty="0" smtClean="0"/>
              <a:t>FDD</a:t>
            </a:r>
            <a:endParaRPr lang="ko-KR" altLang="en-US" sz="30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396154" y="2708920"/>
            <a:ext cx="4696126" cy="2864717"/>
            <a:chOff x="2843808" y="1340768"/>
            <a:chExt cx="4696126" cy="2864717"/>
          </a:xfrm>
        </p:grpSpPr>
        <p:grpSp>
          <p:nvGrpSpPr>
            <p:cNvPr id="28" name="그룹 27"/>
            <p:cNvGrpSpPr/>
            <p:nvPr/>
          </p:nvGrpSpPr>
          <p:grpSpPr>
            <a:xfrm>
              <a:off x="2843808" y="1340768"/>
              <a:ext cx="4696126" cy="2864717"/>
              <a:chOff x="2634189" y="2111727"/>
              <a:chExt cx="4696126" cy="286471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040185" y="3119840"/>
                <a:ext cx="1872208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132551" y="3254823"/>
                <a:ext cx="1656184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장학금번호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178187" y="3297223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근로시간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34" idx="3"/>
                <a:endCxn id="36" idx="1"/>
              </p:cNvCxnSpPr>
              <p:nvPr/>
            </p:nvCxnSpPr>
            <p:spPr>
              <a:xfrm>
                <a:off x="5912393" y="3587892"/>
                <a:ext cx="265794" cy="22779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6171636" y="4036100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등록일자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직선 화살표 연결선 38"/>
              <p:cNvCxnSpPr>
                <a:stCxn id="34" idx="3"/>
                <a:endCxn id="38" idx="1"/>
              </p:cNvCxnSpPr>
              <p:nvPr/>
            </p:nvCxnSpPr>
            <p:spPr>
              <a:xfrm>
                <a:off x="5912393" y="3587892"/>
                <a:ext cx="259243" cy="761656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640740" y="2111727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근무부서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634189" y="2850604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직무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634189" y="3598266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신청기간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640740" y="4349548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시급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171636" y="2557588"/>
                <a:ext cx="1152128" cy="626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필요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소득분위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직선 화살표 연결선 28"/>
            <p:cNvCxnSpPr>
              <a:stCxn id="34" idx="3"/>
              <a:endCxn id="44" idx="1"/>
            </p:cNvCxnSpPr>
            <p:nvPr/>
          </p:nvCxnSpPr>
          <p:spPr>
            <a:xfrm flipV="1">
              <a:off x="6122012" y="2100077"/>
              <a:ext cx="259243" cy="71685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34" idx="1"/>
              <a:endCxn id="40" idx="3"/>
            </p:cNvCxnSpPr>
            <p:nvPr/>
          </p:nvCxnSpPr>
          <p:spPr>
            <a:xfrm flipH="1" flipV="1">
              <a:off x="4002487" y="1654216"/>
              <a:ext cx="247317" cy="1162717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34" idx="1"/>
              <a:endCxn id="41" idx="3"/>
            </p:cNvCxnSpPr>
            <p:nvPr/>
          </p:nvCxnSpPr>
          <p:spPr>
            <a:xfrm flipH="1" flipV="1">
              <a:off x="3995936" y="2393093"/>
              <a:ext cx="253868" cy="42384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34" idx="1"/>
              <a:endCxn id="42" idx="3"/>
            </p:cNvCxnSpPr>
            <p:nvPr/>
          </p:nvCxnSpPr>
          <p:spPr>
            <a:xfrm flipH="1">
              <a:off x="3995936" y="2816933"/>
              <a:ext cx="253868" cy="32382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34" idx="1"/>
              <a:endCxn id="43" idx="3"/>
            </p:cNvCxnSpPr>
            <p:nvPr/>
          </p:nvCxnSpPr>
          <p:spPr>
            <a:xfrm flipH="1">
              <a:off x="4002487" y="2816933"/>
              <a:ext cx="247317" cy="1075104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6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861" y="1236857"/>
            <a:ext cx="52565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감면장학</a:t>
            </a:r>
            <a:r>
              <a:rPr lang="ko-KR" altLang="en-US" sz="2500" b="1" dirty="0" smtClean="0"/>
              <a:t> 추천하다 </a:t>
            </a:r>
            <a:r>
              <a:rPr lang="en-US" altLang="ko-KR" sz="2500" b="1" dirty="0" smtClean="0"/>
              <a:t>FDD</a:t>
            </a:r>
          </a:p>
          <a:p>
            <a:r>
              <a:rPr lang="ko-KR" altLang="en-US" sz="2500" b="1" dirty="0" err="1" smtClean="0"/>
              <a:t>특별장학</a:t>
            </a:r>
            <a:r>
              <a:rPr lang="ko-KR" altLang="en-US" sz="2500" b="1" dirty="0" smtClean="0"/>
              <a:t> 추천하다 </a:t>
            </a:r>
            <a:r>
              <a:rPr lang="en-US" altLang="ko-KR" sz="2500" b="1" dirty="0" smtClean="0"/>
              <a:t>FDD</a:t>
            </a:r>
          </a:p>
          <a:p>
            <a:r>
              <a:rPr lang="ko-KR" altLang="en-US" sz="2500" b="1" dirty="0" err="1" smtClean="0"/>
              <a:t>교외장학</a:t>
            </a:r>
            <a:r>
              <a:rPr lang="ko-KR" altLang="en-US" sz="2500" b="1" dirty="0" smtClean="0"/>
              <a:t> 추천하다 </a:t>
            </a:r>
            <a:r>
              <a:rPr lang="en-US" altLang="ko-KR" sz="2500" b="1" dirty="0" smtClean="0"/>
              <a:t>FDD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11760" y="3366646"/>
            <a:ext cx="3836787" cy="2060328"/>
            <a:chOff x="2411760" y="3366646"/>
            <a:chExt cx="3836787" cy="2060328"/>
          </a:xfrm>
        </p:grpSpPr>
        <p:grpSp>
          <p:nvGrpSpPr>
            <p:cNvPr id="22" name="그룹 21"/>
            <p:cNvGrpSpPr/>
            <p:nvPr/>
          </p:nvGrpSpPr>
          <p:grpSpPr>
            <a:xfrm>
              <a:off x="2411760" y="3366646"/>
              <a:ext cx="3836787" cy="2060328"/>
              <a:chOff x="2843808" y="1972228"/>
              <a:chExt cx="3404739" cy="2060328"/>
            </a:xfrm>
            <a:solidFill>
              <a:schemeClr val="bg1"/>
            </a:solidFill>
          </p:grpSpPr>
          <p:sp>
            <p:nvSpPr>
              <p:cNvPr id="23" name="직사각형 22"/>
              <p:cNvSpPr/>
              <p:nvPr/>
            </p:nvSpPr>
            <p:spPr>
              <a:xfrm>
                <a:off x="2843808" y="2060848"/>
                <a:ext cx="1872208" cy="187220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971607" y="2241906"/>
                <a:ext cx="1597484" cy="64807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학번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(FK)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096419" y="2683504"/>
                <a:ext cx="1152128" cy="6268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수령여부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화살표 연결선 25"/>
              <p:cNvCxnSpPr>
                <a:stCxn id="23" idx="3"/>
                <a:endCxn id="25" idx="1"/>
              </p:cNvCxnSpPr>
              <p:nvPr/>
            </p:nvCxnSpPr>
            <p:spPr>
              <a:xfrm>
                <a:off x="4716016" y="2996952"/>
                <a:ext cx="380403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2971608" y="3071036"/>
                <a:ext cx="1597483" cy="64807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장학금번호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(FK)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96419" y="1972228"/>
                <a:ext cx="1152128" cy="6268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신청일자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096418" y="3405660"/>
                <a:ext cx="1152128" cy="6268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신청여부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직선 화살표 연결선 16"/>
            <p:cNvCxnSpPr>
              <a:stCxn id="23" idx="3"/>
              <a:endCxn id="16" idx="1"/>
            </p:cNvCxnSpPr>
            <p:nvPr/>
          </p:nvCxnSpPr>
          <p:spPr>
            <a:xfrm>
              <a:off x="4521544" y="4391370"/>
              <a:ext cx="428673" cy="72215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23" idx="3"/>
              <a:endCxn id="15" idx="1"/>
            </p:cNvCxnSpPr>
            <p:nvPr/>
          </p:nvCxnSpPr>
          <p:spPr>
            <a:xfrm flipV="1">
              <a:off x="4521544" y="3680094"/>
              <a:ext cx="428674" cy="711276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962" y="1318265"/>
            <a:ext cx="5256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근로장학</a:t>
            </a:r>
            <a:r>
              <a:rPr lang="ko-KR" altLang="en-US" sz="2500" b="1" dirty="0" smtClean="0"/>
              <a:t> 추천하다 </a:t>
            </a:r>
            <a:r>
              <a:rPr lang="en-US" altLang="ko-KR" sz="2500" b="1" dirty="0" smtClean="0"/>
              <a:t>FDD</a:t>
            </a:r>
            <a:endParaRPr lang="ko-KR" altLang="en-US" sz="25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11760" y="3455266"/>
            <a:ext cx="3836786" cy="1872208"/>
            <a:chOff x="2411760" y="3455266"/>
            <a:chExt cx="3836786" cy="1872208"/>
          </a:xfrm>
        </p:grpSpPr>
        <p:grpSp>
          <p:nvGrpSpPr>
            <p:cNvPr id="22" name="그룹 21"/>
            <p:cNvGrpSpPr/>
            <p:nvPr/>
          </p:nvGrpSpPr>
          <p:grpSpPr>
            <a:xfrm>
              <a:off x="2411760" y="3455266"/>
              <a:ext cx="3836786" cy="1872208"/>
              <a:chOff x="2843808" y="2060848"/>
              <a:chExt cx="3404738" cy="1872208"/>
            </a:xfrm>
            <a:solidFill>
              <a:schemeClr val="bg1"/>
            </a:solidFill>
          </p:grpSpPr>
          <p:sp>
            <p:nvSpPr>
              <p:cNvPr id="23" name="직사각형 22"/>
              <p:cNvSpPr/>
              <p:nvPr/>
            </p:nvSpPr>
            <p:spPr>
              <a:xfrm>
                <a:off x="2843808" y="2060848"/>
                <a:ext cx="1872208" cy="187220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971607" y="2241906"/>
                <a:ext cx="1597484" cy="64807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학번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(FK)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096418" y="2207156"/>
                <a:ext cx="1152128" cy="6268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신청일자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화살표 연결선 25"/>
              <p:cNvCxnSpPr>
                <a:stCxn id="23" idx="3"/>
                <a:endCxn id="25" idx="1"/>
              </p:cNvCxnSpPr>
              <p:nvPr/>
            </p:nvCxnSpPr>
            <p:spPr>
              <a:xfrm flipV="1">
                <a:off x="4716016" y="2520604"/>
                <a:ext cx="380402" cy="47634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2971608" y="3071036"/>
                <a:ext cx="1597483" cy="64807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장학금번호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(FK)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096418" y="3022023"/>
                <a:ext cx="1152128" cy="6268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신청여부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직선 화살표 연결선 17"/>
            <p:cNvCxnSpPr>
              <a:stCxn id="23" idx="3"/>
              <a:endCxn id="16" idx="1"/>
            </p:cNvCxnSpPr>
            <p:nvPr/>
          </p:nvCxnSpPr>
          <p:spPr>
            <a:xfrm>
              <a:off x="4521544" y="4391370"/>
              <a:ext cx="428673" cy="338519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44043"/>
              </p:ext>
            </p:extLst>
          </p:nvPr>
        </p:nvGraphicFramePr>
        <p:xfrm>
          <a:off x="611560" y="853962"/>
          <a:ext cx="7920880" cy="5513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286">
                  <a:extLst>
                    <a:ext uri="{9D8B030D-6E8A-4147-A177-3AD203B41FA5}">
                      <a16:colId xmlns:a16="http://schemas.microsoft.com/office/drawing/2014/main" val="631295053"/>
                    </a:ext>
                  </a:extLst>
                </a:gridCol>
                <a:gridCol w="1514286">
                  <a:extLst>
                    <a:ext uri="{9D8B030D-6E8A-4147-A177-3AD203B41FA5}">
                      <a16:colId xmlns:a16="http://schemas.microsoft.com/office/drawing/2014/main" val="951622521"/>
                    </a:ext>
                  </a:extLst>
                </a:gridCol>
                <a:gridCol w="4892308">
                  <a:extLst>
                    <a:ext uri="{9D8B030D-6E8A-4147-A177-3AD203B41FA5}">
                      <a16:colId xmlns:a16="http://schemas.microsoft.com/office/drawing/2014/main" val="251376389"/>
                    </a:ext>
                  </a:extLst>
                </a:gridCol>
              </a:tblGrid>
              <a:tr h="354898">
                <a:tc rowSpan="14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 smtClean="0">
                          <a:latin typeface="+mj-lt"/>
                        </a:rPr>
                        <a:t>정규화 후</a:t>
                      </a:r>
                      <a:endParaRPr lang="en-US" altLang="ko-KR" sz="1600" b="1" dirty="0" smtClean="0">
                        <a:latin typeface="+mj-lt"/>
                      </a:endParaRPr>
                    </a:p>
                    <a:p>
                      <a:pPr lvl="0" algn="ctr" latinLnBrk="1"/>
                      <a:r>
                        <a:rPr lang="ko-KR" altLang="en-US" sz="1600" b="1" dirty="0" smtClean="0">
                          <a:latin typeface="+mj-lt"/>
                        </a:rPr>
                        <a:t>최종 </a:t>
                      </a:r>
                      <a:r>
                        <a:rPr lang="ko-KR" altLang="en-US" sz="1600" b="1" dirty="0" err="1" smtClean="0">
                          <a:latin typeface="+mj-lt"/>
                        </a:rPr>
                        <a:t>릴레이션</a:t>
                      </a:r>
                      <a:endParaRPr lang="en-US" altLang="ko-KR" sz="1600" b="1" dirty="0" smtClean="0">
                        <a:latin typeface="+mj-lt"/>
                      </a:endParaRPr>
                    </a:p>
                    <a:p>
                      <a:pPr lvl="0" algn="ctr" latinLnBrk="1"/>
                      <a:r>
                        <a:rPr lang="ko-KR" altLang="en-US" sz="1600" b="1" dirty="0" smtClean="0">
                          <a:latin typeface="+mj-lt"/>
                        </a:rPr>
                        <a:t>스키마</a:t>
                      </a:r>
                      <a:endParaRPr lang="ko-KR" altLang="en-US" sz="1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lt"/>
                        </a:rPr>
                        <a:t>개체 및 관계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latin typeface="+mj-lt"/>
                        </a:rPr>
                        <a:t>릴레이션</a:t>
                      </a:r>
                      <a:r>
                        <a:rPr lang="ko-KR" altLang="en-US" sz="1200" b="1" dirty="0" smtClean="0">
                          <a:latin typeface="+mj-lt"/>
                        </a:rPr>
                        <a:t> 스키마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14"/>
                  </a:ext>
                </a:extLst>
              </a:tr>
              <a:tr h="35489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회원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77275"/>
                  </a:ext>
                </a:extLst>
              </a:tr>
              <a:tr h="45327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개인정보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dotted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소득분위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이수학기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계좌번호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주간근로시간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누적봉사시간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92368"/>
                  </a:ext>
                </a:extLst>
              </a:tr>
              <a:tr h="35489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과목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dotted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이과목코드</a:t>
                      </a:r>
                      <a:r>
                        <a:rPr lang="en-US" altLang="ko-KR" sz="120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과목이름</a:t>
                      </a:r>
                      <a:r>
                        <a:rPr lang="en-US" altLang="ko-KR" sz="120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과목분류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05174"/>
                  </a:ext>
                </a:extLst>
              </a:tr>
              <a:tr h="35489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성적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u="sng" dirty="0" smtClean="0"/>
                        <a:t>학번</a:t>
                      </a:r>
                      <a:r>
                        <a:rPr lang="en-US" altLang="ko-KR" sz="1200" u="sng" dirty="0" smtClean="0"/>
                        <a:t>(FK),</a:t>
                      </a:r>
                      <a:r>
                        <a:rPr lang="en-US" altLang="ko-KR" sz="1200" u="sng" baseline="0" dirty="0" smtClean="0"/>
                        <a:t> </a:t>
                      </a:r>
                      <a:r>
                        <a:rPr lang="ko-KR" altLang="en-US" sz="1200" u="sng" baseline="0" dirty="0" err="1" smtClean="0"/>
                        <a:t>과목코드</a:t>
                      </a:r>
                      <a:r>
                        <a:rPr lang="en-US" altLang="ko-KR" sz="1200" u="sng" baseline="0" dirty="0" smtClean="0"/>
                        <a:t>(FK)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과목성적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5040"/>
                  </a:ext>
                </a:extLst>
              </a:tr>
              <a:tr h="35489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장학단체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단체명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사이트 주소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담당자 연락처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98011"/>
                  </a:ext>
                </a:extLst>
              </a:tr>
              <a:tr h="45327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감면장학금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장학금액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장학등급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신청기간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지급범위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등록일자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신청조건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77720"/>
                  </a:ext>
                </a:extLst>
              </a:tr>
              <a:tr h="45327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교외장학금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장학금액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신청기간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지급범위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등록일자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신청조건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83256"/>
                  </a:ext>
                </a:extLst>
              </a:tr>
              <a:tr h="45327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근로장학금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근무부서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직무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신청기간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시급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필요소득분위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근로시간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등록일자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83397"/>
                  </a:ext>
                </a:extLst>
              </a:tr>
              <a:tr h="45327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특별장학금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장학금액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신청기간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신청조건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등록일자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장학등급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사업자번호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417579"/>
                  </a:ext>
                </a:extLst>
              </a:tr>
              <a:tr h="35489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감면장학</a:t>
                      </a:r>
                      <a:r>
                        <a:rPr lang="ko-KR" altLang="en-US" sz="1200" dirty="0" smtClean="0">
                          <a:latin typeface="+mj-lt"/>
                        </a:rPr>
                        <a:t> 추천하다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 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신청여부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수령여부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48214"/>
                  </a:ext>
                </a:extLst>
              </a:tr>
              <a:tr h="35489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근로장학</a:t>
                      </a:r>
                      <a:r>
                        <a:rPr lang="ko-KR" altLang="en-US" sz="1200" dirty="0" smtClean="0">
                          <a:latin typeface="+mj-lt"/>
                        </a:rPr>
                        <a:t> 추천하다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 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신청여부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90367"/>
                  </a:ext>
                </a:extLst>
              </a:tr>
              <a:tr h="35489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특별장학</a:t>
                      </a:r>
                      <a:r>
                        <a:rPr lang="ko-KR" altLang="en-US" sz="1200" dirty="0" smtClean="0">
                          <a:latin typeface="+mj-lt"/>
                        </a:rPr>
                        <a:t> 추천하다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 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신청여부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수령여부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2795"/>
                  </a:ext>
                </a:extLst>
              </a:tr>
              <a:tr h="38814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j-lt"/>
                        </a:rPr>
                        <a:t>교외장학</a:t>
                      </a:r>
                      <a:r>
                        <a:rPr lang="ko-KR" altLang="en-US" sz="1200" dirty="0" smtClean="0">
                          <a:latin typeface="+mj-lt"/>
                        </a:rPr>
                        <a:t> 추천하다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학번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 </a:t>
                      </a:r>
                      <a:r>
                        <a:rPr lang="en-US" altLang="ko-KR" sz="1200" u="sng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장학금번호</a:t>
                      </a:r>
                      <a:r>
                        <a:rPr lang="en-US" altLang="ko-KR" sz="1200" u="sng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(FK),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신청여부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수령여부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신청일자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42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3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75748"/>
              </p:ext>
            </p:extLst>
          </p:nvPr>
        </p:nvGraphicFramePr>
        <p:xfrm>
          <a:off x="611563" y="1221904"/>
          <a:ext cx="7920881" cy="5159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63129505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95162252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1376389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1332080435"/>
                    </a:ext>
                  </a:extLst>
                </a:gridCol>
              </a:tblGrid>
              <a:tr h="429952">
                <a:tc rowSpan="1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 smtClean="0">
                          <a:latin typeface="+mj-lt"/>
                        </a:rPr>
                        <a:t>무결성</a:t>
                      </a:r>
                      <a:endParaRPr lang="en-US" altLang="ko-KR" sz="1600" b="1" dirty="0" smtClean="0">
                        <a:latin typeface="+mj-lt"/>
                      </a:endParaRPr>
                    </a:p>
                    <a:p>
                      <a:pPr lvl="0" algn="ctr" latinLnBrk="1"/>
                      <a:r>
                        <a:rPr lang="ko-KR" altLang="en-US" sz="1600" b="1" dirty="0" smtClean="0">
                          <a:latin typeface="+mj-lt"/>
                        </a:rPr>
                        <a:t>제약조건</a:t>
                      </a:r>
                      <a:endParaRPr lang="ko-KR" altLang="en-US" sz="1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lt"/>
                        </a:rPr>
                        <a:t>제약조건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lt"/>
                        </a:rPr>
                        <a:t>제약 유형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lt"/>
                        </a:rPr>
                        <a:t>관련 </a:t>
                      </a:r>
                      <a:r>
                        <a:rPr lang="ko-KR" altLang="en-US" sz="1200" b="1" dirty="0" err="1" smtClean="0">
                          <a:latin typeface="+mj-lt"/>
                        </a:rPr>
                        <a:t>릴레이션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14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장학단체명은 널 값을 가질 수 없다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장학단체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77275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소득분위는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1~10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까지의 값을 가질 수 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92368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과목성적은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 A+, B, B+, C, C+, D, D+, F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값을 가진다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과목성적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25040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장학단체명은 유일한 값을 가져야 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장학단체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79801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장학단체의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담당자 연락처는 유일한 값을 가져야 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장학단체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77720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주간근로시간은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넘길 수 없다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83256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계좌번호는 유일한 값을 가져야 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83397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사이트 주소는 유일한 값을 가져야 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장학단체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417579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학기는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1~8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값이나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초과학기의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값을 가진다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48214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시급은 최저시급보다 많아야 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근로장학금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90367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신청여부는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값만을 가진다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추천하다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279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477833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3) </a:t>
            </a:r>
            <a:r>
              <a:rPr lang="ko-KR" altLang="en-US" sz="2200" b="1" dirty="0" smtClean="0">
                <a:latin typeface="+mj-lt"/>
              </a:rPr>
              <a:t>무결성 제약조건</a:t>
            </a:r>
            <a:endParaRPr lang="ko-KR" alt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04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0"/>
            <a:ext cx="3203848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107504" y="-27384"/>
            <a:ext cx="3312368" cy="6858000"/>
          </a:xfrm>
          <a:prstGeom prst="homePlate">
            <a:avLst/>
          </a:prstGeom>
          <a:solidFill>
            <a:srgbClr val="353535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눈물 방울 6"/>
          <p:cNvSpPr/>
          <p:nvPr/>
        </p:nvSpPr>
        <p:spPr>
          <a:xfrm>
            <a:off x="827584" y="1988839"/>
            <a:ext cx="1584176" cy="1485165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153" y="1904344"/>
            <a:ext cx="1684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1991162"/>
            <a:ext cx="595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물리적 설계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411191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내부 스키마</a:t>
            </a: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arenR"/>
            </a:pP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인덱스 정의서</a:t>
            </a: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0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76672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lt"/>
              </a:rPr>
              <a:t>1) </a:t>
            </a:r>
            <a:r>
              <a:rPr lang="ko-KR" altLang="en-US" sz="3000" b="1" dirty="0" smtClean="0">
                <a:latin typeface="+mj-lt"/>
              </a:rPr>
              <a:t>내부 스키마</a:t>
            </a:r>
            <a:endParaRPr lang="ko-KR" altLang="en-US" sz="3000" b="1" dirty="0">
              <a:latin typeface="+mj-l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53188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1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1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82050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전공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전공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소득분위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소득분위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CHECK(1&lt;=</a:t>
                      </a:r>
                      <a:r>
                        <a:rPr lang="ko-KR" altLang="en-US" sz="1000" dirty="0" err="1" smtClean="0"/>
                        <a:t>소득분위</a:t>
                      </a:r>
                      <a:r>
                        <a:rPr lang="en-US" altLang="ko-KR" sz="1000" dirty="0" smtClean="0"/>
                        <a:t>&lt;=10)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계좌번호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계좌번호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UNIQUE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누적봉사시간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봉사시간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주간근로시간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근로시간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CHECK(&lt;=10)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이수학기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이수학기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CHECK(1&lt;=</a:t>
                      </a:r>
                      <a:r>
                        <a:rPr lang="ko-KR" altLang="en-US" sz="1000" dirty="0" smtClean="0"/>
                        <a:t>이수학기</a:t>
                      </a:r>
                      <a:r>
                        <a:rPr lang="en-US" altLang="ko-KR" sz="1000" dirty="0" smtClean="0"/>
                        <a:t>&lt;=8 OR</a:t>
                      </a:r>
                      <a:r>
                        <a:rPr lang="en-US" altLang="ko-KR" sz="1000" baseline="0" dirty="0" smtClean="0"/>
                        <a:t> ‘</a:t>
                      </a:r>
                      <a:r>
                        <a:rPr lang="ko-KR" altLang="en-US" sz="1000" baseline="0" dirty="0" err="1" smtClean="0"/>
                        <a:t>초과학기</a:t>
                      </a:r>
                      <a:r>
                        <a:rPr lang="en-US" altLang="ko-KR" sz="1000" baseline="0" dirty="0" smtClean="0"/>
                        <a:t>’)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1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5266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단체명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단체명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UNIQUE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사이트주소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사이트주소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UNIQUE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담당자연락처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담당자연락처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VHARCHAR2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UNIQUE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1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장학단체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0"/>
            <a:ext cx="3203848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107504" y="-27384"/>
            <a:ext cx="3312368" cy="6858000"/>
          </a:xfrm>
          <a:prstGeom prst="homePlate">
            <a:avLst/>
          </a:prstGeom>
          <a:solidFill>
            <a:srgbClr val="353535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눈물 방울 6"/>
          <p:cNvSpPr/>
          <p:nvPr/>
        </p:nvSpPr>
        <p:spPr>
          <a:xfrm>
            <a:off x="827584" y="1988839"/>
            <a:ext cx="1584176" cy="1485165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153" y="1904344"/>
            <a:ext cx="1684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1991162"/>
            <a:ext cx="595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주제 </a:t>
            </a:r>
            <a:r>
              <a:rPr lang="ko-KR" altLang="en-US" sz="5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1920" y="411191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목적 및 필요성</a:t>
            </a: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4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39022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과목분류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과목분류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1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과목구분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4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12535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과목성적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전공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CHECK(</a:t>
                      </a:r>
                      <a:r>
                        <a:rPr lang="ko-KR" altLang="en-US" sz="1000" dirty="0" smtClean="0"/>
                        <a:t>과목성적 </a:t>
                      </a:r>
                      <a:r>
                        <a:rPr lang="en-US" altLang="ko-KR" sz="1000" dirty="0" smtClean="0"/>
                        <a:t>= A, A+, B, B+, C, C+, D, D+, F)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1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2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62608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VERCHAR2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VERCHAR2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장학등급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장학등급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VERCHAR2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VERCHAR2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VERCHAR2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VERCHAR2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VERCHAR2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1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감면장학금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1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81072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등록일자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1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교외장학금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0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65059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장학등급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장학등급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지급일자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1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특별장학금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32063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근로부서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부서이름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직무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직무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신청기간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시급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지급액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CHECK(&gt;=</a:t>
                      </a:r>
                      <a:r>
                        <a:rPr lang="ko-KR" altLang="en-US" sz="1000" dirty="0" smtClean="0"/>
                        <a:t>최저시급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필요소득분위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소득분위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근로시간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근로시간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1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근로장학금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6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75338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신청여부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신청여부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CHECK( = ‘Y’ OR</a:t>
                      </a:r>
                      <a:r>
                        <a:rPr lang="en-US" altLang="ko-KR" sz="1000" baseline="0" dirty="0" smtClean="0"/>
                        <a:t> ‘N’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신청일자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신청일자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수령여부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수령여부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감면장학</a:t>
            </a:r>
            <a:r>
              <a:rPr lang="ko-KR" altLang="en-US" dirty="0" smtClean="0"/>
              <a:t> 추천하다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58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44701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신청여부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신청여부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CHECK( = ‘Y’ OR</a:t>
                      </a:r>
                      <a:r>
                        <a:rPr lang="en-US" altLang="ko-KR" sz="1000" baseline="0" dirty="0" smtClean="0"/>
                        <a:t> ‘N’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신청일자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신청일자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수령여부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수령여부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교외장학</a:t>
            </a:r>
            <a:r>
              <a:rPr lang="ko-KR" altLang="en-US" dirty="0" smtClean="0"/>
              <a:t> 추천하다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4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50119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신청여부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신청여부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CHECK( = ‘Y’ OR</a:t>
                      </a:r>
                      <a:r>
                        <a:rPr lang="en-US" altLang="ko-KR" sz="1000" baseline="0" dirty="0" smtClean="0"/>
                        <a:t> ‘N’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신청일자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신청일자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수령여부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수령여부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특별장학</a:t>
            </a:r>
            <a:r>
              <a:rPr lang="ko-KR" altLang="en-US" dirty="0" smtClean="0"/>
              <a:t> 추천하다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355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스키마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테이블구조명세서</a:t>
            </a:r>
            <a:r>
              <a:rPr lang="en-US" altLang="ko-KR" dirty="0">
                <a:solidFill>
                  <a:schemeClr val="bg1"/>
                </a:solidFill>
              </a:rPr>
              <a:t>)…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55170"/>
              </p:ext>
            </p:extLst>
          </p:nvPr>
        </p:nvGraphicFramePr>
        <p:xfrm>
          <a:off x="155848" y="1341760"/>
          <a:ext cx="8832303" cy="522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컬럼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데이터타입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디폴트값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학번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장학금번호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PK, FK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신청여부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신청여부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CHECK( = ‘Y’ OR</a:t>
                      </a:r>
                      <a:r>
                        <a:rPr lang="en-US" altLang="ko-KR" sz="1000" baseline="0" dirty="0" smtClean="0"/>
                        <a:t> ‘N’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신청일자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신청일자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96845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근로장학</a:t>
            </a:r>
            <a:r>
              <a:rPr lang="ko-KR" altLang="en-US" dirty="0" smtClean="0"/>
              <a:t> 추천하다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5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주제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1499206317"/>
              </p:ext>
            </p:extLst>
          </p:nvPr>
        </p:nvGraphicFramePr>
        <p:xfrm>
          <a:off x="971600" y="2276872"/>
          <a:ext cx="684076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88740" y="1845985"/>
            <a:ext cx="6966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200" b="1" dirty="0"/>
              <a:t>지원자격은 충족되지만 장학금을 신청하지 못한 경험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78134" y="347722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YES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52.4%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1760" y="347722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47.6%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02" y="787762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lt"/>
              </a:rPr>
              <a:t>1) </a:t>
            </a:r>
            <a:r>
              <a:rPr lang="ko-KR" altLang="en-US" sz="3000" b="1" dirty="0" smtClean="0">
                <a:latin typeface="+mj-lt"/>
              </a:rPr>
              <a:t>개요</a:t>
            </a:r>
            <a:endParaRPr lang="ko-KR" altLang="en-US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354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 설계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44458"/>
              </p:ext>
            </p:extLst>
          </p:nvPr>
        </p:nvGraphicFramePr>
        <p:xfrm>
          <a:off x="660030" y="2411596"/>
          <a:ext cx="7724178" cy="2457564"/>
        </p:xfrm>
        <a:graphic>
          <a:graphicData uri="http://schemas.openxmlformats.org/drawingml/2006/table">
            <a:tbl>
              <a:tblPr/>
              <a:tblGrid>
                <a:gridCol w="750724">
                  <a:extLst>
                    <a:ext uri="{9D8B030D-6E8A-4147-A177-3AD203B41FA5}">
                      <a16:colId xmlns:a16="http://schemas.microsoft.com/office/drawing/2014/main" val="2124761315"/>
                    </a:ext>
                  </a:extLst>
                </a:gridCol>
                <a:gridCol w="844318">
                  <a:extLst>
                    <a:ext uri="{9D8B030D-6E8A-4147-A177-3AD203B41FA5}">
                      <a16:colId xmlns:a16="http://schemas.microsoft.com/office/drawing/2014/main" val="679638205"/>
                    </a:ext>
                  </a:extLst>
                </a:gridCol>
                <a:gridCol w="844318">
                  <a:extLst>
                    <a:ext uri="{9D8B030D-6E8A-4147-A177-3AD203B41FA5}">
                      <a16:colId xmlns:a16="http://schemas.microsoft.com/office/drawing/2014/main" val="2915316251"/>
                    </a:ext>
                  </a:extLst>
                </a:gridCol>
                <a:gridCol w="896546">
                  <a:extLst>
                    <a:ext uri="{9D8B030D-6E8A-4147-A177-3AD203B41FA5}">
                      <a16:colId xmlns:a16="http://schemas.microsoft.com/office/drawing/2014/main" val="1659706409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387657266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87360661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728126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937101441"/>
                    </a:ext>
                  </a:extLst>
                </a:gridCol>
                <a:gridCol w="643856">
                  <a:extLst>
                    <a:ext uri="{9D8B030D-6E8A-4147-A177-3AD203B41FA5}">
                      <a16:colId xmlns:a16="http://schemas.microsoft.com/office/drawing/2014/main" val="827161706"/>
                    </a:ext>
                  </a:extLst>
                </a:gridCol>
              </a:tblGrid>
              <a:tr h="819188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dirty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정의서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723283"/>
                  </a:ext>
                </a:extLst>
              </a:tr>
              <a:tr h="819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err="1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개체타입명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err="1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테이블명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err="1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인덱스명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err="1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컬럼명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타입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유형</a:t>
                      </a:r>
                      <a:endParaRPr lang="en-US" altLang="ko-KR" sz="1100" kern="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(UNIQUE</a:t>
                      </a:r>
                      <a:r>
                        <a:rPr lang="ko-KR" alt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여부</a:t>
                      </a:r>
                      <a:r>
                        <a:rPr lang="en-US" altLang="ko-KR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여부</a:t>
                      </a:r>
                      <a:endParaRPr lang="en-US" altLang="ko-KR" sz="1100" kern="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87682"/>
                  </a:ext>
                </a:extLst>
              </a:tr>
              <a:tr h="819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전공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전공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VARCHAR2(10)</a:t>
                      </a:r>
                      <a:endParaRPr 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ASC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100" kern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73409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6402" y="787762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lt"/>
              </a:rPr>
              <a:t>2) </a:t>
            </a:r>
            <a:r>
              <a:rPr lang="ko-KR" altLang="en-US" sz="3000" b="1" dirty="0" smtClean="0">
                <a:latin typeface="+mj-lt"/>
              </a:rPr>
              <a:t>인덱스 정의서</a:t>
            </a:r>
            <a:endParaRPr lang="ko-KR" altLang="en-US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8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0"/>
            <a:ext cx="3203848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107504" y="-27384"/>
            <a:ext cx="3312368" cy="6858000"/>
          </a:xfrm>
          <a:prstGeom prst="homePlate">
            <a:avLst/>
          </a:prstGeom>
          <a:solidFill>
            <a:srgbClr val="353535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눈물 방울 6"/>
          <p:cNvSpPr/>
          <p:nvPr/>
        </p:nvSpPr>
        <p:spPr>
          <a:xfrm>
            <a:off x="827584" y="1988839"/>
            <a:ext cx="1584176" cy="1485165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153" y="1904344"/>
            <a:ext cx="1684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2073622"/>
            <a:ext cx="595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대표적인 스크립트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6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스크립트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4656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삽입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삭제 변경 각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검색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개 이상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881" y="651065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+mj-lt"/>
              </a:rPr>
              <a:t>회원 개체 삽입</a:t>
            </a:r>
            <a:endParaRPr lang="ko-KR" altLang="en-US" sz="30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3000442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INSERT INTO </a:t>
            </a:r>
            <a:r>
              <a:rPr lang="ko-KR" altLang="en-US" dirty="0"/>
              <a:t>회원 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,id, pw</a:t>
            </a:r>
            <a:r>
              <a:rPr lang="en-US" altLang="ko-KR" dirty="0" smtClean="0"/>
              <a:t>)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VALUES ('&amp;</a:t>
            </a:r>
            <a:r>
              <a:rPr lang="ko-KR" altLang="en-US" dirty="0"/>
              <a:t>학번</a:t>
            </a:r>
            <a:r>
              <a:rPr lang="en-US" altLang="ko-KR" dirty="0"/>
              <a:t>','&amp;id', '&amp;pw')</a:t>
            </a:r>
          </a:p>
        </p:txBody>
      </p:sp>
    </p:spTree>
    <p:extLst>
      <p:ext uri="{BB962C8B-B14F-4D97-AF65-F5344CB8AC3E}">
        <p14:creationId xmlns:p14="http://schemas.microsoft.com/office/powerpoint/2010/main" val="23211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스크립트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4656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삽입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삭제 변경 각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검색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개 이상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02" y="787762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+mj-lt"/>
              </a:rPr>
              <a:t>회원 개체 삭제</a:t>
            </a:r>
            <a:endParaRPr lang="ko-KR" altLang="en-US" sz="3000" b="1" dirty="0"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59632" y="2939467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delete from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where </a:t>
            </a:r>
            <a:r>
              <a:rPr lang="ko-KR" altLang="en-US" dirty="0"/>
              <a:t>학번 </a:t>
            </a:r>
            <a:r>
              <a:rPr lang="en-US" altLang="ko-KR" dirty="0"/>
              <a:t>= '&amp;</a:t>
            </a:r>
            <a:r>
              <a:rPr lang="ko-KR" altLang="en-US" dirty="0"/>
              <a:t>학번</a:t>
            </a:r>
            <a:r>
              <a:rPr lang="en-US" altLang="ko-KR" dirty="0"/>
              <a:t>';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5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스크립트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02" y="787762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+mj-lt"/>
              </a:rPr>
              <a:t>성적 개체 갱신</a:t>
            </a:r>
            <a:endParaRPr lang="ko-KR" altLang="en-US" sz="3000" b="1" dirty="0"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87624" y="1846569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update </a:t>
            </a:r>
            <a:r>
              <a:rPr lang="ko-KR" altLang="en-US" dirty="0" smtClean="0"/>
              <a:t>성적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set </a:t>
            </a:r>
            <a:r>
              <a:rPr lang="ko-KR" altLang="en-US" dirty="0" err="1"/>
              <a:t>과목성적</a:t>
            </a:r>
            <a:r>
              <a:rPr lang="ko-KR" altLang="en-US" dirty="0"/>
              <a:t> </a:t>
            </a:r>
            <a:r>
              <a:rPr lang="en-US" altLang="ko-KR" dirty="0"/>
              <a:t>= '&amp;</a:t>
            </a:r>
            <a:r>
              <a:rPr lang="ko-KR" altLang="en-US" dirty="0" err="1" smtClean="0"/>
              <a:t>과목성적</a:t>
            </a:r>
            <a:r>
              <a:rPr lang="en-US" altLang="ko-KR" dirty="0" smtClean="0"/>
              <a:t>‘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where </a:t>
            </a:r>
            <a:r>
              <a:rPr lang="ko-KR" altLang="en-US" dirty="0"/>
              <a:t>학번 </a:t>
            </a:r>
            <a:r>
              <a:rPr lang="en-US" altLang="ko-KR" dirty="0"/>
              <a:t>= '&amp;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‘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and </a:t>
            </a:r>
            <a:r>
              <a:rPr lang="ko-KR" altLang="en-US" dirty="0" err="1"/>
              <a:t>과목코드</a:t>
            </a:r>
            <a:r>
              <a:rPr lang="ko-KR" altLang="en-US" dirty="0"/>
              <a:t> </a:t>
            </a:r>
            <a:r>
              <a:rPr lang="en-US" altLang="ko-KR" dirty="0"/>
              <a:t>= ( select </a:t>
            </a:r>
            <a:r>
              <a:rPr lang="ko-KR" altLang="en-US" dirty="0" err="1" smtClean="0"/>
              <a:t>과목코드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		from </a:t>
            </a:r>
            <a:r>
              <a:rPr lang="ko-KR" altLang="en-US" dirty="0" err="1" smtClean="0"/>
              <a:t>과목구분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	</a:t>
            </a:r>
            <a:r>
              <a:rPr lang="en-US" altLang="ko-KR" dirty="0" smtClean="0"/>
              <a:t>	where </a:t>
            </a:r>
            <a:r>
              <a:rPr lang="ko-KR" altLang="en-US" dirty="0" err="1"/>
              <a:t>과목구분</a:t>
            </a:r>
            <a:r>
              <a:rPr lang="en-US" altLang="ko-KR" dirty="0"/>
              <a:t>.</a:t>
            </a:r>
            <a:r>
              <a:rPr lang="ko-KR" altLang="en-US" dirty="0" err="1"/>
              <a:t>과목이름</a:t>
            </a:r>
            <a:r>
              <a:rPr lang="ko-KR" altLang="en-US" dirty="0"/>
              <a:t> </a:t>
            </a:r>
            <a:r>
              <a:rPr lang="en-US" altLang="ko-KR" dirty="0"/>
              <a:t>= '&amp;</a:t>
            </a:r>
            <a:r>
              <a:rPr lang="ko-KR" altLang="en-US" dirty="0" err="1"/>
              <a:t>과목이름</a:t>
            </a:r>
            <a:r>
              <a:rPr lang="en-US" altLang="ko-KR" dirty="0"/>
              <a:t>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8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스크립트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02" y="787762"/>
            <a:ext cx="615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lt"/>
              </a:rPr>
              <a:t>현재 신청 기간인 교외 장학금 검색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624" y="1846569"/>
            <a:ext cx="597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TTITLE '</a:t>
            </a:r>
            <a:r>
              <a:rPr lang="ko-KR" altLang="en-US" dirty="0"/>
              <a:t>현재 신청 기간인 </a:t>
            </a:r>
            <a:r>
              <a:rPr lang="ko-KR" altLang="en-US" dirty="0" err="1" smtClean="0"/>
              <a:t>교외장학금</a:t>
            </a:r>
            <a:r>
              <a:rPr lang="en-US" altLang="ko-KR" dirty="0" smtClean="0"/>
              <a:t>‘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 err="1"/>
              <a:t>장학금이름</a:t>
            </a:r>
            <a:r>
              <a:rPr lang="en-US" altLang="ko-KR" dirty="0"/>
              <a:t>, </a:t>
            </a:r>
            <a:r>
              <a:rPr lang="ko-KR" altLang="en-US" dirty="0"/>
              <a:t>지급액</a:t>
            </a:r>
            <a:r>
              <a:rPr lang="en-US" altLang="ko-KR" dirty="0"/>
              <a:t>, </a:t>
            </a:r>
            <a:r>
              <a:rPr lang="ko-KR" altLang="en-US" dirty="0"/>
              <a:t>신청기간</a:t>
            </a:r>
            <a:r>
              <a:rPr lang="en-US" altLang="ko-KR" dirty="0"/>
              <a:t>, </a:t>
            </a:r>
            <a:r>
              <a:rPr lang="ko-KR" altLang="en-US" dirty="0" err="1" smtClean="0"/>
              <a:t>신청조건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FROM </a:t>
            </a:r>
            <a:r>
              <a:rPr lang="ko-KR" altLang="en-US" dirty="0" err="1" smtClean="0"/>
              <a:t>교외장학금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WHERE </a:t>
            </a:r>
            <a:r>
              <a:rPr lang="ko-KR" altLang="en-US" dirty="0"/>
              <a:t>신청기간 </a:t>
            </a:r>
            <a:r>
              <a:rPr lang="en-US" altLang="ko-KR" dirty="0"/>
              <a:t>&lt; '2017.05.30' OR </a:t>
            </a:r>
            <a:r>
              <a:rPr lang="ko-KR" altLang="en-US" dirty="0"/>
              <a:t>신청기간 </a:t>
            </a:r>
            <a:r>
              <a:rPr lang="en-US" altLang="ko-KR" dirty="0"/>
              <a:t>= '</a:t>
            </a:r>
            <a:r>
              <a:rPr lang="ko-KR" altLang="en-US" dirty="0"/>
              <a:t>학기내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0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스크립트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02" y="787762"/>
            <a:ext cx="615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400" b="1" dirty="0"/>
              <a:t>장학금 신청여부확인</a:t>
            </a:r>
            <a:endParaRPr lang="ko-KR" altLang="en-US" sz="2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1844824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TTITLE '</a:t>
            </a:r>
            <a:r>
              <a:rPr lang="ko-KR" altLang="en-US" dirty="0"/>
              <a:t>장학금 </a:t>
            </a:r>
            <a:r>
              <a:rPr lang="ko-KR" altLang="en-US" dirty="0" smtClean="0"/>
              <a:t>신청여부확인</a:t>
            </a:r>
            <a:r>
              <a:rPr lang="en-US" altLang="ko-KR" dirty="0" smtClean="0"/>
              <a:t>‘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with </a:t>
            </a:r>
            <a:r>
              <a:rPr lang="ko-KR" altLang="en-US" dirty="0"/>
              <a:t>추천 </a:t>
            </a:r>
            <a:r>
              <a:rPr lang="en-US" altLang="ko-KR" dirty="0"/>
              <a:t>as </a:t>
            </a:r>
            <a:r>
              <a:rPr lang="en-US" altLang="ko-KR" dirty="0" smtClean="0"/>
              <a:t>(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 err="1"/>
              <a:t>장학금번호</a:t>
            </a:r>
            <a:r>
              <a:rPr lang="en-US" altLang="ko-KR" dirty="0"/>
              <a:t>, </a:t>
            </a:r>
            <a:r>
              <a:rPr lang="ko-KR" altLang="en-US" dirty="0" err="1"/>
              <a:t>신청일자</a:t>
            </a:r>
            <a:r>
              <a:rPr lang="en-US" altLang="ko-KR" dirty="0"/>
              <a:t>, </a:t>
            </a:r>
            <a:r>
              <a:rPr lang="ko-KR" altLang="en-US" dirty="0" err="1"/>
              <a:t>신청여부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감면장학추천하다 </a:t>
            </a:r>
            <a:r>
              <a:rPr lang="en-US" altLang="ko-KR" dirty="0" smtClean="0"/>
              <a:t>union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 err="1"/>
              <a:t>장학금번호</a:t>
            </a:r>
            <a:r>
              <a:rPr lang="en-US" altLang="ko-KR" dirty="0"/>
              <a:t>, </a:t>
            </a:r>
            <a:r>
              <a:rPr lang="ko-KR" altLang="en-US" dirty="0" err="1"/>
              <a:t>신청일자</a:t>
            </a:r>
            <a:r>
              <a:rPr lang="en-US" altLang="ko-KR" dirty="0"/>
              <a:t>, </a:t>
            </a:r>
            <a:r>
              <a:rPr lang="ko-KR" altLang="en-US" dirty="0" err="1"/>
              <a:t>신청여부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근로장학추천하다 </a:t>
            </a:r>
            <a:r>
              <a:rPr lang="en-US" altLang="ko-KR" dirty="0" smtClean="0"/>
              <a:t>union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 err="1"/>
              <a:t>장학금번호</a:t>
            </a:r>
            <a:r>
              <a:rPr lang="en-US" altLang="ko-KR" dirty="0"/>
              <a:t>, </a:t>
            </a:r>
            <a:r>
              <a:rPr lang="ko-KR" altLang="en-US" dirty="0" err="1"/>
              <a:t>신청일자</a:t>
            </a:r>
            <a:r>
              <a:rPr lang="en-US" altLang="ko-KR" dirty="0"/>
              <a:t>, </a:t>
            </a:r>
            <a:r>
              <a:rPr lang="ko-KR" altLang="en-US" dirty="0" err="1"/>
              <a:t>신청여부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교외장학추천하다 </a:t>
            </a:r>
            <a:r>
              <a:rPr lang="en-US" altLang="ko-KR" dirty="0" smtClean="0"/>
              <a:t>union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 err="1"/>
              <a:t>장학금번호</a:t>
            </a:r>
            <a:r>
              <a:rPr lang="en-US" altLang="ko-KR" dirty="0"/>
              <a:t>, </a:t>
            </a:r>
            <a:r>
              <a:rPr lang="ko-KR" altLang="en-US" dirty="0" err="1"/>
              <a:t>신청일자</a:t>
            </a:r>
            <a:r>
              <a:rPr lang="en-US" altLang="ko-KR" dirty="0"/>
              <a:t>, </a:t>
            </a:r>
            <a:r>
              <a:rPr lang="ko-KR" altLang="en-US" dirty="0" err="1"/>
              <a:t>신청여부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특별장학추천하다</a:t>
            </a:r>
            <a:r>
              <a:rPr lang="en-US" altLang="ko-KR" dirty="0" smtClean="0"/>
              <a:t>)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추천</a:t>
            </a:r>
            <a:r>
              <a:rPr lang="en-US" altLang="ko-KR" dirty="0"/>
              <a:t>.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개인정보</a:t>
            </a:r>
            <a:r>
              <a:rPr lang="en-US" altLang="ko-KR" dirty="0"/>
              <a:t>.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장학금번호</a:t>
            </a:r>
            <a:r>
              <a:rPr lang="en-US" altLang="ko-KR" dirty="0"/>
              <a:t>, </a:t>
            </a:r>
            <a:r>
              <a:rPr lang="ko-KR" altLang="en-US" dirty="0" err="1"/>
              <a:t>신청여부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추천</a:t>
            </a:r>
            <a:r>
              <a:rPr lang="en-US" altLang="ko-KR" dirty="0"/>
              <a:t>, </a:t>
            </a:r>
            <a:r>
              <a:rPr lang="ko-KR" altLang="en-US" dirty="0" smtClean="0"/>
              <a:t>개인정보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where </a:t>
            </a:r>
            <a:r>
              <a:rPr lang="ko-KR" altLang="en-US" dirty="0"/>
              <a:t>추천</a:t>
            </a:r>
            <a:r>
              <a:rPr lang="en-US" altLang="ko-KR" dirty="0"/>
              <a:t>.</a:t>
            </a:r>
            <a:r>
              <a:rPr lang="ko-KR" altLang="en-US" dirty="0"/>
              <a:t>학번 </a:t>
            </a:r>
            <a:r>
              <a:rPr lang="en-US" altLang="ko-KR" dirty="0"/>
              <a:t>= </a:t>
            </a:r>
            <a:r>
              <a:rPr lang="ko-KR" altLang="en-US" dirty="0"/>
              <a:t>개인정보</a:t>
            </a:r>
            <a:r>
              <a:rPr lang="en-US" altLang="ko-KR" dirty="0"/>
              <a:t>.</a:t>
            </a:r>
            <a:r>
              <a:rPr lang="ko-KR" altLang="en-US" dirty="0"/>
              <a:t>학번 </a:t>
            </a:r>
            <a:r>
              <a:rPr lang="en-US" altLang="ko-KR" dirty="0"/>
              <a:t>and </a:t>
            </a:r>
            <a:r>
              <a:rPr lang="ko-KR" altLang="en-US" dirty="0"/>
              <a:t>개인정보</a:t>
            </a:r>
            <a:r>
              <a:rPr lang="en-US" altLang="ko-KR" dirty="0"/>
              <a:t>.</a:t>
            </a:r>
            <a:r>
              <a:rPr lang="ko-KR" altLang="en-US" dirty="0"/>
              <a:t>학번 </a:t>
            </a:r>
            <a:r>
              <a:rPr lang="en-US" altLang="ko-KR" dirty="0"/>
              <a:t>= '&amp;</a:t>
            </a:r>
            <a:r>
              <a:rPr lang="ko-KR" altLang="en-US" dirty="0"/>
              <a:t>학번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6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116632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스크립트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02" y="787762"/>
            <a:ext cx="6801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400" b="1" dirty="0" smtClean="0"/>
              <a:t>내가 입력한 </a:t>
            </a:r>
            <a:r>
              <a:rPr lang="ko-KR" altLang="en-US" sz="2400" b="1" dirty="0"/>
              <a:t>정보로 </a:t>
            </a:r>
            <a:r>
              <a:rPr lang="ko-KR" altLang="en-US" sz="2400" b="1" dirty="0" err="1"/>
              <a:t>추천받은</a:t>
            </a:r>
            <a:r>
              <a:rPr lang="ko-KR" altLang="en-US" sz="2400" b="1" dirty="0"/>
              <a:t> 모든 장학금 검색</a:t>
            </a:r>
            <a:endParaRPr lang="ko-KR" altLang="en-US" sz="2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1467912"/>
            <a:ext cx="87122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err="1"/>
              <a:t>ttitle</a:t>
            </a:r>
            <a:r>
              <a:rPr lang="en-US" altLang="ko-KR" dirty="0"/>
              <a:t> '</a:t>
            </a:r>
            <a:r>
              <a:rPr lang="ko-KR" altLang="en-US" dirty="0"/>
              <a:t>내가 입력한 정보로 </a:t>
            </a:r>
            <a:r>
              <a:rPr lang="ko-KR" altLang="en-US" dirty="0" err="1"/>
              <a:t>추천받은</a:t>
            </a:r>
            <a:r>
              <a:rPr lang="ko-KR" altLang="en-US" dirty="0"/>
              <a:t> 모든 장학금 검색</a:t>
            </a:r>
            <a:r>
              <a:rPr lang="en-US" altLang="ko-KR" dirty="0"/>
              <a:t>'</a:t>
            </a:r>
          </a:p>
          <a:p>
            <a:pPr fontAlgn="base"/>
            <a:r>
              <a:rPr lang="en-US" altLang="ko-KR" dirty="0" err="1"/>
              <a:t>btitle</a:t>
            </a:r>
            <a:r>
              <a:rPr lang="en-US" altLang="ko-KR" dirty="0"/>
              <a:t> '</a:t>
            </a:r>
            <a:r>
              <a:rPr lang="ko-KR" altLang="en-US" dirty="0" err="1"/>
              <a:t>회원검색용</a:t>
            </a:r>
            <a:r>
              <a:rPr lang="en-US" altLang="ko-KR" dirty="0"/>
              <a:t>'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with </a:t>
            </a:r>
            <a:r>
              <a:rPr lang="ko-KR" altLang="en-US" dirty="0" err="1"/>
              <a:t>장학추천</a:t>
            </a:r>
            <a:r>
              <a:rPr lang="ko-KR" altLang="en-US" dirty="0"/>
              <a:t> </a:t>
            </a:r>
            <a:r>
              <a:rPr lang="en-US" altLang="ko-KR" dirty="0"/>
              <a:t>as (</a:t>
            </a:r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 err="1"/>
              <a:t>장학금번호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근로장학추천하다 </a:t>
            </a:r>
            <a:r>
              <a:rPr lang="en-US" altLang="ko-KR" dirty="0"/>
              <a:t>union</a:t>
            </a:r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 err="1"/>
              <a:t>장학금번호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감면장학추천하다 </a:t>
            </a:r>
            <a:r>
              <a:rPr lang="en-US" altLang="ko-KR" dirty="0"/>
              <a:t>union</a:t>
            </a:r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 err="1"/>
              <a:t>장학금번호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특별장학추천하다 </a:t>
            </a:r>
            <a:r>
              <a:rPr lang="en-US" altLang="ko-KR" dirty="0"/>
              <a:t>union</a:t>
            </a:r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 err="1"/>
              <a:t>장학금번호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교외장학추천하다</a:t>
            </a:r>
          </a:p>
          <a:p>
            <a:pPr fontAlgn="base"/>
            <a:r>
              <a:rPr lang="en-US" altLang="ko-KR" dirty="0"/>
              <a:t>),</a:t>
            </a:r>
          </a:p>
          <a:p>
            <a:pPr fontAlgn="base"/>
            <a:r>
              <a:rPr lang="ko-KR" altLang="en-US" dirty="0"/>
              <a:t>장학금 </a:t>
            </a:r>
            <a:r>
              <a:rPr lang="en-US" altLang="ko-KR" dirty="0"/>
              <a:t>as (</a:t>
            </a:r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 err="1"/>
              <a:t>장학금번호</a:t>
            </a:r>
            <a:r>
              <a:rPr lang="en-US" altLang="ko-KR" dirty="0"/>
              <a:t>, </a:t>
            </a:r>
            <a:r>
              <a:rPr lang="ko-KR" altLang="en-US" dirty="0" err="1"/>
              <a:t>장학금이름</a:t>
            </a:r>
            <a:r>
              <a:rPr lang="en-US" altLang="ko-KR" dirty="0"/>
              <a:t>, </a:t>
            </a:r>
            <a:r>
              <a:rPr lang="ko-KR" altLang="en-US" dirty="0"/>
              <a:t>신청기간 </a:t>
            </a:r>
            <a:r>
              <a:rPr lang="en-US" altLang="ko-KR" dirty="0"/>
              <a:t>from </a:t>
            </a:r>
            <a:r>
              <a:rPr lang="ko-KR" altLang="en-US" dirty="0" err="1"/>
              <a:t>감면장학금</a:t>
            </a:r>
            <a:r>
              <a:rPr lang="ko-KR" altLang="en-US" dirty="0"/>
              <a:t> </a:t>
            </a:r>
            <a:r>
              <a:rPr lang="en-US" altLang="ko-KR" dirty="0"/>
              <a:t>union</a:t>
            </a:r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 err="1"/>
              <a:t>장학금번호</a:t>
            </a:r>
            <a:r>
              <a:rPr lang="en-US" altLang="ko-KR" dirty="0"/>
              <a:t>, </a:t>
            </a:r>
            <a:r>
              <a:rPr lang="ko-KR" altLang="en-US" dirty="0" err="1"/>
              <a:t>장학금이름</a:t>
            </a:r>
            <a:r>
              <a:rPr lang="en-US" altLang="ko-KR" dirty="0"/>
              <a:t>, </a:t>
            </a:r>
            <a:r>
              <a:rPr lang="ko-KR" altLang="en-US" dirty="0"/>
              <a:t>신청기간 </a:t>
            </a:r>
            <a:r>
              <a:rPr lang="en-US" altLang="ko-KR" dirty="0"/>
              <a:t>from </a:t>
            </a:r>
            <a:r>
              <a:rPr lang="ko-KR" altLang="en-US" dirty="0" err="1"/>
              <a:t>특별장학금</a:t>
            </a:r>
            <a:r>
              <a:rPr lang="ko-KR" altLang="en-US" dirty="0"/>
              <a:t> </a:t>
            </a:r>
            <a:r>
              <a:rPr lang="en-US" altLang="ko-KR" dirty="0"/>
              <a:t>union</a:t>
            </a:r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 err="1"/>
              <a:t>장학금번호</a:t>
            </a:r>
            <a:r>
              <a:rPr lang="en-US" altLang="ko-KR" dirty="0"/>
              <a:t>, </a:t>
            </a:r>
            <a:r>
              <a:rPr lang="ko-KR" altLang="en-US" dirty="0" err="1"/>
              <a:t>장학금이름</a:t>
            </a:r>
            <a:r>
              <a:rPr lang="en-US" altLang="ko-KR" dirty="0"/>
              <a:t>, </a:t>
            </a:r>
            <a:r>
              <a:rPr lang="ko-KR" altLang="en-US" dirty="0"/>
              <a:t>신청기간 </a:t>
            </a:r>
            <a:r>
              <a:rPr lang="en-US" altLang="ko-KR" dirty="0"/>
              <a:t>from </a:t>
            </a:r>
            <a:r>
              <a:rPr lang="ko-KR" altLang="en-US" dirty="0" err="1"/>
              <a:t>교외장학금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select </a:t>
            </a:r>
            <a:r>
              <a:rPr lang="ko-KR" altLang="en-US" dirty="0" err="1"/>
              <a:t>장학추천</a:t>
            </a:r>
            <a:r>
              <a:rPr lang="en-US" altLang="ko-KR" dirty="0"/>
              <a:t>.</a:t>
            </a:r>
            <a:r>
              <a:rPr lang="ko-KR" altLang="en-US" dirty="0"/>
              <a:t>학번</a:t>
            </a:r>
            <a:r>
              <a:rPr lang="en-US" altLang="ko-KR" dirty="0"/>
              <a:t>||'_'||</a:t>
            </a:r>
            <a:r>
              <a:rPr lang="ko-KR" altLang="en-US" dirty="0"/>
              <a:t>개인정보</a:t>
            </a:r>
            <a:r>
              <a:rPr lang="en-US" altLang="ko-KR" dirty="0"/>
              <a:t>.</a:t>
            </a:r>
            <a:r>
              <a:rPr lang="ko-KR" altLang="en-US" dirty="0"/>
              <a:t>이름 </a:t>
            </a:r>
            <a:r>
              <a:rPr lang="en-US" altLang="ko-KR" dirty="0"/>
              <a:t>as</a:t>
            </a:r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/>
              <a:t>장학금</a:t>
            </a:r>
            <a:r>
              <a:rPr lang="en-US" altLang="ko-KR" dirty="0"/>
              <a:t>.</a:t>
            </a:r>
            <a:r>
              <a:rPr lang="ko-KR" altLang="en-US" dirty="0" err="1"/>
              <a:t>장학금이름</a:t>
            </a:r>
            <a:r>
              <a:rPr lang="en-US" altLang="ko-KR" dirty="0"/>
              <a:t>, </a:t>
            </a:r>
            <a:r>
              <a:rPr lang="ko-KR" altLang="en-US" dirty="0"/>
              <a:t>장학금</a:t>
            </a:r>
            <a:r>
              <a:rPr lang="en-US" altLang="ko-KR" dirty="0"/>
              <a:t>.</a:t>
            </a:r>
            <a:r>
              <a:rPr lang="ko-KR" altLang="en-US" dirty="0"/>
              <a:t>신청기간</a:t>
            </a:r>
          </a:p>
          <a:p>
            <a:pPr fontAlgn="base"/>
            <a:r>
              <a:rPr lang="en-US" altLang="ko-KR" dirty="0"/>
              <a:t>from </a:t>
            </a:r>
            <a:r>
              <a:rPr lang="ko-KR" altLang="en-US" dirty="0" err="1"/>
              <a:t>장학추천</a:t>
            </a:r>
            <a:r>
              <a:rPr lang="en-US" altLang="ko-KR" dirty="0"/>
              <a:t>,</a:t>
            </a:r>
            <a:r>
              <a:rPr lang="ko-KR" altLang="en-US" dirty="0"/>
              <a:t>장학금</a:t>
            </a:r>
            <a:r>
              <a:rPr lang="en-US" altLang="ko-KR" dirty="0"/>
              <a:t>, </a:t>
            </a:r>
            <a:r>
              <a:rPr lang="ko-KR" altLang="en-US" dirty="0"/>
              <a:t>개인정보</a:t>
            </a:r>
          </a:p>
          <a:p>
            <a:pPr fontAlgn="base"/>
            <a:r>
              <a:rPr lang="en-US" altLang="ko-KR" dirty="0"/>
              <a:t>where </a:t>
            </a:r>
            <a:r>
              <a:rPr lang="ko-KR" altLang="en-US" dirty="0" err="1"/>
              <a:t>장학추천</a:t>
            </a:r>
            <a:r>
              <a:rPr lang="en-US" altLang="ko-KR" dirty="0"/>
              <a:t>.</a:t>
            </a:r>
            <a:r>
              <a:rPr lang="ko-KR" altLang="en-US" dirty="0"/>
              <a:t>학번 </a:t>
            </a:r>
            <a:r>
              <a:rPr lang="en-US" altLang="ko-KR" dirty="0"/>
              <a:t>= '&amp;</a:t>
            </a:r>
            <a:r>
              <a:rPr lang="ko-KR" altLang="en-US" dirty="0"/>
              <a:t>학번</a:t>
            </a:r>
            <a:r>
              <a:rPr lang="en-US" altLang="ko-KR" dirty="0"/>
              <a:t>' and </a:t>
            </a:r>
            <a:r>
              <a:rPr lang="ko-KR" altLang="en-US" dirty="0" err="1"/>
              <a:t>장학추천</a:t>
            </a:r>
            <a:r>
              <a:rPr lang="en-US" altLang="ko-KR" dirty="0"/>
              <a:t>.</a:t>
            </a:r>
            <a:r>
              <a:rPr lang="ko-KR" altLang="en-US" dirty="0"/>
              <a:t>학번 </a:t>
            </a:r>
            <a:r>
              <a:rPr lang="en-US" altLang="ko-KR" dirty="0"/>
              <a:t>= </a:t>
            </a:r>
            <a:r>
              <a:rPr lang="ko-KR" altLang="en-US" dirty="0"/>
              <a:t>개인정보</a:t>
            </a:r>
            <a:r>
              <a:rPr lang="en-US" altLang="ko-KR" dirty="0"/>
              <a:t>.</a:t>
            </a:r>
            <a:r>
              <a:rPr lang="ko-KR" altLang="en-US" dirty="0"/>
              <a:t>학번 </a:t>
            </a:r>
            <a:r>
              <a:rPr lang="en-US" altLang="ko-KR" dirty="0"/>
              <a:t>and</a:t>
            </a:r>
          </a:p>
          <a:p>
            <a:pPr fontAlgn="base"/>
            <a:r>
              <a:rPr lang="ko-KR" altLang="en-US" dirty="0" err="1"/>
              <a:t>장학추천</a:t>
            </a:r>
            <a:r>
              <a:rPr lang="en-US" altLang="ko-KR" dirty="0"/>
              <a:t>.</a:t>
            </a:r>
            <a:r>
              <a:rPr lang="ko-KR" altLang="en-US" dirty="0" err="1"/>
              <a:t>장학금번호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장학금</a:t>
            </a:r>
            <a:r>
              <a:rPr lang="en-US" altLang="ko-KR" dirty="0"/>
              <a:t>.</a:t>
            </a:r>
            <a:r>
              <a:rPr lang="ko-KR" altLang="en-US" dirty="0" err="1"/>
              <a:t>장학금번호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0"/>
            <a:ext cx="3203848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107504" y="-27384"/>
            <a:ext cx="3312368" cy="6858000"/>
          </a:xfrm>
          <a:prstGeom prst="homePlate">
            <a:avLst/>
          </a:prstGeom>
          <a:solidFill>
            <a:srgbClr val="353535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눈물 방울 6"/>
          <p:cNvSpPr/>
          <p:nvPr/>
        </p:nvSpPr>
        <p:spPr>
          <a:xfrm>
            <a:off x="827584" y="1988839"/>
            <a:ext cx="1584176" cy="1485165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153" y="1904344"/>
            <a:ext cx="1684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8" y="1988840"/>
            <a:ext cx="59531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시연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7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>
            <a:off x="-36512" y="-3096"/>
            <a:ext cx="9180512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52536" y="2348880"/>
            <a:ext cx="9180512" cy="1663736"/>
            <a:chOff x="179512" y="2419726"/>
            <a:chExt cx="9180512" cy="1663736"/>
          </a:xfrm>
        </p:grpSpPr>
        <p:sp>
          <p:nvSpPr>
            <p:cNvPr id="15" name="TextBox 14"/>
            <p:cNvSpPr txBox="1"/>
            <p:nvPr/>
          </p:nvSpPr>
          <p:spPr>
            <a:xfrm>
              <a:off x="1115616" y="2419726"/>
              <a:ext cx="5760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>
                  <a:solidFill>
                    <a:srgbClr val="363535"/>
                  </a:solidFill>
                </a:rPr>
                <a:t> </a:t>
              </a:r>
              <a:endParaRPr lang="ko-KR" altLang="en-US" sz="6000" b="1">
                <a:solidFill>
                  <a:srgbClr val="363535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9512" y="2630522"/>
              <a:ext cx="91805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b="1" dirty="0" smtClean="0">
                  <a:solidFill>
                    <a:srgbClr val="FEBA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Demonstration</a:t>
              </a:r>
              <a:endParaRPr lang="en-US" altLang="ko-KR" sz="8800" b="1" dirty="0">
                <a:solidFill>
                  <a:srgbClr val="FEB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2636912"/>
              <a:ext cx="903649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Demonstration</a:t>
              </a:r>
              <a:endParaRPr lang="en-US" altLang="ko-K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주제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93519744"/>
              </p:ext>
            </p:extLst>
          </p:nvPr>
        </p:nvGraphicFramePr>
        <p:xfrm>
          <a:off x="1500336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82770" y="1557376"/>
            <a:ext cx="2331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신청 못한 이유</a:t>
            </a:r>
            <a:endParaRPr lang="ko-KR" altLang="ko-KR" sz="22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208748" y="3789044"/>
            <a:ext cx="2052228" cy="2058731"/>
            <a:chOff x="4391980" y="4005064"/>
            <a:chExt cx="2052228" cy="2058731"/>
          </a:xfrm>
        </p:grpSpPr>
        <p:sp>
          <p:nvSpPr>
            <p:cNvPr id="12" name="TextBox 11"/>
            <p:cNvSpPr txBox="1"/>
            <p:nvPr/>
          </p:nvSpPr>
          <p:spPr>
            <a:xfrm>
              <a:off x="4391980" y="5417464"/>
              <a:ext cx="20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장학금 정보부족</a:t>
              </a:r>
              <a:endParaRPr lang="en-US" altLang="ko-KR" dirty="0"/>
            </a:p>
            <a:p>
              <a:pPr algn="ctr"/>
              <a:r>
                <a:rPr lang="en-US" altLang="ko-KR" dirty="0"/>
                <a:t>54.1%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661431" y="4005064"/>
              <a:ext cx="805556" cy="1440160"/>
              <a:chOff x="4661431" y="4005064"/>
              <a:chExt cx="805556" cy="144016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4661431" y="4005064"/>
                <a:ext cx="774665" cy="14401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5364088" y="5342325"/>
                <a:ext cx="102899" cy="1028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1304829" y="4148579"/>
            <a:ext cx="2108024" cy="1658146"/>
            <a:chOff x="488061" y="4148579"/>
            <a:chExt cx="2108024" cy="1658146"/>
          </a:xfrm>
        </p:grpSpPr>
        <p:sp>
          <p:nvSpPr>
            <p:cNvPr id="31" name="TextBox 30"/>
            <p:cNvSpPr txBox="1"/>
            <p:nvPr/>
          </p:nvSpPr>
          <p:spPr>
            <a:xfrm>
              <a:off x="488061" y="5160394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신청기간 </a:t>
              </a:r>
              <a:r>
                <a:rPr lang="ko-KR" altLang="en-US" dirty="0" err="1"/>
                <a:t>미준수</a:t>
              </a:r>
              <a:endParaRPr lang="en-US" altLang="ko-KR" dirty="0"/>
            </a:p>
            <a:p>
              <a:pPr algn="ctr"/>
              <a:r>
                <a:rPr lang="en-US" altLang="ko-KR" dirty="0"/>
                <a:t>24.3%</a:t>
              </a:r>
              <a:endParaRPr lang="ko-KR" altLang="en-US" dirty="0"/>
            </a:p>
          </p:txBody>
        </p:sp>
        <p:grpSp>
          <p:nvGrpSpPr>
            <p:cNvPr id="32" name="그룹 31"/>
            <p:cNvGrpSpPr/>
            <p:nvPr/>
          </p:nvGrpSpPr>
          <p:grpSpPr>
            <a:xfrm rot="3838788">
              <a:off x="1473227" y="3831277"/>
              <a:ext cx="805556" cy="1440160"/>
              <a:chOff x="4661431" y="4005064"/>
              <a:chExt cx="805556" cy="144016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4661431" y="4005064"/>
                <a:ext cx="774665" cy="14401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타원 33"/>
              <p:cNvSpPr/>
              <p:nvPr/>
            </p:nvSpPr>
            <p:spPr>
              <a:xfrm>
                <a:off x="5364088" y="5342325"/>
                <a:ext cx="102899" cy="1028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705554" y="1694747"/>
            <a:ext cx="2711224" cy="930814"/>
            <a:chOff x="68766" y="1896409"/>
            <a:chExt cx="2711224" cy="930814"/>
          </a:xfrm>
        </p:grpSpPr>
        <p:sp>
          <p:nvSpPr>
            <p:cNvPr id="36" name="TextBox 35"/>
            <p:cNvSpPr txBox="1"/>
            <p:nvPr/>
          </p:nvSpPr>
          <p:spPr>
            <a:xfrm>
              <a:off x="68766" y="189640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기타</a:t>
              </a:r>
              <a:endParaRPr lang="en-US" altLang="ko-KR" dirty="0"/>
            </a:p>
            <a:p>
              <a:pPr algn="ctr"/>
              <a:r>
                <a:rPr lang="en-US" altLang="ko-KR" dirty="0"/>
                <a:t>21.6%</a:t>
              </a:r>
              <a:endParaRPr lang="ko-KR" altLang="en-US" dirty="0"/>
            </a:p>
          </p:txBody>
        </p:sp>
        <p:grpSp>
          <p:nvGrpSpPr>
            <p:cNvPr id="37" name="그룹 36"/>
            <p:cNvGrpSpPr/>
            <p:nvPr/>
          </p:nvGrpSpPr>
          <p:grpSpPr>
            <a:xfrm rot="7985185">
              <a:off x="1657132" y="1704365"/>
              <a:ext cx="805556" cy="1440160"/>
              <a:chOff x="4661431" y="4005064"/>
              <a:chExt cx="805556" cy="1440160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4661431" y="4005064"/>
                <a:ext cx="774665" cy="14401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5364088" y="5342325"/>
                <a:ext cx="102899" cy="1028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77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616" y="2419726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rgbClr val="363535"/>
                </a:solidFill>
              </a:rPr>
              <a:t> </a:t>
            </a:r>
            <a:endParaRPr lang="ko-KR" altLang="en-US" sz="6000" b="1">
              <a:solidFill>
                <a:srgbClr val="363535"/>
              </a:solidFill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-36512" y="-3096"/>
            <a:ext cx="9180512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2630522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EB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Question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520" y="2630522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Question</a:t>
            </a:r>
          </a:p>
        </p:txBody>
      </p:sp>
      <p:sp>
        <p:nvSpPr>
          <p:cNvPr id="2" name="타원형 설명선 1"/>
          <p:cNvSpPr/>
          <p:nvPr/>
        </p:nvSpPr>
        <p:spPr>
          <a:xfrm rot="707823">
            <a:off x="4004470" y="1247254"/>
            <a:ext cx="2592288" cy="159317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707823">
            <a:off x="4607410" y="1074341"/>
            <a:ext cx="138640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B6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88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52536" y="0"/>
            <a:ext cx="10065209" cy="70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5616" y="2066076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>
                <a:solidFill>
                  <a:srgbClr val="363535"/>
                </a:solidFill>
              </a:rPr>
              <a:t> </a:t>
            </a:r>
            <a:endParaRPr lang="ko-KR" altLang="en-US" sz="6000" b="1">
              <a:solidFill>
                <a:srgbClr val="363535"/>
              </a:solidFill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-36512" y="-3096"/>
            <a:ext cx="9180512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2276876"/>
            <a:ext cx="51125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THANK</a:t>
            </a:r>
          </a:p>
          <a:p>
            <a:pPr algn="ctr"/>
            <a:r>
              <a:rPr lang="en-US" altLang="ko-KR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YOU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520" y="2276876"/>
            <a:ext cx="51125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THANK</a:t>
            </a:r>
          </a:p>
          <a:p>
            <a:pPr algn="ctr"/>
            <a:r>
              <a:rPr lang="en-US" altLang="ko-K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주제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834969" cy="4834969"/>
          </a:xfrm>
          <a:prstGeom prst="rect">
            <a:avLst/>
          </a:prstGeom>
        </p:spPr>
      </p:pic>
      <p:sp>
        <p:nvSpPr>
          <p:cNvPr id="14" name="타원형 설명선 13"/>
          <p:cNvSpPr/>
          <p:nvPr/>
        </p:nvSpPr>
        <p:spPr>
          <a:xfrm>
            <a:off x="4788024" y="1770033"/>
            <a:ext cx="3384376" cy="1152128"/>
          </a:xfrm>
          <a:prstGeom prst="wedgeEllipseCallout">
            <a:avLst>
              <a:gd name="adj1" fmla="val -69766"/>
              <a:gd name="adj2" fmla="val 4133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휴먼편지체" panose="02030504000101010101" pitchFamily="18" charset="-127"/>
                <a:ea typeface="휴먼편지체" panose="02030504000101010101" pitchFamily="18" charset="-127"/>
              </a:rPr>
              <a:t>부담되는 학비</a:t>
            </a:r>
            <a:endParaRPr lang="ko-KR" altLang="en-US"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6" name="타원형 설명선 45"/>
          <p:cNvSpPr/>
          <p:nvPr/>
        </p:nvSpPr>
        <p:spPr>
          <a:xfrm>
            <a:off x="4788024" y="4246746"/>
            <a:ext cx="3960440" cy="1152128"/>
          </a:xfrm>
          <a:prstGeom prst="wedgeEllipseCallout">
            <a:avLst>
              <a:gd name="adj1" fmla="val -73369"/>
              <a:gd name="adj2" fmla="val -688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장학금 정보 수집의</a:t>
            </a:r>
            <a:endParaRPr lang="en-US" altLang="ko-KR" sz="24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2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번거로움</a:t>
            </a:r>
            <a:endParaRPr lang="ko-KR" altLang="en-US" sz="2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6402" y="787762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lt"/>
              </a:rPr>
              <a:t>2) </a:t>
            </a:r>
            <a:r>
              <a:rPr lang="ko-KR" altLang="en-US" sz="3000" b="1" dirty="0" smtClean="0">
                <a:latin typeface="+mj-lt"/>
              </a:rPr>
              <a:t>목적 및 필요성</a:t>
            </a:r>
            <a:endParaRPr lang="ko-KR" altLang="en-US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8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주제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456138838"/>
              </p:ext>
            </p:extLst>
          </p:nvPr>
        </p:nvGraphicFramePr>
        <p:xfrm>
          <a:off x="1279314" y="237392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83768" y="1652850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현재 장학금 정보 수집의 단점</a:t>
            </a:r>
            <a:endParaRPr lang="ko-KR" altLang="ko-KR" sz="22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014763" y="4881554"/>
            <a:ext cx="2751406" cy="1556368"/>
            <a:chOff x="-319129" y="4250357"/>
            <a:chExt cx="2751406" cy="1556368"/>
          </a:xfrm>
        </p:grpSpPr>
        <p:sp>
          <p:nvSpPr>
            <p:cNvPr id="21" name="TextBox 20"/>
            <p:cNvSpPr txBox="1"/>
            <p:nvPr/>
          </p:nvSpPr>
          <p:spPr>
            <a:xfrm>
              <a:off x="488061" y="5160394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정보 부족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46.8%</a:t>
              </a:r>
              <a:endParaRPr lang="ko-KR" altLang="en-US" dirty="0"/>
            </a:p>
          </p:txBody>
        </p:sp>
        <p:grpSp>
          <p:nvGrpSpPr>
            <p:cNvPr id="22" name="그룹 21"/>
            <p:cNvGrpSpPr/>
            <p:nvPr/>
          </p:nvGrpSpPr>
          <p:grpSpPr>
            <a:xfrm rot="3838788">
              <a:off x="-76729" y="4007957"/>
              <a:ext cx="1309110" cy="1793909"/>
              <a:chOff x="4157877" y="5149885"/>
              <a:chExt cx="1309110" cy="1793909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17761212">
                <a:off x="3726907" y="5580855"/>
                <a:ext cx="1793909" cy="93196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타원 23"/>
              <p:cNvSpPr/>
              <p:nvPr/>
            </p:nvSpPr>
            <p:spPr>
              <a:xfrm>
                <a:off x="5364088" y="5342325"/>
                <a:ext cx="102899" cy="1028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 flipH="1">
            <a:off x="6037240" y="2714210"/>
            <a:ext cx="2711224" cy="930814"/>
            <a:chOff x="68766" y="1896409"/>
            <a:chExt cx="2711224" cy="930814"/>
          </a:xfrm>
        </p:grpSpPr>
        <p:sp>
          <p:nvSpPr>
            <p:cNvPr id="26" name="TextBox 25"/>
            <p:cNvSpPr txBox="1"/>
            <p:nvPr/>
          </p:nvSpPr>
          <p:spPr>
            <a:xfrm>
              <a:off x="68766" y="189640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기능 부족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22.6</a:t>
              </a:r>
              <a:r>
                <a:rPr lang="en-US" altLang="ko-KR" dirty="0"/>
                <a:t>%</a:t>
              </a:r>
              <a:endParaRPr lang="ko-KR" altLang="en-US" dirty="0"/>
            </a:p>
          </p:txBody>
        </p:sp>
        <p:grpSp>
          <p:nvGrpSpPr>
            <p:cNvPr id="28" name="그룹 27"/>
            <p:cNvGrpSpPr/>
            <p:nvPr/>
          </p:nvGrpSpPr>
          <p:grpSpPr>
            <a:xfrm rot="7985185">
              <a:off x="1657132" y="1704365"/>
              <a:ext cx="805556" cy="1440160"/>
              <a:chOff x="4661431" y="4005064"/>
              <a:chExt cx="805556" cy="1440160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4661431" y="4005064"/>
                <a:ext cx="774665" cy="14401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타원 29"/>
              <p:cNvSpPr/>
              <p:nvPr/>
            </p:nvSpPr>
            <p:spPr>
              <a:xfrm>
                <a:off x="5364088" y="5342325"/>
                <a:ext cx="102899" cy="1028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-74919" y="2754698"/>
            <a:ext cx="2854242" cy="890326"/>
            <a:chOff x="-74252" y="1936897"/>
            <a:chExt cx="2854242" cy="890326"/>
          </a:xfrm>
        </p:grpSpPr>
        <p:sp>
          <p:nvSpPr>
            <p:cNvPr id="32" name="TextBox 31"/>
            <p:cNvSpPr txBox="1"/>
            <p:nvPr/>
          </p:nvSpPr>
          <p:spPr>
            <a:xfrm>
              <a:off x="-74252" y="1936897"/>
              <a:ext cx="2559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불편함을 느끼지 못함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14.5%</a:t>
              </a:r>
              <a:endParaRPr lang="ko-KR" altLang="en-US" dirty="0"/>
            </a:p>
          </p:txBody>
        </p:sp>
        <p:grpSp>
          <p:nvGrpSpPr>
            <p:cNvPr id="33" name="그룹 32"/>
            <p:cNvGrpSpPr/>
            <p:nvPr/>
          </p:nvGrpSpPr>
          <p:grpSpPr>
            <a:xfrm rot="7985185">
              <a:off x="1657132" y="1704365"/>
              <a:ext cx="805556" cy="1440160"/>
              <a:chOff x="4661431" y="4005064"/>
              <a:chExt cx="805556" cy="1440160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4661431" y="4005064"/>
                <a:ext cx="774665" cy="14401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364088" y="5342325"/>
                <a:ext cx="102899" cy="1028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-180528" y="3871763"/>
            <a:ext cx="2606419" cy="853381"/>
            <a:chOff x="104805" y="3424967"/>
            <a:chExt cx="2606419" cy="853381"/>
          </a:xfrm>
        </p:grpSpPr>
        <p:grpSp>
          <p:nvGrpSpPr>
            <p:cNvPr id="38" name="그룹 37"/>
            <p:cNvGrpSpPr/>
            <p:nvPr/>
          </p:nvGrpSpPr>
          <p:grpSpPr>
            <a:xfrm rot="13614815" flipV="1">
              <a:off x="1588366" y="3107665"/>
              <a:ext cx="805556" cy="1440160"/>
              <a:chOff x="4661431" y="4005064"/>
              <a:chExt cx="805556" cy="1440160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4661431" y="4005064"/>
                <a:ext cx="774665" cy="14401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타원 39"/>
              <p:cNvSpPr/>
              <p:nvPr/>
            </p:nvSpPr>
            <p:spPr>
              <a:xfrm>
                <a:off x="5364088" y="5342325"/>
                <a:ext cx="102899" cy="1028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04805" y="3632017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낮은 접근성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9.7%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04781" y="2024271"/>
            <a:ext cx="2870400" cy="931954"/>
            <a:chOff x="-90410" y="1895269"/>
            <a:chExt cx="2870400" cy="931954"/>
          </a:xfrm>
        </p:grpSpPr>
        <p:grpSp>
          <p:nvGrpSpPr>
            <p:cNvPr id="43" name="그룹 42"/>
            <p:cNvGrpSpPr/>
            <p:nvPr/>
          </p:nvGrpSpPr>
          <p:grpSpPr>
            <a:xfrm rot="7985185">
              <a:off x="1657132" y="1704365"/>
              <a:ext cx="805556" cy="1440160"/>
              <a:chOff x="4661431" y="4005064"/>
              <a:chExt cx="805556" cy="1440160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661431" y="4005064"/>
                <a:ext cx="774665" cy="14401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>
                <a:off x="5364088" y="5342325"/>
                <a:ext cx="102899" cy="1028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-90410" y="1895269"/>
              <a:ext cx="2559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기타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6.4%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8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32656"/>
            <a:ext cx="9144000" cy="144016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6136" y="185544"/>
            <a:ext cx="2592288" cy="50715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185544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6416" y="188640"/>
            <a:ext cx="72008" cy="476672"/>
          </a:xfrm>
          <a:prstGeom prst="rect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97468"/>
            <a:ext cx="25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주제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02" y="787762"/>
            <a:ext cx="341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lt"/>
              </a:rPr>
              <a:t>3) </a:t>
            </a:r>
            <a:r>
              <a:rPr lang="ko-KR" altLang="en-US" sz="3000" b="1" dirty="0" smtClean="0">
                <a:latin typeface="+mj-lt"/>
              </a:rPr>
              <a:t>기대효과</a:t>
            </a:r>
            <a:endParaRPr lang="ko-KR" altLang="en-US" sz="3000" b="1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5141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0"/>
            <a:ext cx="3203848" cy="6858000"/>
          </a:xfrm>
          <a:prstGeom prst="homePlate">
            <a:avLst/>
          </a:prstGeom>
          <a:solidFill>
            <a:srgbClr val="36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107504" y="-27384"/>
            <a:ext cx="3312368" cy="6858000"/>
          </a:xfrm>
          <a:prstGeom prst="homePlate">
            <a:avLst/>
          </a:prstGeom>
          <a:solidFill>
            <a:srgbClr val="353535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눈물 방울 6"/>
          <p:cNvSpPr/>
          <p:nvPr/>
        </p:nvSpPr>
        <p:spPr>
          <a:xfrm>
            <a:off x="827584" y="1988839"/>
            <a:ext cx="1584176" cy="1485165"/>
          </a:xfrm>
          <a:prstGeom prst="teardrop">
            <a:avLst/>
          </a:prstGeom>
          <a:solidFill>
            <a:srgbClr val="FE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153" y="1904344"/>
            <a:ext cx="1684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1991162"/>
            <a:ext cx="595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개념적 설계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411191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 ER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다이어그램</a:t>
            </a: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3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제약조건 정의</a:t>
            </a:r>
            <a:endParaRPr lang="en-US" altLang="ko-KR" sz="3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0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2535</Words>
  <Application>Microsoft Office PowerPoint</Application>
  <PresentationFormat>화면 슬라이드 쇼(4:3)</PresentationFormat>
  <Paragraphs>1198</Paragraphs>
  <Slides>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HY강M</vt:lpstr>
      <vt:lpstr>휴먼편지체</vt:lpstr>
      <vt:lpstr>맑은 고딕</vt:lpstr>
      <vt:lpstr>Arial</vt:lpstr>
      <vt:lpstr>HY견고딕</vt:lpstr>
      <vt:lpstr>서울남산체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강은지</dc:creator>
  <cp:lastModifiedBy>김동화</cp:lastModifiedBy>
  <cp:revision>132</cp:revision>
  <dcterms:created xsi:type="dcterms:W3CDTF">2015-09-10T14:14:10Z</dcterms:created>
  <dcterms:modified xsi:type="dcterms:W3CDTF">2017-05-30T02:56:17Z</dcterms:modified>
</cp:coreProperties>
</file>